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1639" r:id="rId3"/>
    <p:sldId id="1772" r:id="rId4"/>
    <p:sldId id="1549" r:id="rId5"/>
    <p:sldId id="1817" r:id="rId6"/>
    <p:sldId id="1614" r:id="rId7"/>
    <p:sldId id="1803" r:id="rId8"/>
    <p:sldId id="1837" r:id="rId9"/>
    <p:sldId id="1811" r:id="rId10"/>
    <p:sldId id="297" r:id="rId11"/>
    <p:sldId id="1813" r:id="rId12"/>
    <p:sldId id="1814" r:id="rId13"/>
    <p:sldId id="1818" r:id="rId14"/>
    <p:sldId id="1812" r:id="rId15"/>
    <p:sldId id="264" r:id="rId16"/>
    <p:sldId id="1833" r:id="rId17"/>
    <p:sldId id="1835" r:id="rId18"/>
    <p:sldId id="1809" r:id="rId19"/>
    <p:sldId id="1839" r:id="rId20"/>
    <p:sldId id="1838" r:id="rId21"/>
    <p:sldId id="1651" r:id="rId22"/>
    <p:sldId id="170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D5D5"/>
    <a:srgbClr val="DFC9EF"/>
    <a:srgbClr val="FED07D"/>
    <a:srgbClr val="E7D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23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76B94-BC3C-420D-8233-FDA13539A7C3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7B09DB-7092-4BF5-8468-8B8E36FC5B33}">
      <dgm:prSet phldrT="[Text]"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Commissioner,   State Tax</a:t>
          </a:r>
        </a:p>
      </dgm:t>
    </dgm:pt>
    <dgm:pt modelId="{41E93D38-E7C8-4EA6-9139-16BE072807E6}" type="parTrans" cxnId="{A72F7956-5AB8-4A58-B395-D52468F09E39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C04402D6-7132-49E3-9C22-5ED81C9E2D60}" type="sibTrans" cxnId="{A72F7956-5AB8-4A58-B395-D52468F09E39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B51307A6-A210-430E-86DA-C9D86BAB9F93}">
      <dgm:prSet phldrT="[Text]"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Additional Commissioner,  </a:t>
          </a:r>
          <a:r>
            <a:rPr lang="en-US" sz="2300" b="1" dirty="0" err="1">
              <a:latin typeface="Bell MT" panose="02020503060305020303" pitchFamily="18" charset="0"/>
            </a:rPr>
            <a:t>Garhwal</a:t>
          </a:r>
          <a:r>
            <a:rPr lang="en-US" sz="2300" b="1" dirty="0">
              <a:latin typeface="Bell MT" panose="02020503060305020303" pitchFamily="18" charset="0"/>
            </a:rPr>
            <a:t> Zone </a:t>
          </a:r>
        </a:p>
      </dgm:t>
    </dgm:pt>
    <dgm:pt modelId="{1729227C-D621-4458-84E1-6888E709AAAB}" type="parTrans" cxnId="{3DF6E91B-5019-44CC-A258-8520418FEC1A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E1E0682C-2C40-4F3A-A2BF-3753B9F4C011}" type="sibTrans" cxnId="{3DF6E91B-5019-44CC-A258-8520418FEC1A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031B6528-1F86-41BD-8880-F8B9081379C8}">
      <dgm:prSet phldrT="[Text]"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Additional Commissioner,   </a:t>
          </a:r>
          <a:r>
            <a:rPr lang="en-US" sz="2300" b="1" dirty="0" err="1">
              <a:latin typeface="Bell MT" panose="02020503060305020303" pitchFamily="18" charset="0"/>
            </a:rPr>
            <a:t>Kumaon</a:t>
          </a:r>
          <a:r>
            <a:rPr lang="en-US" sz="2300" b="1" dirty="0">
              <a:latin typeface="Bell MT" panose="02020503060305020303" pitchFamily="18" charset="0"/>
            </a:rPr>
            <a:t> Zone</a:t>
          </a:r>
        </a:p>
      </dgm:t>
    </dgm:pt>
    <dgm:pt modelId="{056D668A-0CF1-4C21-94F8-2F0B71C88B9A}" type="parTrans" cxnId="{C00BF207-3B03-44E4-8305-31E953FA268B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0599BD42-B271-4CC0-A545-087A9303A8BE}" type="sibTrans" cxnId="{C00BF207-3B03-44E4-8305-31E953FA268B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CDC1E55D-60FA-4D2C-B08E-63F4D8826D0E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JC-</a:t>
          </a:r>
          <a:r>
            <a:rPr lang="en-US" sz="2300" b="1" dirty="0" err="1">
              <a:latin typeface="Bell MT" panose="02020503060305020303" pitchFamily="18" charset="0"/>
            </a:rPr>
            <a:t>Enf</a:t>
          </a:r>
          <a:r>
            <a:rPr lang="en-US" sz="2300" b="1" dirty="0">
              <a:latin typeface="Bell MT" panose="02020503060305020303" pitchFamily="18" charset="0"/>
            </a:rPr>
            <a:t>/SIB, </a:t>
          </a:r>
        </a:p>
        <a:p>
          <a:r>
            <a:rPr lang="en-US" sz="2300" b="1" dirty="0" err="1">
              <a:latin typeface="Bell MT" panose="02020503060305020303" pitchFamily="18" charset="0"/>
            </a:rPr>
            <a:t>Dehradun</a:t>
          </a:r>
          <a:endParaRPr lang="en-US" sz="2300" b="1" dirty="0">
            <a:latin typeface="Bell MT" panose="02020503060305020303" pitchFamily="18" charset="0"/>
          </a:endParaRPr>
        </a:p>
      </dgm:t>
    </dgm:pt>
    <dgm:pt modelId="{00EB1C9C-14C9-4F75-BCC9-5E6874820E75}" type="parTrans" cxnId="{F05DC24F-3B5C-49CF-913E-645D0E513D11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A6B20B92-55DB-4AD4-AEB7-46B8C096131D}" type="sibTrans" cxnId="{F05DC24F-3B5C-49CF-913E-645D0E513D11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F6877DA0-C6B4-4D97-9083-056132C1794A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JC-</a:t>
          </a:r>
          <a:r>
            <a:rPr lang="en-US" sz="2300" b="1" dirty="0" err="1">
              <a:latin typeface="Bell MT" panose="02020503060305020303" pitchFamily="18" charset="0"/>
            </a:rPr>
            <a:t>Enf</a:t>
          </a:r>
          <a:r>
            <a:rPr lang="en-US" sz="2300" b="1" dirty="0">
              <a:latin typeface="Bell MT" panose="02020503060305020303" pitchFamily="18" charset="0"/>
            </a:rPr>
            <a:t>/SIB,</a:t>
          </a:r>
        </a:p>
        <a:p>
          <a:r>
            <a:rPr lang="en-US" sz="2300" b="1" dirty="0" err="1">
              <a:latin typeface="Bell MT" panose="02020503060305020303" pitchFamily="18" charset="0"/>
            </a:rPr>
            <a:t>Roorkee</a:t>
          </a:r>
          <a:endParaRPr lang="en-US" sz="2300" b="1" dirty="0">
            <a:latin typeface="Bell MT" panose="02020503060305020303" pitchFamily="18" charset="0"/>
          </a:endParaRPr>
        </a:p>
      </dgm:t>
    </dgm:pt>
    <dgm:pt modelId="{3CBE63F0-A2BF-4094-A3BE-5A1C1048041C}" type="parTrans" cxnId="{14E7B854-8DF2-4786-8359-3BF2BB9C80F4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C5A20004-AC67-4019-A459-389ADA310EE4}" type="sibTrans" cxnId="{14E7B854-8DF2-4786-8359-3BF2BB9C80F4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64E1279F-6DAB-46BB-9214-4314FCA1C513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JC-</a:t>
          </a:r>
          <a:r>
            <a:rPr lang="en-US" sz="2300" b="1" dirty="0" err="1">
              <a:latin typeface="Bell MT" panose="02020503060305020303" pitchFamily="18" charset="0"/>
            </a:rPr>
            <a:t>Enf</a:t>
          </a:r>
          <a:r>
            <a:rPr lang="en-US" sz="2300" b="1" dirty="0">
              <a:latin typeface="Bell MT" panose="02020503060305020303" pitchFamily="18" charset="0"/>
            </a:rPr>
            <a:t>/SIB,</a:t>
          </a:r>
        </a:p>
        <a:p>
          <a:r>
            <a:rPr lang="en-US" sz="2300" b="1" dirty="0" err="1">
              <a:latin typeface="Bell MT" panose="02020503060305020303" pitchFamily="18" charset="0"/>
            </a:rPr>
            <a:t>Haldwani</a:t>
          </a:r>
          <a:endParaRPr lang="en-US" sz="2300" b="1" dirty="0">
            <a:latin typeface="Bell MT" panose="02020503060305020303" pitchFamily="18" charset="0"/>
          </a:endParaRPr>
        </a:p>
      </dgm:t>
    </dgm:pt>
    <dgm:pt modelId="{3102BB68-B0E3-40B7-A2C2-A23F3D38521A}" type="parTrans" cxnId="{EB3D28B2-F717-4555-9424-45C27571D481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5C1EB293-4FAC-4C84-A595-F6683194348E}" type="sibTrans" cxnId="{EB3D28B2-F717-4555-9424-45C27571D481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4CD23D63-7CA8-4172-A2E9-9C137E8E33F5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JC-</a:t>
          </a:r>
          <a:r>
            <a:rPr lang="en-US" sz="2300" b="1" dirty="0" err="1">
              <a:latin typeface="Bell MT" panose="02020503060305020303" pitchFamily="18" charset="0"/>
            </a:rPr>
            <a:t>Enf</a:t>
          </a:r>
          <a:r>
            <a:rPr lang="en-US" sz="2300" b="1" dirty="0">
              <a:latin typeface="Bell MT" panose="02020503060305020303" pitchFamily="18" charset="0"/>
            </a:rPr>
            <a:t>/SIB,</a:t>
          </a:r>
        </a:p>
        <a:p>
          <a:r>
            <a:rPr lang="en-US" sz="2300" b="1" dirty="0" err="1">
              <a:latin typeface="Bell MT" panose="02020503060305020303" pitchFamily="18" charset="0"/>
            </a:rPr>
            <a:t>Kashipur</a:t>
          </a:r>
          <a:endParaRPr lang="en-US" sz="2300" b="1" dirty="0">
            <a:latin typeface="Bell MT" panose="02020503060305020303" pitchFamily="18" charset="0"/>
          </a:endParaRPr>
        </a:p>
      </dgm:t>
    </dgm:pt>
    <dgm:pt modelId="{D347601C-E2D3-4EB4-A532-F0657B102B0D}" type="parTrans" cxnId="{B2D902F8-1157-4B52-AE92-B1AEACFCDD02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3B15BFC7-EED0-4DC7-8BBD-9A89B84513E0}" type="sibTrans" cxnId="{B2D902F8-1157-4B52-AE92-B1AEACFCDD02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5C8CDCF0-66CD-47FE-AC5B-743DC096306B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1 SIB Unit</a:t>
          </a:r>
        </a:p>
        <a:p>
          <a:r>
            <a:rPr lang="en-US" sz="2300" b="1" dirty="0">
              <a:latin typeface="Bell MT" panose="02020503060305020303" pitchFamily="18" charset="0"/>
            </a:rPr>
            <a:t>2 Mobile Units</a:t>
          </a:r>
        </a:p>
      </dgm:t>
    </dgm:pt>
    <dgm:pt modelId="{71C9931F-B133-4B27-A485-BE262BDABB8B}" type="parTrans" cxnId="{A42F1245-4A3E-4E74-9C36-D5E37F3EBEDD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D3F52345-A5C7-4468-A011-92B98189628F}" type="sibTrans" cxnId="{A42F1245-4A3E-4E74-9C36-D5E37F3EBEDD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61193F57-7A9A-4F61-8325-C3C121F09CF6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1 SIB Unit</a:t>
          </a:r>
        </a:p>
        <a:p>
          <a:r>
            <a:rPr lang="en-US" sz="2300" b="1" dirty="0">
              <a:latin typeface="Bell MT" panose="02020503060305020303" pitchFamily="18" charset="0"/>
            </a:rPr>
            <a:t>4 Mobile Units</a:t>
          </a:r>
        </a:p>
      </dgm:t>
    </dgm:pt>
    <dgm:pt modelId="{A316C19F-48A4-4A2A-B91C-1E6BB91DE366}" type="parTrans" cxnId="{BE853885-B023-4075-9ADA-B539BA3E6729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2C7A8408-A9CB-4287-95E3-3A83F9E3EE14}" type="sibTrans" cxnId="{BE853885-B023-4075-9ADA-B539BA3E6729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A5E364E7-5EBB-4326-B3B9-9ABABD464AC2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1 SIB Unit</a:t>
          </a:r>
        </a:p>
        <a:p>
          <a:r>
            <a:rPr lang="en-US" sz="2300" b="1" dirty="0">
              <a:latin typeface="Bell MT" panose="02020503060305020303" pitchFamily="18" charset="0"/>
            </a:rPr>
            <a:t>2 Mobile Units</a:t>
          </a:r>
        </a:p>
      </dgm:t>
    </dgm:pt>
    <dgm:pt modelId="{40F51A60-8F54-4B07-8331-9002674D62EF}" type="parTrans" cxnId="{B69D83AE-8E82-4FE1-A110-C11F52E06E4E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40023F58-ED45-4B46-AE15-320F8D50157D}" type="sibTrans" cxnId="{B69D83AE-8E82-4FE1-A110-C11F52E06E4E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1E6F670B-92AD-479F-A4E1-F8D49D5734FA}">
      <dgm:prSet custT="1"/>
      <dgm:spPr/>
      <dgm:t>
        <a:bodyPr/>
        <a:lstStyle/>
        <a:p>
          <a:r>
            <a:rPr lang="en-US" sz="2300" b="1" dirty="0">
              <a:latin typeface="Bell MT" panose="02020503060305020303" pitchFamily="18" charset="0"/>
            </a:rPr>
            <a:t>1 SIB Unit</a:t>
          </a:r>
        </a:p>
        <a:p>
          <a:r>
            <a:rPr lang="en-US" sz="2300" b="1" dirty="0">
              <a:latin typeface="Bell MT" panose="02020503060305020303" pitchFamily="18" charset="0"/>
            </a:rPr>
            <a:t>3 Mobile Units</a:t>
          </a:r>
        </a:p>
      </dgm:t>
    </dgm:pt>
    <dgm:pt modelId="{C651F6DD-1E11-4421-B5C2-424CFB090F2C}" type="parTrans" cxnId="{A794F5AA-82D6-4FB3-B782-38C97FD18E03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303E68DE-37B4-4BB0-B8AB-1A48816F8D03}" type="sibTrans" cxnId="{A794F5AA-82D6-4FB3-B782-38C97FD18E03}">
      <dgm:prSet/>
      <dgm:spPr/>
      <dgm:t>
        <a:bodyPr/>
        <a:lstStyle/>
        <a:p>
          <a:endParaRPr lang="en-US" sz="2300" b="1">
            <a:latin typeface="Bell MT" panose="02020503060305020303" pitchFamily="18" charset="0"/>
          </a:endParaRPr>
        </a:p>
      </dgm:t>
    </dgm:pt>
    <dgm:pt modelId="{75B2C358-E98E-4677-B37C-470F262FBC21}" type="pres">
      <dgm:prSet presAssocID="{AF576B94-BC3C-420D-8233-FDA13539A7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405E13-BC22-4A4A-B401-C71CB76359C9}" type="pres">
      <dgm:prSet presAssocID="{CD7B09DB-7092-4BF5-8468-8B8E36FC5B33}" presName="hierRoot1" presStyleCnt="0">
        <dgm:presLayoutVars>
          <dgm:hierBranch val="init"/>
        </dgm:presLayoutVars>
      </dgm:prSet>
      <dgm:spPr/>
    </dgm:pt>
    <dgm:pt modelId="{1D2E8101-6FBE-4480-8A37-AFE6B9F8438B}" type="pres">
      <dgm:prSet presAssocID="{CD7B09DB-7092-4BF5-8468-8B8E36FC5B33}" presName="rootComposite1" presStyleCnt="0"/>
      <dgm:spPr/>
    </dgm:pt>
    <dgm:pt modelId="{9A977D05-438C-4E94-B2B5-55E79323E766}" type="pres">
      <dgm:prSet presAssocID="{CD7B09DB-7092-4BF5-8468-8B8E36FC5B33}" presName="rootText1" presStyleLbl="node0" presStyleIdx="0" presStyleCnt="1">
        <dgm:presLayoutVars>
          <dgm:chPref val="3"/>
        </dgm:presLayoutVars>
      </dgm:prSet>
      <dgm:spPr/>
    </dgm:pt>
    <dgm:pt modelId="{2E2888A6-BB89-41DD-B25A-A7ADAC596870}" type="pres">
      <dgm:prSet presAssocID="{CD7B09DB-7092-4BF5-8468-8B8E36FC5B33}" presName="rootConnector1" presStyleLbl="node1" presStyleIdx="0" presStyleCnt="0"/>
      <dgm:spPr/>
    </dgm:pt>
    <dgm:pt modelId="{9B274B7F-7FC0-4B56-A6D4-9303099514D1}" type="pres">
      <dgm:prSet presAssocID="{CD7B09DB-7092-4BF5-8468-8B8E36FC5B33}" presName="hierChild2" presStyleCnt="0"/>
      <dgm:spPr/>
    </dgm:pt>
    <dgm:pt modelId="{88683C3F-6CCB-4B01-9BF1-4330D4F73194}" type="pres">
      <dgm:prSet presAssocID="{1729227C-D621-4458-84E1-6888E709AAAB}" presName="Name37" presStyleLbl="parChTrans1D2" presStyleIdx="0" presStyleCnt="2"/>
      <dgm:spPr/>
    </dgm:pt>
    <dgm:pt modelId="{8FDC3E29-A2DF-4C99-A034-0BE121367B3E}" type="pres">
      <dgm:prSet presAssocID="{B51307A6-A210-430E-86DA-C9D86BAB9F93}" presName="hierRoot2" presStyleCnt="0">
        <dgm:presLayoutVars>
          <dgm:hierBranch/>
        </dgm:presLayoutVars>
      </dgm:prSet>
      <dgm:spPr/>
    </dgm:pt>
    <dgm:pt modelId="{8566DF9B-ACC1-4E46-86F9-9DC014EB17A5}" type="pres">
      <dgm:prSet presAssocID="{B51307A6-A210-430E-86DA-C9D86BAB9F93}" presName="rootComposite" presStyleCnt="0"/>
      <dgm:spPr/>
    </dgm:pt>
    <dgm:pt modelId="{4DE33B02-6597-467D-B72F-F2CAD79D915A}" type="pres">
      <dgm:prSet presAssocID="{B51307A6-A210-430E-86DA-C9D86BAB9F93}" presName="rootText" presStyleLbl="node2" presStyleIdx="0" presStyleCnt="2">
        <dgm:presLayoutVars>
          <dgm:chPref val="3"/>
        </dgm:presLayoutVars>
      </dgm:prSet>
      <dgm:spPr/>
    </dgm:pt>
    <dgm:pt modelId="{EA28F1F1-F83E-4B0B-A084-6482415BBD4B}" type="pres">
      <dgm:prSet presAssocID="{B51307A6-A210-430E-86DA-C9D86BAB9F93}" presName="rootConnector" presStyleLbl="node2" presStyleIdx="0" presStyleCnt="2"/>
      <dgm:spPr/>
    </dgm:pt>
    <dgm:pt modelId="{A9DD654F-A2E9-4B14-B0BC-4D0D8560BA4B}" type="pres">
      <dgm:prSet presAssocID="{B51307A6-A210-430E-86DA-C9D86BAB9F93}" presName="hierChild4" presStyleCnt="0"/>
      <dgm:spPr/>
    </dgm:pt>
    <dgm:pt modelId="{3F29495F-8103-49D5-ABF1-DD57FC5E2E90}" type="pres">
      <dgm:prSet presAssocID="{00EB1C9C-14C9-4F75-BCC9-5E6874820E75}" presName="Name35" presStyleLbl="parChTrans1D3" presStyleIdx="0" presStyleCnt="4"/>
      <dgm:spPr/>
    </dgm:pt>
    <dgm:pt modelId="{B79BA575-E2DC-4690-8A99-DA2BA8CBD9B8}" type="pres">
      <dgm:prSet presAssocID="{CDC1E55D-60FA-4D2C-B08E-63F4D8826D0E}" presName="hierRoot2" presStyleCnt="0">
        <dgm:presLayoutVars>
          <dgm:hierBranch/>
        </dgm:presLayoutVars>
      </dgm:prSet>
      <dgm:spPr/>
    </dgm:pt>
    <dgm:pt modelId="{407489D9-08E1-4098-B74B-23138C039FBE}" type="pres">
      <dgm:prSet presAssocID="{CDC1E55D-60FA-4D2C-B08E-63F4D8826D0E}" presName="rootComposite" presStyleCnt="0"/>
      <dgm:spPr/>
    </dgm:pt>
    <dgm:pt modelId="{DC2D0EE1-77CB-4651-BDC9-F40AEA458E6E}" type="pres">
      <dgm:prSet presAssocID="{CDC1E55D-60FA-4D2C-B08E-63F4D8826D0E}" presName="rootText" presStyleLbl="node3" presStyleIdx="0" presStyleCnt="4" custScaleX="108714">
        <dgm:presLayoutVars>
          <dgm:chPref val="3"/>
        </dgm:presLayoutVars>
      </dgm:prSet>
      <dgm:spPr/>
    </dgm:pt>
    <dgm:pt modelId="{3BB0C6D0-C28C-4137-B674-E347C9EAE8EF}" type="pres">
      <dgm:prSet presAssocID="{CDC1E55D-60FA-4D2C-B08E-63F4D8826D0E}" presName="rootConnector" presStyleLbl="node3" presStyleIdx="0" presStyleCnt="4"/>
      <dgm:spPr/>
    </dgm:pt>
    <dgm:pt modelId="{D5A79BCC-4DAC-4F84-9A6F-EDE8FA371F58}" type="pres">
      <dgm:prSet presAssocID="{CDC1E55D-60FA-4D2C-B08E-63F4D8826D0E}" presName="hierChild4" presStyleCnt="0"/>
      <dgm:spPr/>
    </dgm:pt>
    <dgm:pt modelId="{CE783A40-38A9-4006-93E4-B1AEF8D9E91C}" type="pres">
      <dgm:prSet presAssocID="{71C9931F-B133-4B27-A485-BE262BDABB8B}" presName="Name35" presStyleLbl="parChTrans1D4" presStyleIdx="0" presStyleCnt="4"/>
      <dgm:spPr/>
    </dgm:pt>
    <dgm:pt modelId="{4155C411-D72D-4714-94C3-3753865C53B3}" type="pres">
      <dgm:prSet presAssocID="{5C8CDCF0-66CD-47FE-AC5B-743DC096306B}" presName="hierRoot2" presStyleCnt="0">
        <dgm:presLayoutVars>
          <dgm:hierBranch val="init"/>
        </dgm:presLayoutVars>
      </dgm:prSet>
      <dgm:spPr/>
    </dgm:pt>
    <dgm:pt modelId="{0EB485D4-5810-4217-9506-5CA19FF9D45A}" type="pres">
      <dgm:prSet presAssocID="{5C8CDCF0-66CD-47FE-AC5B-743DC096306B}" presName="rootComposite" presStyleCnt="0"/>
      <dgm:spPr/>
    </dgm:pt>
    <dgm:pt modelId="{E2A44488-1B5D-4326-9DB5-B9016443433D}" type="pres">
      <dgm:prSet presAssocID="{5C8CDCF0-66CD-47FE-AC5B-743DC096306B}" presName="rootText" presStyleLbl="node4" presStyleIdx="0" presStyleCnt="4">
        <dgm:presLayoutVars>
          <dgm:chPref val="3"/>
        </dgm:presLayoutVars>
      </dgm:prSet>
      <dgm:spPr/>
    </dgm:pt>
    <dgm:pt modelId="{CB775670-03CA-44F6-8954-80AAEEE5CA1E}" type="pres">
      <dgm:prSet presAssocID="{5C8CDCF0-66CD-47FE-AC5B-743DC096306B}" presName="rootConnector" presStyleLbl="node4" presStyleIdx="0" presStyleCnt="4"/>
      <dgm:spPr/>
    </dgm:pt>
    <dgm:pt modelId="{1376D07B-9D7B-4BC9-A728-4E3F70678E13}" type="pres">
      <dgm:prSet presAssocID="{5C8CDCF0-66CD-47FE-AC5B-743DC096306B}" presName="hierChild4" presStyleCnt="0"/>
      <dgm:spPr/>
    </dgm:pt>
    <dgm:pt modelId="{C4BDD5DD-78D9-4F51-B76F-213466FBB247}" type="pres">
      <dgm:prSet presAssocID="{5C8CDCF0-66CD-47FE-AC5B-743DC096306B}" presName="hierChild5" presStyleCnt="0"/>
      <dgm:spPr/>
    </dgm:pt>
    <dgm:pt modelId="{0864700C-6222-46C0-97F4-B3B9938545D9}" type="pres">
      <dgm:prSet presAssocID="{CDC1E55D-60FA-4D2C-B08E-63F4D8826D0E}" presName="hierChild5" presStyleCnt="0"/>
      <dgm:spPr/>
    </dgm:pt>
    <dgm:pt modelId="{55500A39-ED1D-4883-9417-4CD9F92781E8}" type="pres">
      <dgm:prSet presAssocID="{3CBE63F0-A2BF-4094-A3BE-5A1C1048041C}" presName="Name35" presStyleLbl="parChTrans1D3" presStyleIdx="1" presStyleCnt="4"/>
      <dgm:spPr/>
    </dgm:pt>
    <dgm:pt modelId="{0AFE77DA-3D99-4388-9DAA-62EA55EE4A4B}" type="pres">
      <dgm:prSet presAssocID="{F6877DA0-C6B4-4D97-9083-056132C1794A}" presName="hierRoot2" presStyleCnt="0">
        <dgm:presLayoutVars>
          <dgm:hierBranch/>
        </dgm:presLayoutVars>
      </dgm:prSet>
      <dgm:spPr/>
    </dgm:pt>
    <dgm:pt modelId="{80F62992-6B9E-4B09-BBC1-7EE62365904A}" type="pres">
      <dgm:prSet presAssocID="{F6877DA0-C6B4-4D97-9083-056132C1794A}" presName="rootComposite" presStyleCnt="0"/>
      <dgm:spPr/>
    </dgm:pt>
    <dgm:pt modelId="{36DCAD38-92D4-4DF5-8578-F12A309CFC08}" type="pres">
      <dgm:prSet presAssocID="{F6877DA0-C6B4-4D97-9083-056132C1794A}" presName="rootText" presStyleLbl="node3" presStyleIdx="1" presStyleCnt="4">
        <dgm:presLayoutVars>
          <dgm:chPref val="3"/>
        </dgm:presLayoutVars>
      </dgm:prSet>
      <dgm:spPr/>
    </dgm:pt>
    <dgm:pt modelId="{965940CC-99B4-46C4-A1D8-1615C9D3E17F}" type="pres">
      <dgm:prSet presAssocID="{F6877DA0-C6B4-4D97-9083-056132C1794A}" presName="rootConnector" presStyleLbl="node3" presStyleIdx="1" presStyleCnt="4"/>
      <dgm:spPr/>
    </dgm:pt>
    <dgm:pt modelId="{FB172E09-AAFB-4DB4-B254-E1FC49A8A10C}" type="pres">
      <dgm:prSet presAssocID="{F6877DA0-C6B4-4D97-9083-056132C1794A}" presName="hierChild4" presStyleCnt="0"/>
      <dgm:spPr/>
    </dgm:pt>
    <dgm:pt modelId="{8A4E9C63-1BE2-4A2E-9C3D-95EAE1C13EE9}" type="pres">
      <dgm:prSet presAssocID="{A316C19F-48A4-4A2A-B91C-1E6BB91DE366}" presName="Name35" presStyleLbl="parChTrans1D4" presStyleIdx="1" presStyleCnt="4"/>
      <dgm:spPr/>
    </dgm:pt>
    <dgm:pt modelId="{8E468F12-C315-4C6E-9FB6-6FBBC7FB218C}" type="pres">
      <dgm:prSet presAssocID="{61193F57-7A9A-4F61-8325-C3C121F09CF6}" presName="hierRoot2" presStyleCnt="0">
        <dgm:presLayoutVars>
          <dgm:hierBranch val="init"/>
        </dgm:presLayoutVars>
      </dgm:prSet>
      <dgm:spPr/>
    </dgm:pt>
    <dgm:pt modelId="{70F3CE07-B2CE-4DC7-A34B-99837FD95EA5}" type="pres">
      <dgm:prSet presAssocID="{61193F57-7A9A-4F61-8325-C3C121F09CF6}" presName="rootComposite" presStyleCnt="0"/>
      <dgm:spPr/>
    </dgm:pt>
    <dgm:pt modelId="{AC11F826-4A5A-4153-A9D0-EEC0686DA7C1}" type="pres">
      <dgm:prSet presAssocID="{61193F57-7A9A-4F61-8325-C3C121F09CF6}" presName="rootText" presStyleLbl="node4" presStyleIdx="1" presStyleCnt="4">
        <dgm:presLayoutVars>
          <dgm:chPref val="3"/>
        </dgm:presLayoutVars>
      </dgm:prSet>
      <dgm:spPr/>
    </dgm:pt>
    <dgm:pt modelId="{DF56E4D2-A35E-4B47-936D-CFE1455FB2E2}" type="pres">
      <dgm:prSet presAssocID="{61193F57-7A9A-4F61-8325-C3C121F09CF6}" presName="rootConnector" presStyleLbl="node4" presStyleIdx="1" presStyleCnt="4"/>
      <dgm:spPr/>
    </dgm:pt>
    <dgm:pt modelId="{7E67B698-A0A3-47A5-81BD-A0102AFC9FBE}" type="pres">
      <dgm:prSet presAssocID="{61193F57-7A9A-4F61-8325-C3C121F09CF6}" presName="hierChild4" presStyleCnt="0"/>
      <dgm:spPr/>
    </dgm:pt>
    <dgm:pt modelId="{794DED49-14F3-4EAF-84D4-8D4923241FDD}" type="pres">
      <dgm:prSet presAssocID="{61193F57-7A9A-4F61-8325-C3C121F09CF6}" presName="hierChild5" presStyleCnt="0"/>
      <dgm:spPr/>
    </dgm:pt>
    <dgm:pt modelId="{D8A20F71-3AB4-4E4D-B5A0-25CCCD9AF888}" type="pres">
      <dgm:prSet presAssocID="{F6877DA0-C6B4-4D97-9083-056132C1794A}" presName="hierChild5" presStyleCnt="0"/>
      <dgm:spPr/>
    </dgm:pt>
    <dgm:pt modelId="{098D7D86-914B-4B89-866C-890F07715A3B}" type="pres">
      <dgm:prSet presAssocID="{B51307A6-A210-430E-86DA-C9D86BAB9F93}" presName="hierChild5" presStyleCnt="0"/>
      <dgm:spPr/>
    </dgm:pt>
    <dgm:pt modelId="{79FED466-5F98-470B-8915-56D134BC976D}" type="pres">
      <dgm:prSet presAssocID="{056D668A-0CF1-4C21-94F8-2F0B71C88B9A}" presName="Name37" presStyleLbl="parChTrans1D2" presStyleIdx="1" presStyleCnt="2"/>
      <dgm:spPr/>
    </dgm:pt>
    <dgm:pt modelId="{77B34742-5758-4A8D-80BF-68E4E75B6137}" type="pres">
      <dgm:prSet presAssocID="{031B6528-1F86-41BD-8880-F8B9081379C8}" presName="hierRoot2" presStyleCnt="0">
        <dgm:presLayoutVars>
          <dgm:hierBranch/>
        </dgm:presLayoutVars>
      </dgm:prSet>
      <dgm:spPr/>
    </dgm:pt>
    <dgm:pt modelId="{82B0468E-2BDA-49B0-9500-1B460070E2F4}" type="pres">
      <dgm:prSet presAssocID="{031B6528-1F86-41BD-8880-F8B9081379C8}" presName="rootComposite" presStyleCnt="0"/>
      <dgm:spPr/>
    </dgm:pt>
    <dgm:pt modelId="{F122A364-BE43-4A4A-B34F-A0C75CB4FCEC}" type="pres">
      <dgm:prSet presAssocID="{031B6528-1F86-41BD-8880-F8B9081379C8}" presName="rootText" presStyleLbl="node2" presStyleIdx="1" presStyleCnt="2">
        <dgm:presLayoutVars>
          <dgm:chPref val="3"/>
        </dgm:presLayoutVars>
      </dgm:prSet>
      <dgm:spPr/>
    </dgm:pt>
    <dgm:pt modelId="{AAF0BB13-80FD-4F8B-AAB5-19727E907C02}" type="pres">
      <dgm:prSet presAssocID="{031B6528-1F86-41BD-8880-F8B9081379C8}" presName="rootConnector" presStyleLbl="node2" presStyleIdx="1" presStyleCnt="2"/>
      <dgm:spPr/>
    </dgm:pt>
    <dgm:pt modelId="{F0BA7421-920E-442D-8DC8-47B9F1C7DD3B}" type="pres">
      <dgm:prSet presAssocID="{031B6528-1F86-41BD-8880-F8B9081379C8}" presName="hierChild4" presStyleCnt="0"/>
      <dgm:spPr/>
    </dgm:pt>
    <dgm:pt modelId="{12AA699A-58DD-4164-B656-ECC720315E6D}" type="pres">
      <dgm:prSet presAssocID="{3102BB68-B0E3-40B7-A2C2-A23F3D38521A}" presName="Name35" presStyleLbl="parChTrans1D3" presStyleIdx="2" presStyleCnt="4"/>
      <dgm:spPr/>
    </dgm:pt>
    <dgm:pt modelId="{D9CB1AE1-0CD2-4F08-A133-539FC953EAAF}" type="pres">
      <dgm:prSet presAssocID="{64E1279F-6DAB-46BB-9214-4314FCA1C513}" presName="hierRoot2" presStyleCnt="0">
        <dgm:presLayoutVars>
          <dgm:hierBranch/>
        </dgm:presLayoutVars>
      </dgm:prSet>
      <dgm:spPr/>
    </dgm:pt>
    <dgm:pt modelId="{10DE6B5B-B475-4A3D-A9B7-0B5A498B2DAB}" type="pres">
      <dgm:prSet presAssocID="{64E1279F-6DAB-46BB-9214-4314FCA1C513}" presName="rootComposite" presStyleCnt="0"/>
      <dgm:spPr/>
    </dgm:pt>
    <dgm:pt modelId="{48100C2A-FAD4-4C27-B35F-F394764E8077}" type="pres">
      <dgm:prSet presAssocID="{64E1279F-6DAB-46BB-9214-4314FCA1C513}" presName="rootText" presStyleLbl="node3" presStyleIdx="2" presStyleCnt="4">
        <dgm:presLayoutVars>
          <dgm:chPref val="3"/>
        </dgm:presLayoutVars>
      </dgm:prSet>
      <dgm:spPr/>
    </dgm:pt>
    <dgm:pt modelId="{628FC776-7BB6-4312-9EBB-BD92F8FA1BDE}" type="pres">
      <dgm:prSet presAssocID="{64E1279F-6DAB-46BB-9214-4314FCA1C513}" presName="rootConnector" presStyleLbl="node3" presStyleIdx="2" presStyleCnt="4"/>
      <dgm:spPr/>
    </dgm:pt>
    <dgm:pt modelId="{452BF694-7EA8-49CD-BB77-D538A9AE8B4E}" type="pres">
      <dgm:prSet presAssocID="{64E1279F-6DAB-46BB-9214-4314FCA1C513}" presName="hierChild4" presStyleCnt="0"/>
      <dgm:spPr/>
    </dgm:pt>
    <dgm:pt modelId="{917E1E77-8AF0-4FFC-9E7E-7DF5ED68309B}" type="pres">
      <dgm:prSet presAssocID="{40F51A60-8F54-4B07-8331-9002674D62EF}" presName="Name35" presStyleLbl="parChTrans1D4" presStyleIdx="2" presStyleCnt="4"/>
      <dgm:spPr/>
    </dgm:pt>
    <dgm:pt modelId="{42CCA198-D80F-427E-8F2E-2EA25798E1D4}" type="pres">
      <dgm:prSet presAssocID="{A5E364E7-5EBB-4326-B3B9-9ABABD464AC2}" presName="hierRoot2" presStyleCnt="0">
        <dgm:presLayoutVars>
          <dgm:hierBranch val="init"/>
        </dgm:presLayoutVars>
      </dgm:prSet>
      <dgm:spPr/>
    </dgm:pt>
    <dgm:pt modelId="{C0CBF8F1-22C8-407A-B5CC-CAB528765F14}" type="pres">
      <dgm:prSet presAssocID="{A5E364E7-5EBB-4326-B3B9-9ABABD464AC2}" presName="rootComposite" presStyleCnt="0"/>
      <dgm:spPr/>
    </dgm:pt>
    <dgm:pt modelId="{66BF8D96-0989-492D-A210-C0545AC505E1}" type="pres">
      <dgm:prSet presAssocID="{A5E364E7-5EBB-4326-B3B9-9ABABD464AC2}" presName="rootText" presStyleLbl="node4" presStyleIdx="2" presStyleCnt="4">
        <dgm:presLayoutVars>
          <dgm:chPref val="3"/>
        </dgm:presLayoutVars>
      </dgm:prSet>
      <dgm:spPr/>
    </dgm:pt>
    <dgm:pt modelId="{E364B532-057D-4534-A4EA-ED6FAD55F921}" type="pres">
      <dgm:prSet presAssocID="{A5E364E7-5EBB-4326-B3B9-9ABABD464AC2}" presName="rootConnector" presStyleLbl="node4" presStyleIdx="2" presStyleCnt="4"/>
      <dgm:spPr/>
    </dgm:pt>
    <dgm:pt modelId="{EBC52207-1775-40F6-9A9E-60CC1D3478EA}" type="pres">
      <dgm:prSet presAssocID="{A5E364E7-5EBB-4326-B3B9-9ABABD464AC2}" presName="hierChild4" presStyleCnt="0"/>
      <dgm:spPr/>
    </dgm:pt>
    <dgm:pt modelId="{D2F8E9FE-F92C-4F06-BD07-67AE9DE8C373}" type="pres">
      <dgm:prSet presAssocID="{A5E364E7-5EBB-4326-B3B9-9ABABD464AC2}" presName="hierChild5" presStyleCnt="0"/>
      <dgm:spPr/>
    </dgm:pt>
    <dgm:pt modelId="{8DAB4E54-352D-4D43-AB40-595E79F9F70C}" type="pres">
      <dgm:prSet presAssocID="{64E1279F-6DAB-46BB-9214-4314FCA1C513}" presName="hierChild5" presStyleCnt="0"/>
      <dgm:spPr/>
    </dgm:pt>
    <dgm:pt modelId="{C497A1BF-BD59-4413-B42A-15954FDE1EC5}" type="pres">
      <dgm:prSet presAssocID="{D347601C-E2D3-4EB4-A532-F0657B102B0D}" presName="Name35" presStyleLbl="parChTrans1D3" presStyleIdx="3" presStyleCnt="4"/>
      <dgm:spPr/>
    </dgm:pt>
    <dgm:pt modelId="{30657CDE-0187-403C-9081-D7C4FC934605}" type="pres">
      <dgm:prSet presAssocID="{4CD23D63-7CA8-4172-A2E9-9C137E8E33F5}" presName="hierRoot2" presStyleCnt="0">
        <dgm:presLayoutVars>
          <dgm:hierBranch/>
        </dgm:presLayoutVars>
      </dgm:prSet>
      <dgm:spPr/>
    </dgm:pt>
    <dgm:pt modelId="{1843EBA8-E200-4D96-90AD-93B16DE3E5D1}" type="pres">
      <dgm:prSet presAssocID="{4CD23D63-7CA8-4172-A2E9-9C137E8E33F5}" presName="rootComposite" presStyleCnt="0"/>
      <dgm:spPr/>
    </dgm:pt>
    <dgm:pt modelId="{C9CB31A2-90ED-488D-BE81-753CB377CF12}" type="pres">
      <dgm:prSet presAssocID="{4CD23D63-7CA8-4172-A2E9-9C137E8E33F5}" presName="rootText" presStyleLbl="node3" presStyleIdx="3" presStyleCnt="4">
        <dgm:presLayoutVars>
          <dgm:chPref val="3"/>
        </dgm:presLayoutVars>
      </dgm:prSet>
      <dgm:spPr/>
    </dgm:pt>
    <dgm:pt modelId="{16E69F19-8D62-47D7-8546-80C772E178F9}" type="pres">
      <dgm:prSet presAssocID="{4CD23D63-7CA8-4172-A2E9-9C137E8E33F5}" presName="rootConnector" presStyleLbl="node3" presStyleIdx="3" presStyleCnt="4"/>
      <dgm:spPr/>
    </dgm:pt>
    <dgm:pt modelId="{462D989F-0AAF-4AE6-83EA-7FE8370820AA}" type="pres">
      <dgm:prSet presAssocID="{4CD23D63-7CA8-4172-A2E9-9C137E8E33F5}" presName="hierChild4" presStyleCnt="0"/>
      <dgm:spPr/>
    </dgm:pt>
    <dgm:pt modelId="{19D46C6D-F170-4527-9EFC-3EE143B9BB04}" type="pres">
      <dgm:prSet presAssocID="{C651F6DD-1E11-4421-B5C2-424CFB090F2C}" presName="Name35" presStyleLbl="parChTrans1D4" presStyleIdx="3" presStyleCnt="4"/>
      <dgm:spPr/>
    </dgm:pt>
    <dgm:pt modelId="{692CBDEF-BC92-49AC-89C0-9005B06AD825}" type="pres">
      <dgm:prSet presAssocID="{1E6F670B-92AD-479F-A4E1-F8D49D5734FA}" presName="hierRoot2" presStyleCnt="0">
        <dgm:presLayoutVars>
          <dgm:hierBranch val="init"/>
        </dgm:presLayoutVars>
      </dgm:prSet>
      <dgm:spPr/>
    </dgm:pt>
    <dgm:pt modelId="{41B8EADC-7AFC-499C-A08D-BF16BFDDE5CD}" type="pres">
      <dgm:prSet presAssocID="{1E6F670B-92AD-479F-A4E1-F8D49D5734FA}" presName="rootComposite" presStyleCnt="0"/>
      <dgm:spPr/>
    </dgm:pt>
    <dgm:pt modelId="{5B24A32E-E5AA-4DC7-A9AD-B28283BC38A0}" type="pres">
      <dgm:prSet presAssocID="{1E6F670B-92AD-479F-A4E1-F8D49D5734FA}" presName="rootText" presStyleLbl="node4" presStyleIdx="3" presStyleCnt="4">
        <dgm:presLayoutVars>
          <dgm:chPref val="3"/>
        </dgm:presLayoutVars>
      </dgm:prSet>
      <dgm:spPr/>
    </dgm:pt>
    <dgm:pt modelId="{F65785B2-6874-46F6-A5E4-0AEAF69C0B95}" type="pres">
      <dgm:prSet presAssocID="{1E6F670B-92AD-479F-A4E1-F8D49D5734FA}" presName="rootConnector" presStyleLbl="node4" presStyleIdx="3" presStyleCnt="4"/>
      <dgm:spPr/>
    </dgm:pt>
    <dgm:pt modelId="{D86B0280-46A7-4C2C-8A37-8A242770DD49}" type="pres">
      <dgm:prSet presAssocID="{1E6F670B-92AD-479F-A4E1-F8D49D5734FA}" presName="hierChild4" presStyleCnt="0"/>
      <dgm:spPr/>
    </dgm:pt>
    <dgm:pt modelId="{58FD8E75-E33E-4B7C-8E77-BDAE1BEAF4BA}" type="pres">
      <dgm:prSet presAssocID="{1E6F670B-92AD-479F-A4E1-F8D49D5734FA}" presName="hierChild5" presStyleCnt="0"/>
      <dgm:spPr/>
    </dgm:pt>
    <dgm:pt modelId="{74113BFF-3165-4861-8934-9923BC3E5071}" type="pres">
      <dgm:prSet presAssocID="{4CD23D63-7CA8-4172-A2E9-9C137E8E33F5}" presName="hierChild5" presStyleCnt="0"/>
      <dgm:spPr/>
    </dgm:pt>
    <dgm:pt modelId="{5E0B9766-DB84-43A4-A352-ACA97C81B0CD}" type="pres">
      <dgm:prSet presAssocID="{031B6528-1F86-41BD-8880-F8B9081379C8}" presName="hierChild5" presStyleCnt="0"/>
      <dgm:spPr/>
    </dgm:pt>
    <dgm:pt modelId="{1C6B9578-B213-4480-93E7-A3B73D6B74AA}" type="pres">
      <dgm:prSet presAssocID="{CD7B09DB-7092-4BF5-8468-8B8E36FC5B33}" presName="hierChild3" presStyleCnt="0"/>
      <dgm:spPr/>
    </dgm:pt>
  </dgm:ptLst>
  <dgm:cxnLst>
    <dgm:cxn modelId="{C00BF207-3B03-44E4-8305-31E953FA268B}" srcId="{CD7B09DB-7092-4BF5-8468-8B8E36FC5B33}" destId="{031B6528-1F86-41BD-8880-F8B9081379C8}" srcOrd="1" destOrd="0" parTransId="{056D668A-0CF1-4C21-94F8-2F0B71C88B9A}" sibTransId="{0599BD42-B271-4CC0-A545-087A9303A8BE}"/>
    <dgm:cxn modelId="{3DF6E91B-5019-44CC-A258-8520418FEC1A}" srcId="{CD7B09DB-7092-4BF5-8468-8B8E36FC5B33}" destId="{B51307A6-A210-430E-86DA-C9D86BAB9F93}" srcOrd="0" destOrd="0" parTransId="{1729227C-D621-4458-84E1-6888E709AAAB}" sibTransId="{E1E0682C-2C40-4F3A-A2BF-3753B9F4C011}"/>
    <dgm:cxn modelId="{2423D91F-5493-4E83-BA05-6BDDCF2AAAC8}" type="presOf" srcId="{1E6F670B-92AD-479F-A4E1-F8D49D5734FA}" destId="{F65785B2-6874-46F6-A5E4-0AEAF69C0B95}" srcOrd="1" destOrd="0" presId="urn:microsoft.com/office/officeart/2005/8/layout/orgChart1"/>
    <dgm:cxn modelId="{E180E430-67B3-42AC-91A6-35D08401A200}" type="presOf" srcId="{A5E364E7-5EBB-4326-B3B9-9ABABD464AC2}" destId="{E364B532-057D-4534-A4EA-ED6FAD55F921}" srcOrd="1" destOrd="0" presId="urn:microsoft.com/office/officeart/2005/8/layout/orgChart1"/>
    <dgm:cxn modelId="{C9D90B34-7627-4259-8D8D-C0FC46999608}" type="presOf" srcId="{031B6528-1F86-41BD-8880-F8B9081379C8}" destId="{AAF0BB13-80FD-4F8B-AAB5-19727E907C02}" srcOrd="1" destOrd="0" presId="urn:microsoft.com/office/officeart/2005/8/layout/orgChart1"/>
    <dgm:cxn modelId="{A7148634-574D-424C-A750-14B814096818}" type="presOf" srcId="{64E1279F-6DAB-46BB-9214-4314FCA1C513}" destId="{628FC776-7BB6-4312-9EBB-BD92F8FA1BDE}" srcOrd="1" destOrd="0" presId="urn:microsoft.com/office/officeart/2005/8/layout/orgChart1"/>
    <dgm:cxn modelId="{AAAB1F40-D7CF-4CDF-B87C-3B8587CEC4AF}" type="presOf" srcId="{71C9931F-B133-4B27-A485-BE262BDABB8B}" destId="{CE783A40-38A9-4006-93E4-B1AEF8D9E91C}" srcOrd="0" destOrd="0" presId="urn:microsoft.com/office/officeart/2005/8/layout/orgChart1"/>
    <dgm:cxn modelId="{73114F5B-86F9-4AFB-94D1-3252434A5C71}" type="presOf" srcId="{CDC1E55D-60FA-4D2C-B08E-63F4D8826D0E}" destId="{DC2D0EE1-77CB-4651-BDC9-F40AEA458E6E}" srcOrd="0" destOrd="0" presId="urn:microsoft.com/office/officeart/2005/8/layout/orgChart1"/>
    <dgm:cxn modelId="{A42F1245-4A3E-4E74-9C36-D5E37F3EBEDD}" srcId="{CDC1E55D-60FA-4D2C-B08E-63F4D8826D0E}" destId="{5C8CDCF0-66CD-47FE-AC5B-743DC096306B}" srcOrd="0" destOrd="0" parTransId="{71C9931F-B133-4B27-A485-BE262BDABB8B}" sibTransId="{D3F52345-A5C7-4468-A011-92B98189628F}"/>
    <dgm:cxn modelId="{0CC36446-2A94-44A9-B878-BC96A0C7679C}" type="presOf" srcId="{3102BB68-B0E3-40B7-A2C2-A23F3D38521A}" destId="{12AA699A-58DD-4164-B656-ECC720315E6D}" srcOrd="0" destOrd="0" presId="urn:microsoft.com/office/officeart/2005/8/layout/orgChart1"/>
    <dgm:cxn modelId="{EB2C6C66-69AE-4594-8E33-945A6704615F}" type="presOf" srcId="{031B6528-1F86-41BD-8880-F8B9081379C8}" destId="{F122A364-BE43-4A4A-B34F-A0C75CB4FCEC}" srcOrd="0" destOrd="0" presId="urn:microsoft.com/office/officeart/2005/8/layout/orgChart1"/>
    <dgm:cxn modelId="{FB51054B-C3E7-449B-A12C-F0BA360E7AB5}" type="presOf" srcId="{A5E364E7-5EBB-4326-B3B9-9ABABD464AC2}" destId="{66BF8D96-0989-492D-A210-C0545AC505E1}" srcOrd="0" destOrd="0" presId="urn:microsoft.com/office/officeart/2005/8/layout/orgChart1"/>
    <dgm:cxn modelId="{91D5896B-0398-4F75-A800-9C7C327B51D6}" type="presOf" srcId="{4CD23D63-7CA8-4172-A2E9-9C137E8E33F5}" destId="{16E69F19-8D62-47D7-8546-80C772E178F9}" srcOrd="1" destOrd="0" presId="urn:microsoft.com/office/officeart/2005/8/layout/orgChart1"/>
    <dgm:cxn modelId="{7A61836D-02A4-4551-935B-34347B8FD56D}" type="presOf" srcId="{CDC1E55D-60FA-4D2C-B08E-63F4D8826D0E}" destId="{3BB0C6D0-C28C-4137-B674-E347C9EAE8EF}" srcOrd="1" destOrd="0" presId="urn:microsoft.com/office/officeart/2005/8/layout/orgChart1"/>
    <dgm:cxn modelId="{F05DC24F-3B5C-49CF-913E-645D0E513D11}" srcId="{B51307A6-A210-430E-86DA-C9D86BAB9F93}" destId="{CDC1E55D-60FA-4D2C-B08E-63F4D8826D0E}" srcOrd="0" destOrd="0" parTransId="{00EB1C9C-14C9-4F75-BCC9-5E6874820E75}" sibTransId="{A6B20B92-55DB-4AD4-AEB7-46B8C096131D}"/>
    <dgm:cxn modelId="{ED381470-B416-4C00-BBC2-F711E9DDD602}" type="presOf" srcId="{40F51A60-8F54-4B07-8331-9002674D62EF}" destId="{917E1E77-8AF0-4FFC-9E7E-7DF5ED68309B}" srcOrd="0" destOrd="0" presId="urn:microsoft.com/office/officeart/2005/8/layout/orgChart1"/>
    <dgm:cxn modelId="{176DB054-DB41-4C98-BDB6-639B02AEFA8E}" type="presOf" srcId="{F6877DA0-C6B4-4D97-9083-056132C1794A}" destId="{36DCAD38-92D4-4DF5-8578-F12A309CFC08}" srcOrd="0" destOrd="0" presId="urn:microsoft.com/office/officeart/2005/8/layout/orgChart1"/>
    <dgm:cxn modelId="{14E7B854-8DF2-4786-8359-3BF2BB9C80F4}" srcId="{B51307A6-A210-430E-86DA-C9D86BAB9F93}" destId="{F6877DA0-C6B4-4D97-9083-056132C1794A}" srcOrd="1" destOrd="0" parTransId="{3CBE63F0-A2BF-4094-A3BE-5A1C1048041C}" sibTransId="{C5A20004-AC67-4019-A459-389ADA310EE4}"/>
    <dgm:cxn modelId="{A72F7956-5AB8-4A58-B395-D52468F09E39}" srcId="{AF576B94-BC3C-420D-8233-FDA13539A7C3}" destId="{CD7B09DB-7092-4BF5-8468-8B8E36FC5B33}" srcOrd="0" destOrd="0" parTransId="{41E93D38-E7C8-4EA6-9139-16BE072807E6}" sibTransId="{C04402D6-7132-49E3-9C22-5ED81C9E2D60}"/>
    <dgm:cxn modelId="{C1B3BD5A-26DF-4562-B195-22C4897BEA65}" type="presOf" srcId="{B51307A6-A210-430E-86DA-C9D86BAB9F93}" destId="{EA28F1F1-F83E-4B0B-A084-6482415BBD4B}" srcOrd="1" destOrd="0" presId="urn:microsoft.com/office/officeart/2005/8/layout/orgChart1"/>
    <dgm:cxn modelId="{40A20880-B723-4077-9A60-72B499081F6C}" type="presOf" srcId="{D347601C-E2D3-4EB4-A532-F0657B102B0D}" destId="{C497A1BF-BD59-4413-B42A-15954FDE1EC5}" srcOrd="0" destOrd="0" presId="urn:microsoft.com/office/officeart/2005/8/layout/orgChart1"/>
    <dgm:cxn modelId="{A36A4081-D3D7-46A9-AFC1-384C0E3C13BE}" type="presOf" srcId="{64E1279F-6DAB-46BB-9214-4314FCA1C513}" destId="{48100C2A-FAD4-4C27-B35F-F394764E8077}" srcOrd="0" destOrd="0" presId="urn:microsoft.com/office/officeart/2005/8/layout/orgChart1"/>
    <dgm:cxn modelId="{BE853885-B023-4075-9ADA-B539BA3E6729}" srcId="{F6877DA0-C6B4-4D97-9083-056132C1794A}" destId="{61193F57-7A9A-4F61-8325-C3C121F09CF6}" srcOrd="0" destOrd="0" parTransId="{A316C19F-48A4-4A2A-B91C-1E6BB91DE366}" sibTransId="{2C7A8408-A9CB-4287-95E3-3A83F9E3EE14}"/>
    <dgm:cxn modelId="{0107A285-8868-4D8E-8BA1-7A1413720F5C}" type="presOf" srcId="{61193F57-7A9A-4F61-8325-C3C121F09CF6}" destId="{DF56E4D2-A35E-4B47-936D-CFE1455FB2E2}" srcOrd="1" destOrd="0" presId="urn:microsoft.com/office/officeart/2005/8/layout/orgChart1"/>
    <dgm:cxn modelId="{9AA4F387-F610-4D1A-B613-21B721A28458}" type="presOf" srcId="{00EB1C9C-14C9-4F75-BCC9-5E6874820E75}" destId="{3F29495F-8103-49D5-ABF1-DD57FC5E2E90}" srcOrd="0" destOrd="0" presId="urn:microsoft.com/office/officeart/2005/8/layout/orgChart1"/>
    <dgm:cxn modelId="{E86E9493-9BF9-44DB-BFB0-1220697C9F61}" type="presOf" srcId="{1E6F670B-92AD-479F-A4E1-F8D49D5734FA}" destId="{5B24A32E-E5AA-4DC7-A9AD-B28283BC38A0}" srcOrd="0" destOrd="0" presId="urn:microsoft.com/office/officeart/2005/8/layout/orgChart1"/>
    <dgm:cxn modelId="{E53CB39B-1858-42A1-92E9-86EDFDF2A105}" type="presOf" srcId="{1729227C-D621-4458-84E1-6888E709AAAB}" destId="{88683C3F-6CCB-4B01-9BF1-4330D4F73194}" srcOrd="0" destOrd="0" presId="urn:microsoft.com/office/officeart/2005/8/layout/orgChart1"/>
    <dgm:cxn modelId="{9022639F-9778-4E14-B7D1-C589A223A6CA}" type="presOf" srcId="{056D668A-0CF1-4C21-94F8-2F0B71C88B9A}" destId="{79FED466-5F98-470B-8915-56D134BC976D}" srcOrd="0" destOrd="0" presId="urn:microsoft.com/office/officeart/2005/8/layout/orgChart1"/>
    <dgm:cxn modelId="{82DC5FA4-6A87-4DE3-82C4-E3DEEC14290A}" type="presOf" srcId="{F6877DA0-C6B4-4D97-9083-056132C1794A}" destId="{965940CC-99B4-46C4-A1D8-1615C9D3E17F}" srcOrd="1" destOrd="0" presId="urn:microsoft.com/office/officeart/2005/8/layout/orgChart1"/>
    <dgm:cxn modelId="{242B1BA6-ED85-4C8D-A1AB-12838B881382}" type="presOf" srcId="{A316C19F-48A4-4A2A-B91C-1E6BB91DE366}" destId="{8A4E9C63-1BE2-4A2E-9C3D-95EAE1C13EE9}" srcOrd="0" destOrd="0" presId="urn:microsoft.com/office/officeart/2005/8/layout/orgChart1"/>
    <dgm:cxn modelId="{A794F5AA-82D6-4FB3-B782-38C97FD18E03}" srcId="{4CD23D63-7CA8-4172-A2E9-9C137E8E33F5}" destId="{1E6F670B-92AD-479F-A4E1-F8D49D5734FA}" srcOrd="0" destOrd="0" parTransId="{C651F6DD-1E11-4421-B5C2-424CFB090F2C}" sibTransId="{303E68DE-37B4-4BB0-B8AB-1A48816F8D03}"/>
    <dgm:cxn modelId="{95EE62AB-4425-4353-BCE5-0115DF7AE4B1}" type="presOf" srcId="{AF576B94-BC3C-420D-8233-FDA13539A7C3}" destId="{75B2C358-E98E-4677-B37C-470F262FBC21}" srcOrd="0" destOrd="0" presId="urn:microsoft.com/office/officeart/2005/8/layout/orgChart1"/>
    <dgm:cxn modelId="{B69D83AE-8E82-4FE1-A110-C11F52E06E4E}" srcId="{64E1279F-6DAB-46BB-9214-4314FCA1C513}" destId="{A5E364E7-5EBB-4326-B3B9-9ABABD464AC2}" srcOrd="0" destOrd="0" parTransId="{40F51A60-8F54-4B07-8331-9002674D62EF}" sibTransId="{40023F58-ED45-4B46-AE15-320F8D50157D}"/>
    <dgm:cxn modelId="{EB3D28B2-F717-4555-9424-45C27571D481}" srcId="{031B6528-1F86-41BD-8880-F8B9081379C8}" destId="{64E1279F-6DAB-46BB-9214-4314FCA1C513}" srcOrd="0" destOrd="0" parTransId="{3102BB68-B0E3-40B7-A2C2-A23F3D38521A}" sibTransId="{5C1EB293-4FAC-4C84-A595-F6683194348E}"/>
    <dgm:cxn modelId="{6129C1B6-2FEC-41B9-A06D-793926001926}" type="presOf" srcId="{4CD23D63-7CA8-4172-A2E9-9C137E8E33F5}" destId="{C9CB31A2-90ED-488D-BE81-753CB377CF12}" srcOrd="0" destOrd="0" presId="urn:microsoft.com/office/officeart/2005/8/layout/orgChart1"/>
    <dgm:cxn modelId="{3AC565C5-0497-41F7-B636-94E52CB08881}" type="presOf" srcId="{3CBE63F0-A2BF-4094-A3BE-5A1C1048041C}" destId="{55500A39-ED1D-4883-9417-4CD9F92781E8}" srcOrd="0" destOrd="0" presId="urn:microsoft.com/office/officeart/2005/8/layout/orgChart1"/>
    <dgm:cxn modelId="{0C89A8CA-5951-4D61-9705-3C70365B7499}" type="presOf" srcId="{5C8CDCF0-66CD-47FE-AC5B-743DC096306B}" destId="{CB775670-03CA-44F6-8954-80AAEEE5CA1E}" srcOrd="1" destOrd="0" presId="urn:microsoft.com/office/officeart/2005/8/layout/orgChart1"/>
    <dgm:cxn modelId="{54DC0AD6-31B9-4D26-B493-856C69013FEE}" type="presOf" srcId="{C651F6DD-1E11-4421-B5C2-424CFB090F2C}" destId="{19D46C6D-F170-4527-9EFC-3EE143B9BB04}" srcOrd="0" destOrd="0" presId="urn:microsoft.com/office/officeart/2005/8/layout/orgChart1"/>
    <dgm:cxn modelId="{C9A35FD9-27B0-437E-90FB-057047202547}" type="presOf" srcId="{CD7B09DB-7092-4BF5-8468-8B8E36FC5B33}" destId="{2E2888A6-BB89-41DD-B25A-A7ADAC596870}" srcOrd="1" destOrd="0" presId="urn:microsoft.com/office/officeart/2005/8/layout/orgChart1"/>
    <dgm:cxn modelId="{8BF0F7E5-1655-443F-A15C-6BF325861347}" type="presOf" srcId="{CD7B09DB-7092-4BF5-8468-8B8E36FC5B33}" destId="{9A977D05-438C-4E94-B2B5-55E79323E766}" srcOrd="0" destOrd="0" presId="urn:microsoft.com/office/officeart/2005/8/layout/orgChart1"/>
    <dgm:cxn modelId="{DFC713EC-1C83-49C7-8869-629C71991564}" type="presOf" srcId="{61193F57-7A9A-4F61-8325-C3C121F09CF6}" destId="{AC11F826-4A5A-4153-A9D0-EEC0686DA7C1}" srcOrd="0" destOrd="0" presId="urn:microsoft.com/office/officeart/2005/8/layout/orgChart1"/>
    <dgm:cxn modelId="{69890AF4-C18E-4F53-A1DE-99BA67925F34}" type="presOf" srcId="{5C8CDCF0-66CD-47FE-AC5B-743DC096306B}" destId="{E2A44488-1B5D-4326-9DB5-B9016443433D}" srcOrd="0" destOrd="0" presId="urn:microsoft.com/office/officeart/2005/8/layout/orgChart1"/>
    <dgm:cxn modelId="{B2D902F8-1157-4B52-AE92-B1AEACFCDD02}" srcId="{031B6528-1F86-41BD-8880-F8B9081379C8}" destId="{4CD23D63-7CA8-4172-A2E9-9C137E8E33F5}" srcOrd="1" destOrd="0" parTransId="{D347601C-E2D3-4EB4-A532-F0657B102B0D}" sibTransId="{3B15BFC7-EED0-4DC7-8BBD-9A89B84513E0}"/>
    <dgm:cxn modelId="{4C35E5F9-8DDF-491A-A942-B9E169D39E2F}" type="presOf" srcId="{B51307A6-A210-430E-86DA-C9D86BAB9F93}" destId="{4DE33B02-6597-467D-B72F-F2CAD79D915A}" srcOrd="0" destOrd="0" presId="urn:microsoft.com/office/officeart/2005/8/layout/orgChart1"/>
    <dgm:cxn modelId="{3A6AA677-3E1D-41EE-94F9-1CB37068AC6F}" type="presParOf" srcId="{75B2C358-E98E-4677-B37C-470F262FBC21}" destId="{AC405E13-BC22-4A4A-B401-C71CB76359C9}" srcOrd="0" destOrd="0" presId="urn:microsoft.com/office/officeart/2005/8/layout/orgChart1"/>
    <dgm:cxn modelId="{D39E2FE2-484B-4816-B9B9-9BD7DE84B118}" type="presParOf" srcId="{AC405E13-BC22-4A4A-B401-C71CB76359C9}" destId="{1D2E8101-6FBE-4480-8A37-AFE6B9F8438B}" srcOrd="0" destOrd="0" presId="urn:microsoft.com/office/officeart/2005/8/layout/orgChart1"/>
    <dgm:cxn modelId="{4DB4F1FD-073F-4262-B199-4004CC0F59B9}" type="presParOf" srcId="{1D2E8101-6FBE-4480-8A37-AFE6B9F8438B}" destId="{9A977D05-438C-4E94-B2B5-55E79323E766}" srcOrd="0" destOrd="0" presId="urn:microsoft.com/office/officeart/2005/8/layout/orgChart1"/>
    <dgm:cxn modelId="{FEE52B80-0A6D-4A7B-AE0F-2A275BEA9C78}" type="presParOf" srcId="{1D2E8101-6FBE-4480-8A37-AFE6B9F8438B}" destId="{2E2888A6-BB89-41DD-B25A-A7ADAC596870}" srcOrd="1" destOrd="0" presId="urn:microsoft.com/office/officeart/2005/8/layout/orgChart1"/>
    <dgm:cxn modelId="{F87D4B36-05F4-476A-A7FC-F7E2D243EDE1}" type="presParOf" srcId="{AC405E13-BC22-4A4A-B401-C71CB76359C9}" destId="{9B274B7F-7FC0-4B56-A6D4-9303099514D1}" srcOrd="1" destOrd="0" presId="urn:microsoft.com/office/officeart/2005/8/layout/orgChart1"/>
    <dgm:cxn modelId="{2DFD3CC7-BCE2-4734-8290-ED27A84519F2}" type="presParOf" srcId="{9B274B7F-7FC0-4B56-A6D4-9303099514D1}" destId="{88683C3F-6CCB-4B01-9BF1-4330D4F73194}" srcOrd="0" destOrd="0" presId="urn:microsoft.com/office/officeart/2005/8/layout/orgChart1"/>
    <dgm:cxn modelId="{3F856024-BA63-4654-8100-61D14590B802}" type="presParOf" srcId="{9B274B7F-7FC0-4B56-A6D4-9303099514D1}" destId="{8FDC3E29-A2DF-4C99-A034-0BE121367B3E}" srcOrd="1" destOrd="0" presId="urn:microsoft.com/office/officeart/2005/8/layout/orgChart1"/>
    <dgm:cxn modelId="{5651C66C-9E71-48A0-8DD4-6B3FB110C89F}" type="presParOf" srcId="{8FDC3E29-A2DF-4C99-A034-0BE121367B3E}" destId="{8566DF9B-ACC1-4E46-86F9-9DC014EB17A5}" srcOrd="0" destOrd="0" presId="urn:microsoft.com/office/officeart/2005/8/layout/orgChart1"/>
    <dgm:cxn modelId="{9903E291-10B5-4BE7-B46C-6E5406515B4B}" type="presParOf" srcId="{8566DF9B-ACC1-4E46-86F9-9DC014EB17A5}" destId="{4DE33B02-6597-467D-B72F-F2CAD79D915A}" srcOrd="0" destOrd="0" presId="urn:microsoft.com/office/officeart/2005/8/layout/orgChart1"/>
    <dgm:cxn modelId="{4DD413D2-7F10-4FB7-9F53-71A0A95B7DC9}" type="presParOf" srcId="{8566DF9B-ACC1-4E46-86F9-9DC014EB17A5}" destId="{EA28F1F1-F83E-4B0B-A084-6482415BBD4B}" srcOrd="1" destOrd="0" presId="urn:microsoft.com/office/officeart/2005/8/layout/orgChart1"/>
    <dgm:cxn modelId="{3EC22E01-5E82-4C7A-9D18-B548851DB11F}" type="presParOf" srcId="{8FDC3E29-A2DF-4C99-A034-0BE121367B3E}" destId="{A9DD654F-A2E9-4B14-B0BC-4D0D8560BA4B}" srcOrd="1" destOrd="0" presId="urn:microsoft.com/office/officeart/2005/8/layout/orgChart1"/>
    <dgm:cxn modelId="{0FD261C0-BE79-49BF-91FC-B62932D60DA1}" type="presParOf" srcId="{A9DD654F-A2E9-4B14-B0BC-4D0D8560BA4B}" destId="{3F29495F-8103-49D5-ABF1-DD57FC5E2E90}" srcOrd="0" destOrd="0" presId="urn:microsoft.com/office/officeart/2005/8/layout/orgChart1"/>
    <dgm:cxn modelId="{BA8718A2-F08C-4A3F-A3E0-E63EFEB8C051}" type="presParOf" srcId="{A9DD654F-A2E9-4B14-B0BC-4D0D8560BA4B}" destId="{B79BA575-E2DC-4690-8A99-DA2BA8CBD9B8}" srcOrd="1" destOrd="0" presId="urn:microsoft.com/office/officeart/2005/8/layout/orgChart1"/>
    <dgm:cxn modelId="{367AE71C-7CDD-4E70-A9EE-192FEB8AC309}" type="presParOf" srcId="{B79BA575-E2DC-4690-8A99-DA2BA8CBD9B8}" destId="{407489D9-08E1-4098-B74B-23138C039FBE}" srcOrd="0" destOrd="0" presId="urn:microsoft.com/office/officeart/2005/8/layout/orgChart1"/>
    <dgm:cxn modelId="{A50B9538-A6EB-441E-86B3-F1B86F30A6C0}" type="presParOf" srcId="{407489D9-08E1-4098-B74B-23138C039FBE}" destId="{DC2D0EE1-77CB-4651-BDC9-F40AEA458E6E}" srcOrd="0" destOrd="0" presId="urn:microsoft.com/office/officeart/2005/8/layout/orgChart1"/>
    <dgm:cxn modelId="{2BFEFDC4-0BF3-48C6-9731-93AAE2E3234E}" type="presParOf" srcId="{407489D9-08E1-4098-B74B-23138C039FBE}" destId="{3BB0C6D0-C28C-4137-B674-E347C9EAE8EF}" srcOrd="1" destOrd="0" presId="urn:microsoft.com/office/officeart/2005/8/layout/orgChart1"/>
    <dgm:cxn modelId="{AAFF2624-DD0B-4F27-9910-262CA874E5BB}" type="presParOf" srcId="{B79BA575-E2DC-4690-8A99-DA2BA8CBD9B8}" destId="{D5A79BCC-4DAC-4F84-9A6F-EDE8FA371F58}" srcOrd="1" destOrd="0" presId="urn:microsoft.com/office/officeart/2005/8/layout/orgChart1"/>
    <dgm:cxn modelId="{C52D5A3C-7568-46B2-8EC2-78E69721A0A6}" type="presParOf" srcId="{D5A79BCC-4DAC-4F84-9A6F-EDE8FA371F58}" destId="{CE783A40-38A9-4006-93E4-B1AEF8D9E91C}" srcOrd="0" destOrd="0" presId="urn:microsoft.com/office/officeart/2005/8/layout/orgChart1"/>
    <dgm:cxn modelId="{F5443E6E-B81B-4379-875E-232CA9D9B87F}" type="presParOf" srcId="{D5A79BCC-4DAC-4F84-9A6F-EDE8FA371F58}" destId="{4155C411-D72D-4714-94C3-3753865C53B3}" srcOrd="1" destOrd="0" presId="urn:microsoft.com/office/officeart/2005/8/layout/orgChart1"/>
    <dgm:cxn modelId="{5DD7F85B-644F-47EE-942D-78FD31655685}" type="presParOf" srcId="{4155C411-D72D-4714-94C3-3753865C53B3}" destId="{0EB485D4-5810-4217-9506-5CA19FF9D45A}" srcOrd="0" destOrd="0" presId="urn:microsoft.com/office/officeart/2005/8/layout/orgChart1"/>
    <dgm:cxn modelId="{CDA0A422-C933-46F9-9CBC-44273FA2A6DA}" type="presParOf" srcId="{0EB485D4-5810-4217-9506-5CA19FF9D45A}" destId="{E2A44488-1B5D-4326-9DB5-B9016443433D}" srcOrd="0" destOrd="0" presId="urn:microsoft.com/office/officeart/2005/8/layout/orgChart1"/>
    <dgm:cxn modelId="{B06AEB2B-E8A9-474B-8D71-7DC3415B0919}" type="presParOf" srcId="{0EB485D4-5810-4217-9506-5CA19FF9D45A}" destId="{CB775670-03CA-44F6-8954-80AAEEE5CA1E}" srcOrd="1" destOrd="0" presId="urn:microsoft.com/office/officeart/2005/8/layout/orgChart1"/>
    <dgm:cxn modelId="{00F1FE99-4825-415D-8A53-8DF64EDF1630}" type="presParOf" srcId="{4155C411-D72D-4714-94C3-3753865C53B3}" destId="{1376D07B-9D7B-4BC9-A728-4E3F70678E13}" srcOrd="1" destOrd="0" presId="urn:microsoft.com/office/officeart/2005/8/layout/orgChart1"/>
    <dgm:cxn modelId="{7522CD53-900E-4B0A-A82D-562DCBE78C32}" type="presParOf" srcId="{4155C411-D72D-4714-94C3-3753865C53B3}" destId="{C4BDD5DD-78D9-4F51-B76F-213466FBB247}" srcOrd="2" destOrd="0" presId="urn:microsoft.com/office/officeart/2005/8/layout/orgChart1"/>
    <dgm:cxn modelId="{2EAA5767-5B50-4EFD-8864-E46E7645E53E}" type="presParOf" srcId="{B79BA575-E2DC-4690-8A99-DA2BA8CBD9B8}" destId="{0864700C-6222-46C0-97F4-B3B9938545D9}" srcOrd="2" destOrd="0" presId="urn:microsoft.com/office/officeart/2005/8/layout/orgChart1"/>
    <dgm:cxn modelId="{7182060D-9141-40DD-B719-32A3803F546B}" type="presParOf" srcId="{A9DD654F-A2E9-4B14-B0BC-4D0D8560BA4B}" destId="{55500A39-ED1D-4883-9417-4CD9F92781E8}" srcOrd="2" destOrd="0" presId="urn:microsoft.com/office/officeart/2005/8/layout/orgChart1"/>
    <dgm:cxn modelId="{1D90397F-EB1C-4547-8DC4-1F4D8F55F7F3}" type="presParOf" srcId="{A9DD654F-A2E9-4B14-B0BC-4D0D8560BA4B}" destId="{0AFE77DA-3D99-4388-9DAA-62EA55EE4A4B}" srcOrd="3" destOrd="0" presId="urn:microsoft.com/office/officeart/2005/8/layout/orgChart1"/>
    <dgm:cxn modelId="{A82EB329-32F8-4221-A8F3-8F43270990A3}" type="presParOf" srcId="{0AFE77DA-3D99-4388-9DAA-62EA55EE4A4B}" destId="{80F62992-6B9E-4B09-BBC1-7EE62365904A}" srcOrd="0" destOrd="0" presId="urn:microsoft.com/office/officeart/2005/8/layout/orgChart1"/>
    <dgm:cxn modelId="{CB616018-A9EB-4C3E-8250-DE423C39DED6}" type="presParOf" srcId="{80F62992-6B9E-4B09-BBC1-7EE62365904A}" destId="{36DCAD38-92D4-4DF5-8578-F12A309CFC08}" srcOrd="0" destOrd="0" presId="urn:microsoft.com/office/officeart/2005/8/layout/orgChart1"/>
    <dgm:cxn modelId="{DF4938D5-F559-457B-B141-EE7143E8FF21}" type="presParOf" srcId="{80F62992-6B9E-4B09-BBC1-7EE62365904A}" destId="{965940CC-99B4-46C4-A1D8-1615C9D3E17F}" srcOrd="1" destOrd="0" presId="urn:microsoft.com/office/officeart/2005/8/layout/orgChart1"/>
    <dgm:cxn modelId="{E549DB4D-159C-42C9-B0E1-E3CB1D83C44B}" type="presParOf" srcId="{0AFE77DA-3D99-4388-9DAA-62EA55EE4A4B}" destId="{FB172E09-AAFB-4DB4-B254-E1FC49A8A10C}" srcOrd="1" destOrd="0" presId="urn:microsoft.com/office/officeart/2005/8/layout/orgChart1"/>
    <dgm:cxn modelId="{7D081BD6-261C-4841-9AE8-577DD45070CB}" type="presParOf" srcId="{FB172E09-AAFB-4DB4-B254-E1FC49A8A10C}" destId="{8A4E9C63-1BE2-4A2E-9C3D-95EAE1C13EE9}" srcOrd="0" destOrd="0" presId="urn:microsoft.com/office/officeart/2005/8/layout/orgChart1"/>
    <dgm:cxn modelId="{EDD587F0-A70D-417F-A9FB-DE7CA2ED2078}" type="presParOf" srcId="{FB172E09-AAFB-4DB4-B254-E1FC49A8A10C}" destId="{8E468F12-C315-4C6E-9FB6-6FBBC7FB218C}" srcOrd="1" destOrd="0" presId="urn:microsoft.com/office/officeart/2005/8/layout/orgChart1"/>
    <dgm:cxn modelId="{DD4F83DC-9F40-4B32-A3D9-C155E7B1A381}" type="presParOf" srcId="{8E468F12-C315-4C6E-9FB6-6FBBC7FB218C}" destId="{70F3CE07-B2CE-4DC7-A34B-99837FD95EA5}" srcOrd="0" destOrd="0" presId="urn:microsoft.com/office/officeart/2005/8/layout/orgChart1"/>
    <dgm:cxn modelId="{B55B65E1-096E-4D73-9AD4-DE345AE1D585}" type="presParOf" srcId="{70F3CE07-B2CE-4DC7-A34B-99837FD95EA5}" destId="{AC11F826-4A5A-4153-A9D0-EEC0686DA7C1}" srcOrd="0" destOrd="0" presId="urn:microsoft.com/office/officeart/2005/8/layout/orgChart1"/>
    <dgm:cxn modelId="{E2E9B739-705F-43EF-89A0-5112694A7165}" type="presParOf" srcId="{70F3CE07-B2CE-4DC7-A34B-99837FD95EA5}" destId="{DF56E4D2-A35E-4B47-936D-CFE1455FB2E2}" srcOrd="1" destOrd="0" presId="urn:microsoft.com/office/officeart/2005/8/layout/orgChart1"/>
    <dgm:cxn modelId="{585C17B5-4C29-46CD-B461-069C1B0F4D99}" type="presParOf" srcId="{8E468F12-C315-4C6E-9FB6-6FBBC7FB218C}" destId="{7E67B698-A0A3-47A5-81BD-A0102AFC9FBE}" srcOrd="1" destOrd="0" presId="urn:microsoft.com/office/officeart/2005/8/layout/orgChart1"/>
    <dgm:cxn modelId="{63B27943-3EF0-4621-9FD2-754CE1BC2D4D}" type="presParOf" srcId="{8E468F12-C315-4C6E-9FB6-6FBBC7FB218C}" destId="{794DED49-14F3-4EAF-84D4-8D4923241FDD}" srcOrd="2" destOrd="0" presId="urn:microsoft.com/office/officeart/2005/8/layout/orgChart1"/>
    <dgm:cxn modelId="{1CE38031-6C92-483E-BD8C-5CB50F0681CC}" type="presParOf" srcId="{0AFE77DA-3D99-4388-9DAA-62EA55EE4A4B}" destId="{D8A20F71-3AB4-4E4D-B5A0-25CCCD9AF888}" srcOrd="2" destOrd="0" presId="urn:microsoft.com/office/officeart/2005/8/layout/orgChart1"/>
    <dgm:cxn modelId="{248FEF12-37AA-4811-8B3D-D5C3C8301906}" type="presParOf" srcId="{8FDC3E29-A2DF-4C99-A034-0BE121367B3E}" destId="{098D7D86-914B-4B89-866C-890F07715A3B}" srcOrd="2" destOrd="0" presId="urn:microsoft.com/office/officeart/2005/8/layout/orgChart1"/>
    <dgm:cxn modelId="{906C73ED-3DE4-405C-BE74-114E61A7D9CB}" type="presParOf" srcId="{9B274B7F-7FC0-4B56-A6D4-9303099514D1}" destId="{79FED466-5F98-470B-8915-56D134BC976D}" srcOrd="2" destOrd="0" presId="urn:microsoft.com/office/officeart/2005/8/layout/orgChart1"/>
    <dgm:cxn modelId="{4947C672-0C0A-4199-9BE6-D11FB13C6840}" type="presParOf" srcId="{9B274B7F-7FC0-4B56-A6D4-9303099514D1}" destId="{77B34742-5758-4A8D-80BF-68E4E75B6137}" srcOrd="3" destOrd="0" presId="urn:microsoft.com/office/officeart/2005/8/layout/orgChart1"/>
    <dgm:cxn modelId="{5C636638-E838-4D6E-BE99-19208F18D099}" type="presParOf" srcId="{77B34742-5758-4A8D-80BF-68E4E75B6137}" destId="{82B0468E-2BDA-49B0-9500-1B460070E2F4}" srcOrd="0" destOrd="0" presId="urn:microsoft.com/office/officeart/2005/8/layout/orgChart1"/>
    <dgm:cxn modelId="{FD06991F-80A0-4749-AE62-32E8A355C9B6}" type="presParOf" srcId="{82B0468E-2BDA-49B0-9500-1B460070E2F4}" destId="{F122A364-BE43-4A4A-B34F-A0C75CB4FCEC}" srcOrd="0" destOrd="0" presId="urn:microsoft.com/office/officeart/2005/8/layout/orgChart1"/>
    <dgm:cxn modelId="{A7996F13-0879-407C-A13B-4040A29776D8}" type="presParOf" srcId="{82B0468E-2BDA-49B0-9500-1B460070E2F4}" destId="{AAF0BB13-80FD-4F8B-AAB5-19727E907C02}" srcOrd="1" destOrd="0" presId="urn:microsoft.com/office/officeart/2005/8/layout/orgChart1"/>
    <dgm:cxn modelId="{0EF37CBC-4BAC-470F-BE33-E8FA0C36EAF6}" type="presParOf" srcId="{77B34742-5758-4A8D-80BF-68E4E75B6137}" destId="{F0BA7421-920E-442D-8DC8-47B9F1C7DD3B}" srcOrd="1" destOrd="0" presId="urn:microsoft.com/office/officeart/2005/8/layout/orgChart1"/>
    <dgm:cxn modelId="{E63ED61E-FC4E-496E-B16E-08553C90DF5E}" type="presParOf" srcId="{F0BA7421-920E-442D-8DC8-47B9F1C7DD3B}" destId="{12AA699A-58DD-4164-B656-ECC720315E6D}" srcOrd="0" destOrd="0" presId="urn:microsoft.com/office/officeart/2005/8/layout/orgChart1"/>
    <dgm:cxn modelId="{D0FDE6CC-00E7-45F4-80FA-1FD71C0A765B}" type="presParOf" srcId="{F0BA7421-920E-442D-8DC8-47B9F1C7DD3B}" destId="{D9CB1AE1-0CD2-4F08-A133-539FC953EAAF}" srcOrd="1" destOrd="0" presId="urn:microsoft.com/office/officeart/2005/8/layout/orgChart1"/>
    <dgm:cxn modelId="{D607BB09-BEE2-4385-B20F-C6085672ED40}" type="presParOf" srcId="{D9CB1AE1-0CD2-4F08-A133-539FC953EAAF}" destId="{10DE6B5B-B475-4A3D-A9B7-0B5A498B2DAB}" srcOrd="0" destOrd="0" presId="urn:microsoft.com/office/officeart/2005/8/layout/orgChart1"/>
    <dgm:cxn modelId="{4A299E45-AD37-4F8A-A114-058D91C4B1D8}" type="presParOf" srcId="{10DE6B5B-B475-4A3D-A9B7-0B5A498B2DAB}" destId="{48100C2A-FAD4-4C27-B35F-F394764E8077}" srcOrd="0" destOrd="0" presId="urn:microsoft.com/office/officeart/2005/8/layout/orgChart1"/>
    <dgm:cxn modelId="{0B9AC80E-1D56-4C64-932B-4F87315B8C96}" type="presParOf" srcId="{10DE6B5B-B475-4A3D-A9B7-0B5A498B2DAB}" destId="{628FC776-7BB6-4312-9EBB-BD92F8FA1BDE}" srcOrd="1" destOrd="0" presId="urn:microsoft.com/office/officeart/2005/8/layout/orgChart1"/>
    <dgm:cxn modelId="{CA0DD533-2B21-42D8-A482-141F567139D7}" type="presParOf" srcId="{D9CB1AE1-0CD2-4F08-A133-539FC953EAAF}" destId="{452BF694-7EA8-49CD-BB77-D538A9AE8B4E}" srcOrd="1" destOrd="0" presId="urn:microsoft.com/office/officeart/2005/8/layout/orgChart1"/>
    <dgm:cxn modelId="{6BE9EA60-39C5-4C00-82A8-83A93A6D0EA3}" type="presParOf" srcId="{452BF694-7EA8-49CD-BB77-D538A9AE8B4E}" destId="{917E1E77-8AF0-4FFC-9E7E-7DF5ED68309B}" srcOrd="0" destOrd="0" presId="urn:microsoft.com/office/officeart/2005/8/layout/orgChart1"/>
    <dgm:cxn modelId="{2CBA9792-2E17-4551-9761-0F847B575542}" type="presParOf" srcId="{452BF694-7EA8-49CD-BB77-D538A9AE8B4E}" destId="{42CCA198-D80F-427E-8F2E-2EA25798E1D4}" srcOrd="1" destOrd="0" presId="urn:microsoft.com/office/officeart/2005/8/layout/orgChart1"/>
    <dgm:cxn modelId="{FF0FCA6F-3497-4DA4-9E04-5A27AD2EDAA1}" type="presParOf" srcId="{42CCA198-D80F-427E-8F2E-2EA25798E1D4}" destId="{C0CBF8F1-22C8-407A-B5CC-CAB528765F14}" srcOrd="0" destOrd="0" presId="urn:microsoft.com/office/officeart/2005/8/layout/orgChart1"/>
    <dgm:cxn modelId="{67F00E2D-5053-46DD-B354-8A83A27DF35C}" type="presParOf" srcId="{C0CBF8F1-22C8-407A-B5CC-CAB528765F14}" destId="{66BF8D96-0989-492D-A210-C0545AC505E1}" srcOrd="0" destOrd="0" presId="urn:microsoft.com/office/officeart/2005/8/layout/orgChart1"/>
    <dgm:cxn modelId="{24559975-AA1D-4B3B-ABE0-0DF82D68E8E6}" type="presParOf" srcId="{C0CBF8F1-22C8-407A-B5CC-CAB528765F14}" destId="{E364B532-057D-4534-A4EA-ED6FAD55F921}" srcOrd="1" destOrd="0" presId="urn:microsoft.com/office/officeart/2005/8/layout/orgChart1"/>
    <dgm:cxn modelId="{CBEACB47-2BBC-4070-B65F-892BB921D344}" type="presParOf" srcId="{42CCA198-D80F-427E-8F2E-2EA25798E1D4}" destId="{EBC52207-1775-40F6-9A9E-60CC1D3478EA}" srcOrd="1" destOrd="0" presId="urn:microsoft.com/office/officeart/2005/8/layout/orgChart1"/>
    <dgm:cxn modelId="{331F0DB1-5B9E-429D-8FB6-2DE7AAADA17D}" type="presParOf" srcId="{42CCA198-D80F-427E-8F2E-2EA25798E1D4}" destId="{D2F8E9FE-F92C-4F06-BD07-67AE9DE8C373}" srcOrd="2" destOrd="0" presId="urn:microsoft.com/office/officeart/2005/8/layout/orgChart1"/>
    <dgm:cxn modelId="{A0EDBAAE-D73D-4467-BD74-78621E690B54}" type="presParOf" srcId="{D9CB1AE1-0CD2-4F08-A133-539FC953EAAF}" destId="{8DAB4E54-352D-4D43-AB40-595E79F9F70C}" srcOrd="2" destOrd="0" presId="urn:microsoft.com/office/officeart/2005/8/layout/orgChart1"/>
    <dgm:cxn modelId="{C052D044-8C91-40DE-8BE2-822690957EF7}" type="presParOf" srcId="{F0BA7421-920E-442D-8DC8-47B9F1C7DD3B}" destId="{C497A1BF-BD59-4413-B42A-15954FDE1EC5}" srcOrd="2" destOrd="0" presId="urn:microsoft.com/office/officeart/2005/8/layout/orgChart1"/>
    <dgm:cxn modelId="{130CF3FC-027C-4F71-84F5-A93AF53BB398}" type="presParOf" srcId="{F0BA7421-920E-442D-8DC8-47B9F1C7DD3B}" destId="{30657CDE-0187-403C-9081-D7C4FC934605}" srcOrd="3" destOrd="0" presId="urn:microsoft.com/office/officeart/2005/8/layout/orgChart1"/>
    <dgm:cxn modelId="{99CC887D-6E33-4F7A-9491-D9CF600DE2D5}" type="presParOf" srcId="{30657CDE-0187-403C-9081-D7C4FC934605}" destId="{1843EBA8-E200-4D96-90AD-93B16DE3E5D1}" srcOrd="0" destOrd="0" presId="urn:microsoft.com/office/officeart/2005/8/layout/orgChart1"/>
    <dgm:cxn modelId="{DF37AB29-3F85-4EDC-B44F-FBC15CFDE308}" type="presParOf" srcId="{1843EBA8-E200-4D96-90AD-93B16DE3E5D1}" destId="{C9CB31A2-90ED-488D-BE81-753CB377CF12}" srcOrd="0" destOrd="0" presId="urn:microsoft.com/office/officeart/2005/8/layout/orgChart1"/>
    <dgm:cxn modelId="{6F37270F-1607-41E7-9D5A-BAD20B768441}" type="presParOf" srcId="{1843EBA8-E200-4D96-90AD-93B16DE3E5D1}" destId="{16E69F19-8D62-47D7-8546-80C772E178F9}" srcOrd="1" destOrd="0" presId="urn:microsoft.com/office/officeart/2005/8/layout/orgChart1"/>
    <dgm:cxn modelId="{96608121-959C-49D2-894B-5B257919A53C}" type="presParOf" srcId="{30657CDE-0187-403C-9081-D7C4FC934605}" destId="{462D989F-0AAF-4AE6-83EA-7FE8370820AA}" srcOrd="1" destOrd="0" presId="urn:microsoft.com/office/officeart/2005/8/layout/orgChart1"/>
    <dgm:cxn modelId="{AB05CC5D-CF22-42A2-ADDF-587977191301}" type="presParOf" srcId="{462D989F-0AAF-4AE6-83EA-7FE8370820AA}" destId="{19D46C6D-F170-4527-9EFC-3EE143B9BB04}" srcOrd="0" destOrd="0" presId="urn:microsoft.com/office/officeart/2005/8/layout/orgChart1"/>
    <dgm:cxn modelId="{C56B101C-3DAE-4EEC-9399-3DBB4E397FF4}" type="presParOf" srcId="{462D989F-0AAF-4AE6-83EA-7FE8370820AA}" destId="{692CBDEF-BC92-49AC-89C0-9005B06AD825}" srcOrd="1" destOrd="0" presId="urn:microsoft.com/office/officeart/2005/8/layout/orgChart1"/>
    <dgm:cxn modelId="{EBCD641C-F24E-4B1C-83A2-7A627D74AF45}" type="presParOf" srcId="{692CBDEF-BC92-49AC-89C0-9005B06AD825}" destId="{41B8EADC-7AFC-499C-A08D-BF16BFDDE5CD}" srcOrd="0" destOrd="0" presId="urn:microsoft.com/office/officeart/2005/8/layout/orgChart1"/>
    <dgm:cxn modelId="{372BEA8E-F0F1-4F18-8D8F-ACD2D14DE5A9}" type="presParOf" srcId="{41B8EADC-7AFC-499C-A08D-BF16BFDDE5CD}" destId="{5B24A32E-E5AA-4DC7-A9AD-B28283BC38A0}" srcOrd="0" destOrd="0" presId="urn:microsoft.com/office/officeart/2005/8/layout/orgChart1"/>
    <dgm:cxn modelId="{FBCB7CB2-E6BD-4917-B100-4E2D46F7EDBE}" type="presParOf" srcId="{41B8EADC-7AFC-499C-A08D-BF16BFDDE5CD}" destId="{F65785B2-6874-46F6-A5E4-0AEAF69C0B95}" srcOrd="1" destOrd="0" presId="urn:microsoft.com/office/officeart/2005/8/layout/orgChart1"/>
    <dgm:cxn modelId="{DC83D113-62CD-49A2-87E8-F9517269797B}" type="presParOf" srcId="{692CBDEF-BC92-49AC-89C0-9005B06AD825}" destId="{D86B0280-46A7-4C2C-8A37-8A242770DD49}" srcOrd="1" destOrd="0" presId="urn:microsoft.com/office/officeart/2005/8/layout/orgChart1"/>
    <dgm:cxn modelId="{EE711B8E-0F3B-466E-B315-B7802A488475}" type="presParOf" srcId="{692CBDEF-BC92-49AC-89C0-9005B06AD825}" destId="{58FD8E75-E33E-4B7C-8E77-BDAE1BEAF4BA}" srcOrd="2" destOrd="0" presId="urn:microsoft.com/office/officeart/2005/8/layout/orgChart1"/>
    <dgm:cxn modelId="{39CA2686-B3A0-44E5-9A8D-7F5710A6A7AD}" type="presParOf" srcId="{30657CDE-0187-403C-9081-D7C4FC934605}" destId="{74113BFF-3165-4861-8934-9923BC3E5071}" srcOrd="2" destOrd="0" presId="urn:microsoft.com/office/officeart/2005/8/layout/orgChart1"/>
    <dgm:cxn modelId="{0A1A4666-9E70-4804-A329-4CBAADA807BB}" type="presParOf" srcId="{77B34742-5758-4A8D-80BF-68E4E75B6137}" destId="{5E0B9766-DB84-43A4-A352-ACA97C81B0CD}" srcOrd="2" destOrd="0" presId="urn:microsoft.com/office/officeart/2005/8/layout/orgChart1"/>
    <dgm:cxn modelId="{40FF8534-4BAE-4114-A096-67462098F4CA}" type="presParOf" srcId="{AC405E13-BC22-4A4A-B401-C71CB76359C9}" destId="{1C6B9578-B213-4480-93E7-A3B73D6B74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58182-1DE9-4D80-BE8E-BEBEE627EB7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7994E0D3-061F-4B44-A16A-DAD82548E9B3}">
      <dgm:prSet custT="1"/>
      <dgm:spPr/>
      <dgm:t>
        <a:bodyPr/>
        <a:lstStyle/>
        <a:p>
          <a:pPr algn="just"/>
          <a:r>
            <a:rPr lang="en-US" sz="2000" dirty="0">
              <a:latin typeface="Bell MT" panose="02020503060305020303" pitchFamily="18" charset="0"/>
            </a:rPr>
            <a:t>On examination of a newly registered firms dealing in </a:t>
          </a:r>
          <a:r>
            <a:rPr lang="en-US" sz="2000" b="0" dirty="0">
              <a:latin typeface="Bell MT" panose="02020503060305020303" pitchFamily="18" charset="0"/>
            </a:rPr>
            <a:t>timber</a:t>
          </a:r>
          <a:r>
            <a:rPr lang="en-US" sz="2000" dirty="0">
              <a:latin typeface="Bell MT" panose="02020503060305020303" pitchFamily="18" charset="0"/>
            </a:rPr>
            <a:t> generating high value of EWBs, it was found that the firms were operating as a network to pass on fake ITC through bill trading.</a:t>
          </a:r>
          <a:endParaRPr lang="en-IN" sz="2000" dirty="0">
            <a:latin typeface="Bell MT" panose="02020503060305020303" pitchFamily="18" charset="0"/>
          </a:endParaRPr>
        </a:p>
      </dgm:t>
    </dgm:pt>
    <dgm:pt modelId="{4D24C130-320C-4963-98B7-31758A94BCBA}" type="parTrans" cxnId="{06000198-102D-48B5-80F8-2CB60C83E6D4}">
      <dgm:prSet/>
      <dgm:spPr/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AAAEA5CC-D93D-41D3-A585-D935E109998C}" type="sibTrans" cxnId="{06000198-102D-48B5-80F8-2CB60C83E6D4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C74F22A2-4975-47BE-9FFE-28F00FBE786C}">
      <dgm:prSet custT="1"/>
      <dgm:spPr/>
      <dgm:t>
        <a:bodyPr/>
        <a:lstStyle/>
        <a:p>
          <a:pPr algn="just"/>
          <a:r>
            <a:rPr lang="en-US" sz="2000" dirty="0">
              <a:latin typeface="Bell MT" panose="02020503060305020303" pitchFamily="18" charset="0"/>
            </a:rPr>
            <a:t>Search and seizure was conducted at 25 places including place of business and residence of 15 firms, transporters, office of 01 Chartered Accountants and 5 Advocates.</a:t>
          </a:r>
          <a:endParaRPr lang="en-IN" sz="2000" dirty="0">
            <a:latin typeface="Bell MT" panose="02020503060305020303" pitchFamily="18" charset="0"/>
          </a:endParaRPr>
        </a:p>
      </dgm:t>
    </dgm:pt>
    <dgm:pt modelId="{B022FCC6-6F33-472F-A329-E340FE087257}" type="parTrans" cxnId="{216DC24C-61E5-4C00-B4F2-464B8D167B57}">
      <dgm:prSet/>
      <dgm:spPr/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2D33AC5C-C8F9-4485-9633-C3A71A4759DF}" type="sibTrans" cxnId="{216DC24C-61E5-4C00-B4F2-464B8D167B5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12A32D87-BC7A-4DBB-AC7A-12A5AD35E2EB}">
      <dgm:prSet custT="1"/>
      <dgm:spPr/>
      <dgm:t>
        <a:bodyPr/>
        <a:lstStyle/>
        <a:p>
          <a:pPr algn="just"/>
          <a:r>
            <a:rPr lang="en-US" sz="2000" dirty="0">
              <a:latin typeface="Bell MT" panose="02020503060305020303" pitchFamily="18" charset="0"/>
            </a:rPr>
            <a:t>Firms were found registered using documents of economically poor section of society by giving them monetary incentives.</a:t>
          </a:r>
          <a:endParaRPr lang="en-IN" sz="2000" dirty="0">
            <a:latin typeface="Bell MT" panose="02020503060305020303" pitchFamily="18" charset="0"/>
          </a:endParaRPr>
        </a:p>
      </dgm:t>
    </dgm:pt>
    <dgm:pt modelId="{6508BA3F-9305-4F9D-ADE4-6215F735ED8F}" type="parTrans" cxnId="{06866052-CD49-4160-A71F-598DC53CB9F1}">
      <dgm:prSet/>
      <dgm:spPr/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212C563A-EFA6-41D0-86AA-2368582806D1}" type="sibTrans" cxnId="{06866052-CD49-4160-A71F-598DC53CB9F1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en-IN" sz="2000">
            <a:latin typeface="Bell MT" panose="02020503060305020303" pitchFamily="18" charset="0"/>
          </a:endParaRPr>
        </a:p>
      </dgm:t>
    </dgm:pt>
    <dgm:pt modelId="{99076C0C-7C5A-4B36-A35B-44DE3CFBA967}">
      <dgm:prSet custT="1"/>
      <dgm:spPr/>
      <dgm:t>
        <a:bodyPr/>
        <a:lstStyle/>
        <a:p>
          <a:pPr algn="just"/>
          <a:r>
            <a:rPr lang="en-IN" sz="2000" dirty="0">
              <a:latin typeface="Bell MT" panose="02020503060305020303" pitchFamily="18" charset="0"/>
            </a:rPr>
            <a:t>Prima–facie tax evasion of </a:t>
          </a:r>
          <a:r>
            <a:rPr lang="en-IN" sz="1800" b="1" u="sng" dirty="0">
              <a:latin typeface="Bell MT" panose="02020503060305020303" pitchFamily="18" charset="0"/>
            </a:rPr>
            <a:t>₹</a:t>
          </a:r>
          <a:r>
            <a:rPr lang="en-IN" sz="2000" b="1" u="sng" dirty="0">
              <a:latin typeface="Bell MT" panose="02020503060305020303" pitchFamily="18" charset="0"/>
            </a:rPr>
            <a:t> 18 Cr</a:t>
          </a:r>
          <a:r>
            <a:rPr lang="en-IN" sz="2000" dirty="0">
              <a:latin typeface="Bell MT" panose="02020503060305020303" pitchFamily="18" charset="0"/>
            </a:rPr>
            <a:t> was detected, and </a:t>
          </a:r>
          <a:r>
            <a:rPr lang="en-IN" sz="1800" b="1" u="sng" dirty="0">
              <a:latin typeface="Bell MT" panose="02020503060305020303" pitchFamily="18" charset="0"/>
            </a:rPr>
            <a:t>₹ 3</a:t>
          </a:r>
          <a:r>
            <a:rPr lang="en-IN" sz="2000" b="1" u="sng" dirty="0">
              <a:latin typeface="Bell MT" panose="02020503060305020303" pitchFamily="18" charset="0"/>
            </a:rPr>
            <a:t>.26 Cr</a:t>
          </a:r>
          <a:r>
            <a:rPr lang="en-IN" sz="1800" dirty="0">
              <a:latin typeface="Bell MT" panose="02020503060305020303" pitchFamily="18" charset="0"/>
            </a:rPr>
            <a:t> was recovered (including </a:t>
          </a:r>
          <a:r>
            <a:rPr lang="en-IN" sz="1800" b="1" u="sng" dirty="0">
              <a:latin typeface="Bell MT" panose="02020503060305020303" pitchFamily="18" charset="0"/>
            </a:rPr>
            <a:t>₹ 53 lakhs</a:t>
          </a:r>
          <a:r>
            <a:rPr lang="en-IN" sz="1800" dirty="0">
              <a:latin typeface="Bell MT" panose="02020503060305020303" pitchFamily="18" charset="0"/>
            </a:rPr>
            <a:t> ITC reversal)</a:t>
          </a:r>
          <a:r>
            <a:rPr lang="en-IN" sz="2000" dirty="0">
              <a:latin typeface="Bell MT" panose="02020503060305020303" pitchFamily="18" charset="0"/>
            </a:rPr>
            <a:t>. </a:t>
          </a:r>
          <a:r>
            <a:rPr lang="en-IN" sz="2000" b="1" dirty="0">
              <a:latin typeface="Bell MT" panose="02020503060305020303" pitchFamily="18" charset="0"/>
            </a:rPr>
            <a:t>Mastermind was arrested on 22.10.2023 and chargesheet has been filed against him.</a:t>
          </a:r>
        </a:p>
      </dgm:t>
    </dgm:pt>
    <dgm:pt modelId="{CC8D4FE4-7DC6-4692-996D-1452B8DD4BE9}" type="parTrans" cxnId="{95F184FB-6F83-41CE-9C25-ACD08572FA81}">
      <dgm:prSet/>
      <dgm:spPr/>
      <dgm:t>
        <a:bodyPr/>
        <a:lstStyle/>
        <a:p>
          <a:endParaRPr lang="en-IN"/>
        </a:p>
      </dgm:t>
    </dgm:pt>
    <dgm:pt modelId="{1E125B81-DFE5-4C10-B575-1DB6672309E8}" type="sibTrans" cxnId="{95F184FB-6F83-41CE-9C25-ACD08572FA81}">
      <dgm:prSet/>
      <dgm:spPr/>
      <dgm:t>
        <a:bodyPr/>
        <a:lstStyle/>
        <a:p>
          <a:endParaRPr lang="en-IN"/>
        </a:p>
      </dgm:t>
    </dgm:pt>
    <dgm:pt modelId="{EC2B4B15-682C-4709-BA04-6F07AF777E37}" type="pres">
      <dgm:prSet presAssocID="{6BC58182-1DE9-4D80-BE8E-BEBEE627EB7A}" presName="outerComposite" presStyleCnt="0">
        <dgm:presLayoutVars>
          <dgm:chMax val="5"/>
          <dgm:dir/>
          <dgm:resizeHandles val="exact"/>
        </dgm:presLayoutVars>
      </dgm:prSet>
      <dgm:spPr/>
    </dgm:pt>
    <dgm:pt modelId="{D17B3C10-647B-4845-89F4-A316843F6CA2}" type="pres">
      <dgm:prSet presAssocID="{6BC58182-1DE9-4D80-BE8E-BEBEE627EB7A}" presName="dummyMaxCanvas" presStyleCnt="0">
        <dgm:presLayoutVars/>
      </dgm:prSet>
      <dgm:spPr/>
    </dgm:pt>
    <dgm:pt modelId="{DBD1CFCD-4957-405A-8C88-23C9CFCA99ED}" type="pres">
      <dgm:prSet presAssocID="{6BC58182-1DE9-4D80-BE8E-BEBEE627EB7A}" presName="FourNodes_1" presStyleLbl="node1" presStyleIdx="0" presStyleCnt="4" custScaleX="93079">
        <dgm:presLayoutVars>
          <dgm:bulletEnabled val="1"/>
        </dgm:presLayoutVars>
      </dgm:prSet>
      <dgm:spPr/>
    </dgm:pt>
    <dgm:pt modelId="{D9882C87-058F-4D12-B710-D98BAA51C3BE}" type="pres">
      <dgm:prSet presAssocID="{6BC58182-1DE9-4D80-BE8E-BEBEE627EB7A}" presName="FourNodes_2" presStyleLbl="node1" presStyleIdx="1" presStyleCnt="4" custScaleX="93079">
        <dgm:presLayoutVars>
          <dgm:bulletEnabled val="1"/>
        </dgm:presLayoutVars>
      </dgm:prSet>
      <dgm:spPr/>
    </dgm:pt>
    <dgm:pt modelId="{32026782-0D3D-4169-955D-89628F370455}" type="pres">
      <dgm:prSet presAssocID="{6BC58182-1DE9-4D80-BE8E-BEBEE627EB7A}" presName="FourNodes_3" presStyleLbl="node1" presStyleIdx="2" presStyleCnt="4" custScaleX="93079">
        <dgm:presLayoutVars>
          <dgm:bulletEnabled val="1"/>
        </dgm:presLayoutVars>
      </dgm:prSet>
      <dgm:spPr/>
    </dgm:pt>
    <dgm:pt modelId="{4102436E-3F87-4212-BBF9-164DE818DD57}" type="pres">
      <dgm:prSet presAssocID="{6BC58182-1DE9-4D80-BE8E-BEBEE627EB7A}" presName="FourNodes_4" presStyleLbl="node1" presStyleIdx="3" presStyleCnt="4" custScaleX="93079">
        <dgm:presLayoutVars>
          <dgm:bulletEnabled val="1"/>
        </dgm:presLayoutVars>
      </dgm:prSet>
      <dgm:spPr/>
    </dgm:pt>
    <dgm:pt modelId="{8A8E4425-A766-4647-A324-323FF93D2729}" type="pres">
      <dgm:prSet presAssocID="{6BC58182-1DE9-4D80-BE8E-BEBEE627EB7A}" presName="FourConn_1-2" presStyleLbl="fgAccFollowNode1" presStyleIdx="0" presStyleCnt="3">
        <dgm:presLayoutVars>
          <dgm:bulletEnabled val="1"/>
        </dgm:presLayoutVars>
      </dgm:prSet>
      <dgm:spPr/>
    </dgm:pt>
    <dgm:pt modelId="{A462C4DD-FBB9-468F-8F0D-B1386777F862}" type="pres">
      <dgm:prSet presAssocID="{6BC58182-1DE9-4D80-BE8E-BEBEE627EB7A}" presName="FourConn_2-3" presStyleLbl="fgAccFollowNode1" presStyleIdx="1" presStyleCnt="3">
        <dgm:presLayoutVars>
          <dgm:bulletEnabled val="1"/>
        </dgm:presLayoutVars>
      </dgm:prSet>
      <dgm:spPr/>
    </dgm:pt>
    <dgm:pt modelId="{CB1E78DF-FD50-4E31-BD1B-6FDEA20B3FF9}" type="pres">
      <dgm:prSet presAssocID="{6BC58182-1DE9-4D80-BE8E-BEBEE627EB7A}" presName="FourConn_3-4" presStyleLbl="fgAccFollowNode1" presStyleIdx="2" presStyleCnt="3">
        <dgm:presLayoutVars>
          <dgm:bulletEnabled val="1"/>
        </dgm:presLayoutVars>
      </dgm:prSet>
      <dgm:spPr/>
    </dgm:pt>
    <dgm:pt modelId="{3F567A0A-0E6C-4A26-B4E0-601A84F5815A}" type="pres">
      <dgm:prSet presAssocID="{6BC58182-1DE9-4D80-BE8E-BEBEE627EB7A}" presName="FourNodes_1_text" presStyleLbl="node1" presStyleIdx="3" presStyleCnt="4">
        <dgm:presLayoutVars>
          <dgm:bulletEnabled val="1"/>
        </dgm:presLayoutVars>
      </dgm:prSet>
      <dgm:spPr/>
    </dgm:pt>
    <dgm:pt modelId="{02BD72AF-A24D-4E59-9EA0-9FB436A22912}" type="pres">
      <dgm:prSet presAssocID="{6BC58182-1DE9-4D80-BE8E-BEBEE627EB7A}" presName="FourNodes_2_text" presStyleLbl="node1" presStyleIdx="3" presStyleCnt="4">
        <dgm:presLayoutVars>
          <dgm:bulletEnabled val="1"/>
        </dgm:presLayoutVars>
      </dgm:prSet>
      <dgm:spPr/>
    </dgm:pt>
    <dgm:pt modelId="{118E2BE6-C56F-44EC-B5F9-5F3A1B31F4C6}" type="pres">
      <dgm:prSet presAssocID="{6BC58182-1DE9-4D80-BE8E-BEBEE627EB7A}" presName="FourNodes_3_text" presStyleLbl="node1" presStyleIdx="3" presStyleCnt="4">
        <dgm:presLayoutVars>
          <dgm:bulletEnabled val="1"/>
        </dgm:presLayoutVars>
      </dgm:prSet>
      <dgm:spPr/>
    </dgm:pt>
    <dgm:pt modelId="{071E2E7B-7C1E-4D7C-95F1-C5D2A3C412DA}" type="pres">
      <dgm:prSet presAssocID="{6BC58182-1DE9-4D80-BE8E-BEBEE627EB7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85F5B13-A4D2-4859-8A17-2EA7C92AE950}" type="presOf" srcId="{7994E0D3-061F-4B44-A16A-DAD82548E9B3}" destId="{DBD1CFCD-4957-405A-8C88-23C9CFCA99ED}" srcOrd="0" destOrd="0" presId="urn:microsoft.com/office/officeart/2005/8/layout/vProcess5"/>
    <dgm:cxn modelId="{AA13F623-E453-4F1B-B632-5C781D6FDAE2}" type="presOf" srcId="{6BC58182-1DE9-4D80-BE8E-BEBEE627EB7A}" destId="{EC2B4B15-682C-4709-BA04-6F07AF777E37}" srcOrd="0" destOrd="0" presId="urn:microsoft.com/office/officeart/2005/8/layout/vProcess5"/>
    <dgm:cxn modelId="{EC9D6147-E7B0-4EFA-A91D-671F9D81841E}" type="presOf" srcId="{C74F22A2-4975-47BE-9FFE-28F00FBE786C}" destId="{02BD72AF-A24D-4E59-9EA0-9FB436A22912}" srcOrd="1" destOrd="0" presId="urn:microsoft.com/office/officeart/2005/8/layout/vProcess5"/>
    <dgm:cxn modelId="{0BABB24B-93F9-4BA1-865D-ABAD0AA17C60}" type="presOf" srcId="{99076C0C-7C5A-4B36-A35B-44DE3CFBA967}" destId="{071E2E7B-7C1E-4D7C-95F1-C5D2A3C412DA}" srcOrd="1" destOrd="0" presId="urn:microsoft.com/office/officeart/2005/8/layout/vProcess5"/>
    <dgm:cxn modelId="{216DC24C-61E5-4C00-B4F2-464B8D167B57}" srcId="{6BC58182-1DE9-4D80-BE8E-BEBEE627EB7A}" destId="{C74F22A2-4975-47BE-9FFE-28F00FBE786C}" srcOrd="1" destOrd="0" parTransId="{B022FCC6-6F33-472F-A329-E340FE087257}" sibTransId="{2D33AC5C-C8F9-4485-9633-C3A71A4759DF}"/>
    <dgm:cxn modelId="{B3621E6D-0D8D-44B6-A563-1AD3134C08DC}" type="presOf" srcId="{99076C0C-7C5A-4B36-A35B-44DE3CFBA967}" destId="{4102436E-3F87-4212-BBF9-164DE818DD57}" srcOrd="0" destOrd="0" presId="urn:microsoft.com/office/officeart/2005/8/layout/vProcess5"/>
    <dgm:cxn modelId="{06866052-CD49-4160-A71F-598DC53CB9F1}" srcId="{6BC58182-1DE9-4D80-BE8E-BEBEE627EB7A}" destId="{12A32D87-BC7A-4DBB-AC7A-12A5AD35E2EB}" srcOrd="2" destOrd="0" parTransId="{6508BA3F-9305-4F9D-ADE4-6215F735ED8F}" sibTransId="{212C563A-EFA6-41D0-86AA-2368582806D1}"/>
    <dgm:cxn modelId="{DAA55F76-89DA-46D5-AB4E-B501F384986E}" type="presOf" srcId="{212C563A-EFA6-41D0-86AA-2368582806D1}" destId="{CB1E78DF-FD50-4E31-BD1B-6FDEA20B3FF9}" srcOrd="0" destOrd="0" presId="urn:microsoft.com/office/officeart/2005/8/layout/vProcess5"/>
    <dgm:cxn modelId="{E7A63C7D-21F1-40D5-BC97-4DEACF145AAB}" type="presOf" srcId="{12A32D87-BC7A-4DBB-AC7A-12A5AD35E2EB}" destId="{32026782-0D3D-4169-955D-89628F370455}" srcOrd="0" destOrd="0" presId="urn:microsoft.com/office/officeart/2005/8/layout/vProcess5"/>
    <dgm:cxn modelId="{06000198-102D-48B5-80F8-2CB60C83E6D4}" srcId="{6BC58182-1DE9-4D80-BE8E-BEBEE627EB7A}" destId="{7994E0D3-061F-4B44-A16A-DAD82548E9B3}" srcOrd="0" destOrd="0" parTransId="{4D24C130-320C-4963-98B7-31758A94BCBA}" sibTransId="{AAAEA5CC-D93D-41D3-A585-D935E109998C}"/>
    <dgm:cxn modelId="{2EB238AB-EA64-4FAE-8EC0-38C7ADFDD7D7}" type="presOf" srcId="{AAAEA5CC-D93D-41D3-A585-D935E109998C}" destId="{8A8E4425-A766-4647-A324-323FF93D2729}" srcOrd="0" destOrd="0" presId="urn:microsoft.com/office/officeart/2005/8/layout/vProcess5"/>
    <dgm:cxn modelId="{16294EBD-7C7D-4F2F-8864-840410429A0F}" type="presOf" srcId="{2D33AC5C-C8F9-4485-9633-C3A71A4759DF}" destId="{A462C4DD-FBB9-468F-8F0D-B1386777F862}" srcOrd="0" destOrd="0" presId="urn:microsoft.com/office/officeart/2005/8/layout/vProcess5"/>
    <dgm:cxn modelId="{BD0529BE-F45E-4757-85E6-8D15E2872624}" type="presOf" srcId="{7994E0D3-061F-4B44-A16A-DAD82548E9B3}" destId="{3F567A0A-0E6C-4A26-B4E0-601A84F5815A}" srcOrd="1" destOrd="0" presId="urn:microsoft.com/office/officeart/2005/8/layout/vProcess5"/>
    <dgm:cxn modelId="{E58171C7-C398-492D-BC41-18F16E80F429}" type="presOf" srcId="{C74F22A2-4975-47BE-9FFE-28F00FBE786C}" destId="{D9882C87-058F-4D12-B710-D98BAA51C3BE}" srcOrd="0" destOrd="0" presId="urn:microsoft.com/office/officeart/2005/8/layout/vProcess5"/>
    <dgm:cxn modelId="{5C554ADD-C205-430A-A334-4330B4FFE0FD}" type="presOf" srcId="{12A32D87-BC7A-4DBB-AC7A-12A5AD35E2EB}" destId="{118E2BE6-C56F-44EC-B5F9-5F3A1B31F4C6}" srcOrd="1" destOrd="0" presId="urn:microsoft.com/office/officeart/2005/8/layout/vProcess5"/>
    <dgm:cxn modelId="{95F184FB-6F83-41CE-9C25-ACD08572FA81}" srcId="{6BC58182-1DE9-4D80-BE8E-BEBEE627EB7A}" destId="{99076C0C-7C5A-4B36-A35B-44DE3CFBA967}" srcOrd="3" destOrd="0" parTransId="{CC8D4FE4-7DC6-4692-996D-1452B8DD4BE9}" sibTransId="{1E125B81-DFE5-4C10-B575-1DB6672309E8}"/>
    <dgm:cxn modelId="{68B38E30-40A4-4588-8F2C-8395C2793D07}" type="presParOf" srcId="{EC2B4B15-682C-4709-BA04-6F07AF777E37}" destId="{D17B3C10-647B-4845-89F4-A316843F6CA2}" srcOrd="0" destOrd="0" presId="urn:microsoft.com/office/officeart/2005/8/layout/vProcess5"/>
    <dgm:cxn modelId="{34A70152-14F2-445C-B4BC-2E9E4BB6F581}" type="presParOf" srcId="{EC2B4B15-682C-4709-BA04-6F07AF777E37}" destId="{DBD1CFCD-4957-405A-8C88-23C9CFCA99ED}" srcOrd="1" destOrd="0" presId="urn:microsoft.com/office/officeart/2005/8/layout/vProcess5"/>
    <dgm:cxn modelId="{99CD027A-06D0-4529-99E4-1D2A67FC3147}" type="presParOf" srcId="{EC2B4B15-682C-4709-BA04-6F07AF777E37}" destId="{D9882C87-058F-4D12-B710-D98BAA51C3BE}" srcOrd="2" destOrd="0" presId="urn:microsoft.com/office/officeart/2005/8/layout/vProcess5"/>
    <dgm:cxn modelId="{D5166A45-AACF-4088-BE08-598474B34C14}" type="presParOf" srcId="{EC2B4B15-682C-4709-BA04-6F07AF777E37}" destId="{32026782-0D3D-4169-955D-89628F370455}" srcOrd="3" destOrd="0" presId="urn:microsoft.com/office/officeart/2005/8/layout/vProcess5"/>
    <dgm:cxn modelId="{01350614-F75B-40D6-9DF0-7D184F7051F0}" type="presParOf" srcId="{EC2B4B15-682C-4709-BA04-6F07AF777E37}" destId="{4102436E-3F87-4212-BBF9-164DE818DD57}" srcOrd="4" destOrd="0" presId="urn:microsoft.com/office/officeart/2005/8/layout/vProcess5"/>
    <dgm:cxn modelId="{8C4B5F68-FBD6-4713-A429-DDC0F34B3BB2}" type="presParOf" srcId="{EC2B4B15-682C-4709-BA04-6F07AF777E37}" destId="{8A8E4425-A766-4647-A324-323FF93D2729}" srcOrd="5" destOrd="0" presId="urn:microsoft.com/office/officeart/2005/8/layout/vProcess5"/>
    <dgm:cxn modelId="{5E77C61C-304A-4FBB-A382-52F03C7D6281}" type="presParOf" srcId="{EC2B4B15-682C-4709-BA04-6F07AF777E37}" destId="{A462C4DD-FBB9-468F-8F0D-B1386777F862}" srcOrd="6" destOrd="0" presId="urn:microsoft.com/office/officeart/2005/8/layout/vProcess5"/>
    <dgm:cxn modelId="{A30205B7-698D-480D-80F6-6ADD35236A69}" type="presParOf" srcId="{EC2B4B15-682C-4709-BA04-6F07AF777E37}" destId="{CB1E78DF-FD50-4E31-BD1B-6FDEA20B3FF9}" srcOrd="7" destOrd="0" presId="urn:microsoft.com/office/officeart/2005/8/layout/vProcess5"/>
    <dgm:cxn modelId="{82CA327D-9DCE-42A1-A363-2637DE12B5EB}" type="presParOf" srcId="{EC2B4B15-682C-4709-BA04-6F07AF777E37}" destId="{3F567A0A-0E6C-4A26-B4E0-601A84F5815A}" srcOrd="8" destOrd="0" presId="urn:microsoft.com/office/officeart/2005/8/layout/vProcess5"/>
    <dgm:cxn modelId="{6C83C843-E95F-43F9-AF4A-1AEAA890942C}" type="presParOf" srcId="{EC2B4B15-682C-4709-BA04-6F07AF777E37}" destId="{02BD72AF-A24D-4E59-9EA0-9FB436A22912}" srcOrd="9" destOrd="0" presId="urn:microsoft.com/office/officeart/2005/8/layout/vProcess5"/>
    <dgm:cxn modelId="{B9B68708-D7CC-4953-8BCE-2C7F684C1E63}" type="presParOf" srcId="{EC2B4B15-682C-4709-BA04-6F07AF777E37}" destId="{118E2BE6-C56F-44EC-B5F9-5F3A1B31F4C6}" srcOrd="10" destOrd="0" presId="urn:microsoft.com/office/officeart/2005/8/layout/vProcess5"/>
    <dgm:cxn modelId="{9333E94B-538D-4400-9189-C551C43B376C}" type="presParOf" srcId="{EC2B4B15-682C-4709-BA04-6F07AF777E37}" destId="{071E2E7B-7C1E-4D7C-95F1-C5D2A3C412D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47BD0-83AE-40BB-89A2-E3AC05919021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CAD6966-9237-42E4-B3BB-BADA5F7D47AF}">
      <dgm:prSet custT="1"/>
      <dgm:spPr/>
      <dgm:t>
        <a:bodyPr/>
        <a:lstStyle/>
        <a:p>
          <a:r>
            <a:rPr lang="en-IN" sz="1800" dirty="0">
              <a:latin typeface="Bell MT" panose="02020503060305020303" pitchFamily="18" charset="0"/>
            </a:rPr>
            <a:t>Investigation against </a:t>
          </a:r>
          <a:r>
            <a:rPr lang="en-IN" sz="1800" b="1" u="sng" dirty="0">
              <a:latin typeface="Bell MT" panose="02020503060305020303" pitchFamily="18" charset="0"/>
            </a:rPr>
            <a:t>restaurants</a:t>
          </a:r>
          <a:r>
            <a:rPr lang="en-IN" sz="1800" dirty="0">
              <a:latin typeface="Bell MT" panose="02020503060305020303" pitchFamily="18" charset="0"/>
            </a:rPr>
            <a:t> declaring nil GST turnover but high number of bills uploaded in BLIP app. </a:t>
          </a:r>
        </a:p>
      </dgm:t>
    </dgm:pt>
    <dgm:pt modelId="{EDCCFCB3-7D47-430F-83DB-F2A3489DFD22}" type="parTrans" cxnId="{4354BBD1-210A-4CA2-AD9E-CBB37E2FE776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0BCCC4FE-6ACD-4E71-A078-40A6CF3425C1}" type="sibTrans" cxnId="{4354BBD1-210A-4CA2-AD9E-CBB37E2FE776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9047568C-A87B-4C1D-9A98-31B933BAD9DF}">
      <dgm:prSet custT="1"/>
      <dgm:spPr/>
      <dgm:t>
        <a:bodyPr/>
        <a:lstStyle/>
        <a:p>
          <a:r>
            <a:rPr lang="en-IN" sz="1800">
              <a:latin typeface="Bell MT" panose="02020503060305020303" pitchFamily="18" charset="0"/>
            </a:rPr>
            <a:t>Investigation against </a:t>
          </a:r>
          <a:r>
            <a:rPr lang="en-IN" sz="1800" b="1" u="sng">
              <a:latin typeface="Bell MT" panose="02020503060305020303" pitchFamily="18" charset="0"/>
            </a:rPr>
            <a:t>hotels</a:t>
          </a:r>
          <a:r>
            <a:rPr lang="en-IN" sz="1800">
              <a:latin typeface="Bell MT" panose="02020503060305020303" pitchFamily="18" charset="0"/>
            </a:rPr>
            <a:t> not filing return but having bookings through E-Commerce websites.</a:t>
          </a:r>
        </a:p>
      </dgm:t>
    </dgm:pt>
    <dgm:pt modelId="{FF09B5AC-1D26-455B-AAF8-FD94D5A5922B}" type="parTrans" cxnId="{57ECFACF-4BBE-47DF-9FC9-8D5E18691646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0FA570CC-E7FA-481A-A127-76CA76AAF084}" type="sibTrans" cxnId="{57ECFACF-4BBE-47DF-9FC9-8D5E18691646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7F798751-D13B-4024-ABF2-BAE0EDB38EA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N" sz="1800" dirty="0">
              <a:latin typeface="Bell MT" panose="02020503060305020303" pitchFamily="18" charset="0"/>
            </a:rPr>
            <a:t>22 such hotels and restaurants were surveyed involving tax evasion of </a:t>
          </a:r>
          <a:r>
            <a:rPr lang="en-IN" sz="1800" b="1" u="sng" dirty="0">
              <a:latin typeface="Bell MT" panose="02020503060305020303" pitchFamily="18" charset="0"/>
            </a:rPr>
            <a:t>₹ 18.89 Cr. </a:t>
          </a:r>
        </a:p>
      </dgm:t>
    </dgm:pt>
    <dgm:pt modelId="{8B7B3775-3AC0-4BAF-99DF-EC4761629C3A}" type="parTrans" cxnId="{04AF83D6-ABEA-4A84-9AE5-F5E2F4536A32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182A0E3D-FD8E-4748-B1A6-35024D42136C}" type="sibTrans" cxnId="{04AF83D6-ABEA-4A84-9AE5-F5E2F4536A32}">
      <dgm:prSet/>
      <dgm:spPr/>
      <dgm:t>
        <a:bodyPr/>
        <a:lstStyle/>
        <a:p>
          <a:endParaRPr lang="en-IN" sz="1800">
            <a:latin typeface="Bell MT" panose="02020503060305020303" pitchFamily="18" charset="0"/>
          </a:endParaRPr>
        </a:p>
      </dgm:t>
    </dgm:pt>
    <dgm:pt modelId="{D43A7EC7-27DA-4638-A97F-6C871B49EDC3}">
      <dgm:prSet custT="1"/>
      <dgm:spPr/>
      <dgm:t>
        <a:bodyPr/>
        <a:lstStyle/>
        <a:p>
          <a:r>
            <a:rPr lang="en-IN" sz="1800" b="1" u="sng" dirty="0">
              <a:latin typeface="Bell MT" panose="02020503060305020303" pitchFamily="18" charset="0"/>
            </a:rPr>
            <a:t>₹ 81.82 lakhs </a:t>
          </a:r>
          <a:r>
            <a:rPr lang="en-IN" sz="1800" dirty="0">
              <a:latin typeface="Bell MT" panose="02020503060305020303" pitchFamily="18" charset="0"/>
            </a:rPr>
            <a:t>was deposited till Jan, 2024</a:t>
          </a:r>
        </a:p>
      </dgm:t>
    </dgm:pt>
    <dgm:pt modelId="{07216FB4-54CE-43CF-9F37-78DAF8A08A4C}" type="parTrans" cxnId="{E361A647-E7C2-4B81-974F-2401EF0F0749}">
      <dgm:prSet/>
      <dgm:spPr/>
      <dgm:t>
        <a:bodyPr/>
        <a:lstStyle/>
        <a:p>
          <a:endParaRPr lang="en-IN"/>
        </a:p>
      </dgm:t>
    </dgm:pt>
    <dgm:pt modelId="{F7DE041D-D796-4D6A-AFB9-79EFCC1569FA}" type="sibTrans" cxnId="{E361A647-E7C2-4B81-974F-2401EF0F0749}">
      <dgm:prSet/>
      <dgm:spPr/>
      <dgm:t>
        <a:bodyPr/>
        <a:lstStyle/>
        <a:p>
          <a:endParaRPr lang="en-IN"/>
        </a:p>
      </dgm:t>
    </dgm:pt>
    <dgm:pt modelId="{0DC57F91-66B9-41DF-A2FD-EBEFD75BB4C3}" type="pres">
      <dgm:prSet presAssocID="{C7247BD0-83AE-40BB-89A2-E3AC05919021}" presName="CompostProcess" presStyleCnt="0">
        <dgm:presLayoutVars>
          <dgm:dir/>
          <dgm:resizeHandles val="exact"/>
        </dgm:presLayoutVars>
      </dgm:prSet>
      <dgm:spPr/>
    </dgm:pt>
    <dgm:pt modelId="{4769ED6D-3E96-4320-9738-DDDCC86D603A}" type="pres">
      <dgm:prSet presAssocID="{C7247BD0-83AE-40BB-89A2-E3AC05919021}" presName="arrow" presStyleLbl="bgShp" presStyleIdx="0" presStyleCnt="1"/>
      <dgm:spPr>
        <a:solidFill>
          <a:srgbClr val="FFDDDD"/>
        </a:solidFill>
      </dgm:spPr>
    </dgm:pt>
    <dgm:pt modelId="{FFADE54E-AC26-435B-9F0E-0521FDDF8EB9}" type="pres">
      <dgm:prSet presAssocID="{C7247BD0-83AE-40BB-89A2-E3AC05919021}" presName="linearProcess" presStyleCnt="0"/>
      <dgm:spPr/>
    </dgm:pt>
    <dgm:pt modelId="{B0C17A97-CFF6-4574-B8E8-148023640C8F}" type="pres">
      <dgm:prSet presAssocID="{BCAD6966-9237-42E4-B3BB-BADA5F7D47AF}" presName="textNode" presStyleLbl="node1" presStyleIdx="0" presStyleCnt="4">
        <dgm:presLayoutVars>
          <dgm:bulletEnabled val="1"/>
        </dgm:presLayoutVars>
      </dgm:prSet>
      <dgm:spPr/>
    </dgm:pt>
    <dgm:pt modelId="{E501A4CC-AA4F-4FB4-9F70-F126706B7F19}" type="pres">
      <dgm:prSet presAssocID="{0BCCC4FE-6ACD-4E71-A078-40A6CF3425C1}" presName="sibTrans" presStyleCnt="0"/>
      <dgm:spPr/>
    </dgm:pt>
    <dgm:pt modelId="{BFE20D9F-4495-4931-9147-F91941754854}" type="pres">
      <dgm:prSet presAssocID="{9047568C-A87B-4C1D-9A98-31B933BAD9DF}" presName="textNode" presStyleLbl="node1" presStyleIdx="1" presStyleCnt="4">
        <dgm:presLayoutVars>
          <dgm:bulletEnabled val="1"/>
        </dgm:presLayoutVars>
      </dgm:prSet>
      <dgm:spPr/>
    </dgm:pt>
    <dgm:pt modelId="{2F163034-D9A5-416D-9356-CE8EFBE351D1}" type="pres">
      <dgm:prSet presAssocID="{0FA570CC-E7FA-481A-A127-76CA76AAF084}" presName="sibTrans" presStyleCnt="0"/>
      <dgm:spPr/>
    </dgm:pt>
    <dgm:pt modelId="{7C664506-231D-408C-AA17-7C435C4F3B09}" type="pres">
      <dgm:prSet presAssocID="{7F798751-D13B-4024-ABF2-BAE0EDB38EAB}" presName="textNode" presStyleLbl="node1" presStyleIdx="2" presStyleCnt="4">
        <dgm:presLayoutVars>
          <dgm:bulletEnabled val="1"/>
        </dgm:presLayoutVars>
      </dgm:prSet>
      <dgm:spPr/>
    </dgm:pt>
    <dgm:pt modelId="{27D73AE4-A6EE-492B-AA76-C97ED8033ADB}" type="pres">
      <dgm:prSet presAssocID="{182A0E3D-FD8E-4748-B1A6-35024D42136C}" presName="sibTrans" presStyleCnt="0"/>
      <dgm:spPr/>
    </dgm:pt>
    <dgm:pt modelId="{9F2577CF-F390-4C81-B1F7-77CA49880BBA}" type="pres">
      <dgm:prSet presAssocID="{D43A7EC7-27DA-4638-A97F-6C871B49EDC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CB1FE10-9A0D-4FD0-9ACA-D5427C834BFF}" type="presOf" srcId="{7F798751-D13B-4024-ABF2-BAE0EDB38EAB}" destId="{7C664506-231D-408C-AA17-7C435C4F3B09}" srcOrd="0" destOrd="0" presId="urn:microsoft.com/office/officeart/2005/8/layout/hProcess9"/>
    <dgm:cxn modelId="{F230032D-E3E3-4327-8918-98970CFFEFA0}" type="presOf" srcId="{C7247BD0-83AE-40BB-89A2-E3AC05919021}" destId="{0DC57F91-66B9-41DF-A2FD-EBEFD75BB4C3}" srcOrd="0" destOrd="0" presId="urn:microsoft.com/office/officeart/2005/8/layout/hProcess9"/>
    <dgm:cxn modelId="{E361A647-E7C2-4B81-974F-2401EF0F0749}" srcId="{C7247BD0-83AE-40BB-89A2-E3AC05919021}" destId="{D43A7EC7-27DA-4638-A97F-6C871B49EDC3}" srcOrd="3" destOrd="0" parTransId="{07216FB4-54CE-43CF-9F37-78DAF8A08A4C}" sibTransId="{F7DE041D-D796-4D6A-AFB9-79EFCC1569FA}"/>
    <dgm:cxn modelId="{92B2EE9E-8323-41DF-9937-D3EE6F92A3BC}" type="presOf" srcId="{BCAD6966-9237-42E4-B3BB-BADA5F7D47AF}" destId="{B0C17A97-CFF6-4574-B8E8-148023640C8F}" srcOrd="0" destOrd="0" presId="urn:microsoft.com/office/officeart/2005/8/layout/hProcess9"/>
    <dgm:cxn modelId="{77E8E8B1-61A6-470E-AB8B-0163B5B185DA}" type="presOf" srcId="{D43A7EC7-27DA-4638-A97F-6C871B49EDC3}" destId="{9F2577CF-F390-4C81-B1F7-77CA49880BBA}" srcOrd="0" destOrd="0" presId="urn:microsoft.com/office/officeart/2005/8/layout/hProcess9"/>
    <dgm:cxn modelId="{57ECFACF-4BBE-47DF-9FC9-8D5E18691646}" srcId="{C7247BD0-83AE-40BB-89A2-E3AC05919021}" destId="{9047568C-A87B-4C1D-9A98-31B933BAD9DF}" srcOrd="1" destOrd="0" parTransId="{FF09B5AC-1D26-455B-AAF8-FD94D5A5922B}" sibTransId="{0FA570CC-E7FA-481A-A127-76CA76AAF084}"/>
    <dgm:cxn modelId="{4354BBD1-210A-4CA2-AD9E-CBB37E2FE776}" srcId="{C7247BD0-83AE-40BB-89A2-E3AC05919021}" destId="{BCAD6966-9237-42E4-B3BB-BADA5F7D47AF}" srcOrd="0" destOrd="0" parTransId="{EDCCFCB3-7D47-430F-83DB-F2A3489DFD22}" sibTransId="{0BCCC4FE-6ACD-4E71-A078-40A6CF3425C1}"/>
    <dgm:cxn modelId="{04AF83D6-ABEA-4A84-9AE5-F5E2F4536A32}" srcId="{C7247BD0-83AE-40BB-89A2-E3AC05919021}" destId="{7F798751-D13B-4024-ABF2-BAE0EDB38EAB}" srcOrd="2" destOrd="0" parTransId="{8B7B3775-3AC0-4BAF-99DF-EC4761629C3A}" sibTransId="{182A0E3D-FD8E-4748-B1A6-35024D42136C}"/>
    <dgm:cxn modelId="{DF83ADFB-AB16-464A-880D-0703DD57F844}" type="presOf" srcId="{9047568C-A87B-4C1D-9A98-31B933BAD9DF}" destId="{BFE20D9F-4495-4931-9147-F91941754854}" srcOrd="0" destOrd="0" presId="urn:microsoft.com/office/officeart/2005/8/layout/hProcess9"/>
    <dgm:cxn modelId="{8FD39631-9AB1-409F-9D4C-84D14D9176CC}" type="presParOf" srcId="{0DC57F91-66B9-41DF-A2FD-EBEFD75BB4C3}" destId="{4769ED6D-3E96-4320-9738-DDDCC86D603A}" srcOrd="0" destOrd="0" presId="urn:microsoft.com/office/officeart/2005/8/layout/hProcess9"/>
    <dgm:cxn modelId="{4274EB7E-84B7-45A7-ABBB-251A013D90CD}" type="presParOf" srcId="{0DC57F91-66B9-41DF-A2FD-EBEFD75BB4C3}" destId="{FFADE54E-AC26-435B-9F0E-0521FDDF8EB9}" srcOrd="1" destOrd="0" presId="urn:microsoft.com/office/officeart/2005/8/layout/hProcess9"/>
    <dgm:cxn modelId="{8675789E-01BB-405D-853E-CEC42C17FD73}" type="presParOf" srcId="{FFADE54E-AC26-435B-9F0E-0521FDDF8EB9}" destId="{B0C17A97-CFF6-4574-B8E8-148023640C8F}" srcOrd="0" destOrd="0" presId="urn:microsoft.com/office/officeart/2005/8/layout/hProcess9"/>
    <dgm:cxn modelId="{2DCE1DA3-C198-49FE-9A51-DA86933BFE16}" type="presParOf" srcId="{FFADE54E-AC26-435B-9F0E-0521FDDF8EB9}" destId="{E501A4CC-AA4F-4FB4-9F70-F126706B7F19}" srcOrd="1" destOrd="0" presId="urn:microsoft.com/office/officeart/2005/8/layout/hProcess9"/>
    <dgm:cxn modelId="{3B304C85-E84C-4A30-8C3F-5EB83BA62D36}" type="presParOf" srcId="{FFADE54E-AC26-435B-9F0E-0521FDDF8EB9}" destId="{BFE20D9F-4495-4931-9147-F91941754854}" srcOrd="2" destOrd="0" presId="urn:microsoft.com/office/officeart/2005/8/layout/hProcess9"/>
    <dgm:cxn modelId="{7A2F8709-B2C9-4F86-ADFD-88116168FE8E}" type="presParOf" srcId="{FFADE54E-AC26-435B-9F0E-0521FDDF8EB9}" destId="{2F163034-D9A5-416D-9356-CE8EFBE351D1}" srcOrd="3" destOrd="0" presId="urn:microsoft.com/office/officeart/2005/8/layout/hProcess9"/>
    <dgm:cxn modelId="{7F90BBCB-9F98-4B55-863F-8EC57AA5C51E}" type="presParOf" srcId="{FFADE54E-AC26-435B-9F0E-0521FDDF8EB9}" destId="{7C664506-231D-408C-AA17-7C435C4F3B09}" srcOrd="4" destOrd="0" presId="urn:microsoft.com/office/officeart/2005/8/layout/hProcess9"/>
    <dgm:cxn modelId="{A879DC99-912B-4CC4-9E4A-258861ABF8E5}" type="presParOf" srcId="{FFADE54E-AC26-435B-9F0E-0521FDDF8EB9}" destId="{27D73AE4-A6EE-492B-AA76-C97ED8033ADB}" srcOrd="5" destOrd="0" presId="urn:microsoft.com/office/officeart/2005/8/layout/hProcess9"/>
    <dgm:cxn modelId="{0BFCB0CB-6570-435C-A1AB-61B8908A69ED}" type="presParOf" srcId="{FFADE54E-AC26-435B-9F0E-0521FDDF8EB9}" destId="{9F2577CF-F390-4C81-B1F7-77CA49880BB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12B1A-B912-426A-8081-7D7272457D4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A7467C-0DE1-46D8-B46F-D18B704FE373}">
      <dgm:prSet custT="1"/>
      <dgm:spPr/>
      <dgm:t>
        <a:bodyPr/>
        <a:lstStyle/>
        <a:p>
          <a:r>
            <a:rPr lang="en-GB" sz="2200" dirty="0">
              <a:latin typeface="Bell MT" panose="02020503060305020303" pitchFamily="18" charset="0"/>
            </a:rPr>
            <a:t>Dedicated SIT was formed to study and analyse the banking and insurance sector.</a:t>
          </a:r>
          <a:endParaRPr lang="en-IN" sz="2200" dirty="0"/>
        </a:p>
      </dgm:t>
    </dgm:pt>
    <dgm:pt modelId="{96D7E3D4-E8EA-43CD-8466-EEF32F5B1969}" type="parTrans" cxnId="{B3511B42-6B01-4789-A2A9-1AEC5A8BA23F}">
      <dgm:prSet/>
      <dgm:spPr/>
      <dgm:t>
        <a:bodyPr/>
        <a:lstStyle/>
        <a:p>
          <a:endParaRPr lang="en-IN"/>
        </a:p>
      </dgm:t>
    </dgm:pt>
    <dgm:pt modelId="{B7AD83A1-ED4C-4252-9504-B5774ACBCE26}" type="sibTrans" cxnId="{B3511B42-6B01-4789-A2A9-1AEC5A8BA23F}">
      <dgm:prSet/>
      <dgm:spPr/>
      <dgm:t>
        <a:bodyPr/>
        <a:lstStyle/>
        <a:p>
          <a:endParaRPr lang="en-IN"/>
        </a:p>
      </dgm:t>
    </dgm:pt>
    <dgm:pt modelId="{EDD2AEFD-D669-4155-A52C-D817332F78B9}">
      <dgm:prSet custT="1"/>
      <dgm:spPr/>
      <dgm:t>
        <a:bodyPr/>
        <a:lstStyle/>
        <a:p>
          <a:r>
            <a:rPr lang="en-US" sz="2200" b="0" u="none" dirty="0">
              <a:latin typeface="Bell MT" panose="02020503060305020303" pitchFamily="18" charset="0"/>
            </a:rPr>
            <a:t>During investigation, </a:t>
          </a:r>
          <a:r>
            <a:rPr lang="en-US" sz="2200" b="1" u="sng" dirty="0">
              <a:latin typeface="Bell MT" panose="02020503060305020303" pitchFamily="18" charset="0"/>
            </a:rPr>
            <a:t>15</a:t>
          </a:r>
          <a:r>
            <a:rPr lang="en-US" sz="2200" b="0" u="none" dirty="0">
              <a:latin typeface="Bell MT" panose="02020503060305020303" pitchFamily="18" charset="0"/>
            </a:rPr>
            <a:t> </a:t>
          </a:r>
          <a:r>
            <a:rPr lang="en-GB" sz="2200" dirty="0">
              <a:latin typeface="Bell MT" panose="02020503060305020303" pitchFamily="18" charset="0"/>
            </a:rPr>
            <a:t>banking and insurance sector firms claiming ineligible ITC were identified.</a:t>
          </a:r>
          <a:endParaRPr lang="en-IN" sz="2200" dirty="0"/>
        </a:p>
      </dgm:t>
    </dgm:pt>
    <dgm:pt modelId="{986FE826-7330-44A7-9E32-E72E5C7F5355}" type="parTrans" cxnId="{E8A85BD0-D075-402F-BA6F-97514AECB108}">
      <dgm:prSet/>
      <dgm:spPr/>
      <dgm:t>
        <a:bodyPr/>
        <a:lstStyle/>
        <a:p>
          <a:endParaRPr lang="en-IN"/>
        </a:p>
      </dgm:t>
    </dgm:pt>
    <dgm:pt modelId="{F14C0CA6-7693-4BDD-9C58-C98B1E5B5792}" type="sibTrans" cxnId="{E8A85BD0-D075-402F-BA6F-97514AECB108}">
      <dgm:prSet/>
      <dgm:spPr/>
      <dgm:t>
        <a:bodyPr/>
        <a:lstStyle/>
        <a:p>
          <a:endParaRPr lang="en-IN"/>
        </a:p>
      </dgm:t>
    </dgm:pt>
    <dgm:pt modelId="{C7AD4E4E-5767-40EF-9812-25041F3CCC77}">
      <dgm:prSet custT="1"/>
      <dgm:spPr/>
      <dgm:t>
        <a:bodyPr/>
        <a:lstStyle/>
        <a:p>
          <a:r>
            <a:rPr lang="en-US" sz="2200" b="0" u="none" dirty="0">
              <a:latin typeface="Bell MT" panose="02020503060305020303" pitchFamily="18" charset="0"/>
            </a:rPr>
            <a:t>Demand of </a:t>
          </a:r>
          <a:r>
            <a:rPr lang="en-US" sz="2200" b="1" u="sng" dirty="0">
              <a:latin typeface="Bell MT" panose="02020503060305020303" pitchFamily="18" charset="0"/>
            </a:rPr>
            <a:t>₹ 108.20 Cr </a:t>
          </a:r>
          <a:r>
            <a:rPr lang="en-US" sz="2200" b="0" u="none" dirty="0">
              <a:latin typeface="Bell MT" panose="02020503060305020303" pitchFamily="18" charset="0"/>
            </a:rPr>
            <a:t>was created and </a:t>
          </a:r>
          <a:r>
            <a:rPr lang="en-US" sz="2200" b="1" u="sng" dirty="0">
              <a:latin typeface="Bell MT" panose="02020503060305020303" pitchFamily="18" charset="0"/>
            </a:rPr>
            <a:t>₹</a:t>
          </a:r>
          <a:r>
            <a:rPr lang="en-GB" sz="2200" b="1" u="sng" dirty="0">
              <a:latin typeface="Bell MT" panose="02020503060305020303" pitchFamily="18" charset="0"/>
            </a:rPr>
            <a:t> 12.54 Cr</a:t>
          </a:r>
          <a:r>
            <a:rPr lang="en-GB" sz="2200" b="0" dirty="0">
              <a:latin typeface="Bell MT" panose="02020503060305020303" pitchFamily="18" charset="0"/>
            </a:rPr>
            <a:t> has been deposited till date </a:t>
          </a:r>
          <a:endParaRPr lang="en-IN" sz="2200" dirty="0"/>
        </a:p>
      </dgm:t>
    </dgm:pt>
    <dgm:pt modelId="{E3AB1E21-DF1A-47BF-BFD1-00E49488378A}" type="parTrans" cxnId="{D1D71244-8CF3-477A-8649-DB7B6F33BA11}">
      <dgm:prSet/>
      <dgm:spPr/>
      <dgm:t>
        <a:bodyPr/>
        <a:lstStyle/>
        <a:p>
          <a:endParaRPr lang="en-IN"/>
        </a:p>
      </dgm:t>
    </dgm:pt>
    <dgm:pt modelId="{010E0F4E-4B57-423B-9EE9-5DF1587D4332}" type="sibTrans" cxnId="{D1D71244-8CF3-477A-8649-DB7B6F33BA11}">
      <dgm:prSet/>
      <dgm:spPr/>
      <dgm:t>
        <a:bodyPr/>
        <a:lstStyle/>
        <a:p>
          <a:endParaRPr lang="en-IN"/>
        </a:p>
      </dgm:t>
    </dgm:pt>
    <dgm:pt modelId="{04E79B99-3B76-4818-85B3-2152B12ACFA5}" type="pres">
      <dgm:prSet presAssocID="{22512B1A-B912-426A-8081-7D7272457D4C}" presName="Name0" presStyleCnt="0">
        <dgm:presLayoutVars>
          <dgm:chMax val="7"/>
          <dgm:chPref val="7"/>
          <dgm:dir/>
        </dgm:presLayoutVars>
      </dgm:prSet>
      <dgm:spPr/>
    </dgm:pt>
    <dgm:pt modelId="{5ED71AF4-8AA4-4413-AA2A-50B63719AD4F}" type="pres">
      <dgm:prSet presAssocID="{22512B1A-B912-426A-8081-7D7272457D4C}" presName="Name1" presStyleCnt="0"/>
      <dgm:spPr/>
    </dgm:pt>
    <dgm:pt modelId="{F75C8C9E-ADEF-4DE9-8DF8-265C7603C3E3}" type="pres">
      <dgm:prSet presAssocID="{22512B1A-B912-426A-8081-7D7272457D4C}" presName="cycle" presStyleCnt="0"/>
      <dgm:spPr/>
    </dgm:pt>
    <dgm:pt modelId="{508D3460-1435-4330-94E1-E538E37F74F4}" type="pres">
      <dgm:prSet presAssocID="{22512B1A-B912-426A-8081-7D7272457D4C}" presName="srcNode" presStyleLbl="node1" presStyleIdx="0" presStyleCnt="3"/>
      <dgm:spPr/>
    </dgm:pt>
    <dgm:pt modelId="{320BF259-7F56-4000-9516-C448669A35A4}" type="pres">
      <dgm:prSet presAssocID="{22512B1A-B912-426A-8081-7D7272457D4C}" presName="conn" presStyleLbl="parChTrans1D2" presStyleIdx="0" presStyleCnt="1"/>
      <dgm:spPr/>
    </dgm:pt>
    <dgm:pt modelId="{02DB7F9B-2F73-4B63-93D7-B9C8B7E54061}" type="pres">
      <dgm:prSet presAssocID="{22512B1A-B912-426A-8081-7D7272457D4C}" presName="extraNode" presStyleLbl="node1" presStyleIdx="0" presStyleCnt="3"/>
      <dgm:spPr/>
    </dgm:pt>
    <dgm:pt modelId="{68A800D9-CE82-4D47-871D-AA61641111D5}" type="pres">
      <dgm:prSet presAssocID="{22512B1A-B912-426A-8081-7D7272457D4C}" presName="dstNode" presStyleLbl="node1" presStyleIdx="0" presStyleCnt="3"/>
      <dgm:spPr/>
    </dgm:pt>
    <dgm:pt modelId="{1AB60B8E-E4ED-4D5D-A1D0-998887DEC6C3}" type="pres">
      <dgm:prSet presAssocID="{8AA7467C-0DE1-46D8-B46F-D18B704FE373}" presName="text_1" presStyleLbl="node1" presStyleIdx="0" presStyleCnt="3">
        <dgm:presLayoutVars>
          <dgm:bulletEnabled val="1"/>
        </dgm:presLayoutVars>
      </dgm:prSet>
      <dgm:spPr/>
    </dgm:pt>
    <dgm:pt modelId="{E59AB176-ABDA-4EBF-AC41-C4ED57A2FA74}" type="pres">
      <dgm:prSet presAssocID="{8AA7467C-0DE1-46D8-B46F-D18B704FE373}" presName="accent_1" presStyleCnt="0"/>
      <dgm:spPr/>
    </dgm:pt>
    <dgm:pt modelId="{74877151-34E5-49CF-86A8-A2F7B5BB6B42}" type="pres">
      <dgm:prSet presAssocID="{8AA7467C-0DE1-46D8-B46F-D18B704FE373}" presName="accentRepeatNode" presStyleLbl="solidFgAcc1" presStyleIdx="0" presStyleCnt="3"/>
      <dgm:spPr/>
    </dgm:pt>
    <dgm:pt modelId="{988A204D-C5A3-42A9-8134-7F737DFD3832}" type="pres">
      <dgm:prSet presAssocID="{EDD2AEFD-D669-4155-A52C-D817332F78B9}" presName="text_2" presStyleLbl="node1" presStyleIdx="1" presStyleCnt="3">
        <dgm:presLayoutVars>
          <dgm:bulletEnabled val="1"/>
        </dgm:presLayoutVars>
      </dgm:prSet>
      <dgm:spPr/>
    </dgm:pt>
    <dgm:pt modelId="{670BBFE1-7207-45C3-BC2D-E3EC998CFA37}" type="pres">
      <dgm:prSet presAssocID="{EDD2AEFD-D669-4155-A52C-D817332F78B9}" presName="accent_2" presStyleCnt="0"/>
      <dgm:spPr/>
    </dgm:pt>
    <dgm:pt modelId="{38B85C25-6B7B-4FF2-AAB4-81D3C7890653}" type="pres">
      <dgm:prSet presAssocID="{EDD2AEFD-D669-4155-A52C-D817332F78B9}" presName="accentRepeatNode" presStyleLbl="solidFgAcc1" presStyleIdx="1" presStyleCnt="3"/>
      <dgm:spPr/>
    </dgm:pt>
    <dgm:pt modelId="{BF5BD908-5E88-4F9F-9109-4BCFCEFC01F5}" type="pres">
      <dgm:prSet presAssocID="{C7AD4E4E-5767-40EF-9812-25041F3CCC77}" presName="text_3" presStyleLbl="node1" presStyleIdx="2" presStyleCnt="3">
        <dgm:presLayoutVars>
          <dgm:bulletEnabled val="1"/>
        </dgm:presLayoutVars>
      </dgm:prSet>
      <dgm:spPr/>
    </dgm:pt>
    <dgm:pt modelId="{C37CA2EC-D2A2-4BA6-93A5-E50B25103F0B}" type="pres">
      <dgm:prSet presAssocID="{C7AD4E4E-5767-40EF-9812-25041F3CCC77}" presName="accent_3" presStyleCnt="0"/>
      <dgm:spPr/>
    </dgm:pt>
    <dgm:pt modelId="{2DA389CB-0D33-41E9-BC42-A35B8B238ADA}" type="pres">
      <dgm:prSet presAssocID="{C7AD4E4E-5767-40EF-9812-25041F3CCC77}" presName="accentRepeatNode" presStyleLbl="solidFgAcc1" presStyleIdx="2" presStyleCnt="3"/>
      <dgm:spPr/>
    </dgm:pt>
  </dgm:ptLst>
  <dgm:cxnLst>
    <dgm:cxn modelId="{B3511B42-6B01-4789-A2A9-1AEC5A8BA23F}" srcId="{22512B1A-B912-426A-8081-7D7272457D4C}" destId="{8AA7467C-0DE1-46D8-B46F-D18B704FE373}" srcOrd="0" destOrd="0" parTransId="{96D7E3D4-E8EA-43CD-8466-EEF32F5B1969}" sibTransId="{B7AD83A1-ED4C-4252-9504-B5774ACBCE26}"/>
    <dgm:cxn modelId="{D1D71244-8CF3-477A-8649-DB7B6F33BA11}" srcId="{22512B1A-B912-426A-8081-7D7272457D4C}" destId="{C7AD4E4E-5767-40EF-9812-25041F3CCC77}" srcOrd="2" destOrd="0" parTransId="{E3AB1E21-DF1A-47BF-BFD1-00E49488378A}" sibTransId="{010E0F4E-4B57-423B-9EE9-5DF1587D4332}"/>
    <dgm:cxn modelId="{A38BF26F-1857-482A-B8F2-9AC1806D67B8}" type="presOf" srcId="{22512B1A-B912-426A-8081-7D7272457D4C}" destId="{04E79B99-3B76-4818-85B3-2152B12ACFA5}" srcOrd="0" destOrd="0" presId="urn:microsoft.com/office/officeart/2008/layout/VerticalCurvedList"/>
    <dgm:cxn modelId="{73AC7A80-2475-4A6E-B070-2BB0650217DB}" type="presOf" srcId="{C7AD4E4E-5767-40EF-9812-25041F3CCC77}" destId="{BF5BD908-5E88-4F9F-9109-4BCFCEFC01F5}" srcOrd="0" destOrd="0" presId="urn:microsoft.com/office/officeart/2008/layout/VerticalCurvedList"/>
    <dgm:cxn modelId="{8A4642A0-F551-4EFC-BD77-9D538CEB5979}" type="presOf" srcId="{8AA7467C-0DE1-46D8-B46F-D18B704FE373}" destId="{1AB60B8E-E4ED-4D5D-A1D0-998887DEC6C3}" srcOrd="0" destOrd="0" presId="urn:microsoft.com/office/officeart/2008/layout/VerticalCurvedList"/>
    <dgm:cxn modelId="{E396BEAD-4531-429C-BF24-190AB1F9027A}" type="presOf" srcId="{EDD2AEFD-D669-4155-A52C-D817332F78B9}" destId="{988A204D-C5A3-42A9-8134-7F737DFD3832}" srcOrd="0" destOrd="0" presId="urn:microsoft.com/office/officeart/2008/layout/VerticalCurvedList"/>
    <dgm:cxn modelId="{E8A85BD0-D075-402F-BA6F-97514AECB108}" srcId="{22512B1A-B912-426A-8081-7D7272457D4C}" destId="{EDD2AEFD-D669-4155-A52C-D817332F78B9}" srcOrd="1" destOrd="0" parTransId="{986FE826-7330-44A7-9E32-E72E5C7F5355}" sibTransId="{F14C0CA6-7693-4BDD-9C58-C98B1E5B5792}"/>
    <dgm:cxn modelId="{6181E6DA-42B4-4998-B990-BD6C0AA5D3EF}" type="presOf" srcId="{B7AD83A1-ED4C-4252-9504-B5774ACBCE26}" destId="{320BF259-7F56-4000-9516-C448669A35A4}" srcOrd="0" destOrd="0" presId="urn:microsoft.com/office/officeart/2008/layout/VerticalCurvedList"/>
    <dgm:cxn modelId="{6FDD0183-9FAF-410E-82EE-8011551AEF4E}" type="presParOf" srcId="{04E79B99-3B76-4818-85B3-2152B12ACFA5}" destId="{5ED71AF4-8AA4-4413-AA2A-50B63719AD4F}" srcOrd="0" destOrd="0" presId="urn:microsoft.com/office/officeart/2008/layout/VerticalCurvedList"/>
    <dgm:cxn modelId="{1CEC4F01-B381-47D3-85C8-0C3A37110956}" type="presParOf" srcId="{5ED71AF4-8AA4-4413-AA2A-50B63719AD4F}" destId="{F75C8C9E-ADEF-4DE9-8DF8-265C7603C3E3}" srcOrd="0" destOrd="0" presId="urn:microsoft.com/office/officeart/2008/layout/VerticalCurvedList"/>
    <dgm:cxn modelId="{20D7DDCE-8056-40B4-A517-1500AA2286E5}" type="presParOf" srcId="{F75C8C9E-ADEF-4DE9-8DF8-265C7603C3E3}" destId="{508D3460-1435-4330-94E1-E538E37F74F4}" srcOrd="0" destOrd="0" presId="urn:microsoft.com/office/officeart/2008/layout/VerticalCurvedList"/>
    <dgm:cxn modelId="{9B6CAE9A-5249-46B7-BF7E-C10B8F426A1D}" type="presParOf" srcId="{F75C8C9E-ADEF-4DE9-8DF8-265C7603C3E3}" destId="{320BF259-7F56-4000-9516-C448669A35A4}" srcOrd="1" destOrd="0" presId="urn:microsoft.com/office/officeart/2008/layout/VerticalCurvedList"/>
    <dgm:cxn modelId="{EAD20F0D-7EA2-4688-AC81-8BE14C5BE248}" type="presParOf" srcId="{F75C8C9E-ADEF-4DE9-8DF8-265C7603C3E3}" destId="{02DB7F9B-2F73-4B63-93D7-B9C8B7E54061}" srcOrd="2" destOrd="0" presId="urn:microsoft.com/office/officeart/2008/layout/VerticalCurvedList"/>
    <dgm:cxn modelId="{EF186F1C-561C-4A57-94F9-2EE25A773327}" type="presParOf" srcId="{F75C8C9E-ADEF-4DE9-8DF8-265C7603C3E3}" destId="{68A800D9-CE82-4D47-871D-AA61641111D5}" srcOrd="3" destOrd="0" presId="urn:microsoft.com/office/officeart/2008/layout/VerticalCurvedList"/>
    <dgm:cxn modelId="{5701ABF7-005E-4B7F-B8D2-6FE2B97C9EB3}" type="presParOf" srcId="{5ED71AF4-8AA4-4413-AA2A-50B63719AD4F}" destId="{1AB60B8E-E4ED-4D5D-A1D0-998887DEC6C3}" srcOrd="1" destOrd="0" presId="urn:microsoft.com/office/officeart/2008/layout/VerticalCurvedList"/>
    <dgm:cxn modelId="{4EAF0562-0B47-4313-B6F4-09EE51DE3115}" type="presParOf" srcId="{5ED71AF4-8AA4-4413-AA2A-50B63719AD4F}" destId="{E59AB176-ABDA-4EBF-AC41-C4ED57A2FA74}" srcOrd="2" destOrd="0" presId="urn:microsoft.com/office/officeart/2008/layout/VerticalCurvedList"/>
    <dgm:cxn modelId="{457346E9-7E5B-4CB9-8A5C-976568C0F4EC}" type="presParOf" srcId="{E59AB176-ABDA-4EBF-AC41-C4ED57A2FA74}" destId="{74877151-34E5-49CF-86A8-A2F7B5BB6B42}" srcOrd="0" destOrd="0" presId="urn:microsoft.com/office/officeart/2008/layout/VerticalCurvedList"/>
    <dgm:cxn modelId="{2FC761D8-DC27-49D1-88AA-917B098D39E9}" type="presParOf" srcId="{5ED71AF4-8AA4-4413-AA2A-50B63719AD4F}" destId="{988A204D-C5A3-42A9-8134-7F737DFD3832}" srcOrd="3" destOrd="0" presId="urn:microsoft.com/office/officeart/2008/layout/VerticalCurvedList"/>
    <dgm:cxn modelId="{56556A64-79A9-4C2B-B594-3C740273EDB1}" type="presParOf" srcId="{5ED71AF4-8AA4-4413-AA2A-50B63719AD4F}" destId="{670BBFE1-7207-45C3-BC2D-E3EC998CFA37}" srcOrd="4" destOrd="0" presId="urn:microsoft.com/office/officeart/2008/layout/VerticalCurvedList"/>
    <dgm:cxn modelId="{D4D9C689-9A4B-48A4-B867-F295A3E0E19B}" type="presParOf" srcId="{670BBFE1-7207-45C3-BC2D-E3EC998CFA37}" destId="{38B85C25-6B7B-4FF2-AAB4-81D3C7890653}" srcOrd="0" destOrd="0" presId="urn:microsoft.com/office/officeart/2008/layout/VerticalCurvedList"/>
    <dgm:cxn modelId="{76CAE8FC-4EA9-44E2-AC39-86ED7AC32B58}" type="presParOf" srcId="{5ED71AF4-8AA4-4413-AA2A-50B63719AD4F}" destId="{BF5BD908-5E88-4F9F-9109-4BCFCEFC01F5}" srcOrd="5" destOrd="0" presId="urn:microsoft.com/office/officeart/2008/layout/VerticalCurvedList"/>
    <dgm:cxn modelId="{9F01D542-8DDB-4536-BE03-ED53D2E4F144}" type="presParOf" srcId="{5ED71AF4-8AA4-4413-AA2A-50B63719AD4F}" destId="{C37CA2EC-D2A2-4BA6-93A5-E50B25103F0B}" srcOrd="6" destOrd="0" presId="urn:microsoft.com/office/officeart/2008/layout/VerticalCurvedList"/>
    <dgm:cxn modelId="{E217F15C-BFED-48B8-9DBA-C787A8999B28}" type="presParOf" srcId="{C37CA2EC-D2A2-4BA6-93A5-E50B25103F0B}" destId="{2DA389CB-0D33-41E9-BC42-A35B8B238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46C6D-F170-4527-9EFC-3EE143B9BB04}">
      <dsp:nvSpPr>
        <dsp:cNvPr id="0" name=""/>
        <dsp:cNvSpPr/>
      </dsp:nvSpPr>
      <dsp:spPr>
        <a:xfrm>
          <a:off x="9268235" y="3955275"/>
          <a:ext cx="91440" cy="432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4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7A1BF-BD59-4413-B42A-15954FDE1EC5}">
      <dsp:nvSpPr>
        <dsp:cNvPr id="0" name=""/>
        <dsp:cNvSpPr/>
      </dsp:nvSpPr>
      <dsp:spPr>
        <a:xfrm>
          <a:off x="8068012" y="2493095"/>
          <a:ext cx="1245942" cy="43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37"/>
              </a:lnTo>
              <a:lnTo>
                <a:pt x="1245942" y="216237"/>
              </a:lnTo>
              <a:lnTo>
                <a:pt x="1245942" y="4324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E1E77-8AF0-4FFC-9E7E-7DF5ED68309B}">
      <dsp:nvSpPr>
        <dsp:cNvPr id="0" name=""/>
        <dsp:cNvSpPr/>
      </dsp:nvSpPr>
      <dsp:spPr>
        <a:xfrm>
          <a:off x="6776350" y="3955275"/>
          <a:ext cx="91440" cy="432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4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A699A-58DD-4164-B656-ECC720315E6D}">
      <dsp:nvSpPr>
        <dsp:cNvPr id="0" name=""/>
        <dsp:cNvSpPr/>
      </dsp:nvSpPr>
      <dsp:spPr>
        <a:xfrm>
          <a:off x="6822070" y="2493095"/>
          <a:ext cx="1245942" cy="432475"/>
        </a:xfrm>
        <a:custGeom>
          <a:avLst/>
          <a:gdLst/>
          <a:ahLst/>
          <a:cxnLst/>
          <a:rect l="0" t="0" r="0" b="0"/>
          <a:pathLst>
            <a:path>
              <a:moveTo>
                <a:pt x="1245942" y="0"/>
              </a:moveTo>
              <a:lnTo>
                <a:pt x="1245942" y="216237"/>
              </a:lnTo>
              <a:lnTo>
                <a:pt x="0" y="216237"/>
              </a:lnTo>
              <a:lnTo>
                <a:pt x="0" y="4324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ED466-5F98-470B-8915-56D134BC976D}">
      <dsp:nvSpPr>
        <dsp:cNvPr id="0" name=""/>
        <dsp:cNvSpPr/>
      </dsp:nvSpPr>
      <dsp:spPr>
        <a:xfrm>
          <a:off x="5531263" y="1030915"/>
          <a:ext cx="2536749" cy="43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37"/>
              </a:lnTo>
              <a:lnTo>
                <a:pt x="2536749" y="216237"/>
              </a:lnTo>
              <a:lnTo>
                <a:pt x="2536749" y="4324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E9C63-1BE2-4A2E-9C3D-95EAE1C13EE9}">
      <dsp:nvSpPr>
        <dsp:cNvPr id="0" name=""/>
        <dsp:cNvSpPr/>
      </dsp:nvSpPr>
      <dsp:spPr>
        <a:xfrm>
          <a:off x="4284465" y="3955275"/>
          <a:ext cx="91440" cy="432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4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00A39-ED1D-4883-9417-4CD9F92781E8}">
      <dsp:nvSpPr>
        <dsp:cNvPr id="0" name=""/>
        <dsp:cNvSpPr/>
      </dsp:nvSpPr>
      <dsp:spPr>
        <a:xfrm>
          <a:off x="2994514" y="2493095"/>
          <a:ext cx="1335670" cy="43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37"/>
              </a:lnTo>
              <a:lnTo>
                <a:pt x="1335670" y="216237"/>
              </a:lnTo>
              <a:lnTo>
                <a:pt x="1335670" y="4324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83A40-38A9-4006-93E4-B1AEF8D9E91C}">
      <dsp:nvSpPr>
        <dsp:cNvPr id="0" name=""/>
        <dsp:cNvSpPr/>
      </dsp:nvSpPr>
      <dsp:spPr>
        <a:xfrm>
          <a:off x="1702852" y="3955275"/>
          <a:ext cx="91440" cy="432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4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9495F-8103-49D5-ABF1-DD57FC5E2E90}">
      <dsp:nvSpPr>
        <dsp:cNvPr id="0" name=""/>
        <dsp:cNvSpPr/>
      </dsp:nvSpPr>
      <dsp:spPr>
        <a:xfrm>
          <a:off x="1748572" y="2493095"/>
          <a:ext cx="1245942" cy="432475"/>
        </a:xfrm>
        <a:custGeom>
          <a:avLst/>
          <a:gdLst/>
          <a:ahLst/>
          <a:cxnLst/>
          <a:rect l="0" t="0" r="0" b="0"/>
          <a:pathLst>
            <a:path>
              <a:moveTo>
                <a:pt x="1245942" y="0"/>
              </a:moveTo>
              <a:lnTo>
                <a:pt x="1245942" y="216237"/>
              </a:lnTo>
              <a:lnTo>
                <a:pt x="0" y="216237"/>
              </a:lnTo>
              <a:lnTo>
                <a:pt x="0" y="4324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83C3F-6CCB-4B01-9BF1-4330D4F73194}">
      <dsp:nvSpPr>
        <dsp:cNvPr id="0" name=""/>
        <dsp:cNvSpPr/>
      </dsp:nvSpPr>
      <dsp:spPr>
        <a:xfrm>
          <a:off x="2994514" y="1030915"/>
          <a:ext cx="2536749" cy="432475"/>
        </a:xfrm>
        <a:custGeom>
          <a:avLst/>
          <a:gdLst/>
          <a:ahLst/>
          <a:cxnLst/>
          <a:rect l="0" t="0" r="0" b="0"/>
          <a:pathLst>
            <a:path>
              <a:moveTo>
                <a:pt x="2536749" y="0"/>
              </a:moveTo>
              <a:lnTo>
                <a:pt x="2536749" y="216237"/>
              </a:lnTo>
              <a:lnTo>
                <a:pt x="0" y="216237"/>
              </a:lnTo>
              <a:lnTo>
                <a:pt x="0" y="4324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77D05-438C-4E94-B2B5-55E79323E766}">
      <dsp:nvSpPr>
        <dsp:cNvPr id="0" name=""/>
        <dsp:cNvSpPr/>
      </dsp:nvSpPr>
      <dsp:spPr>
        <a:xfrm>
          <a:off x="4501559" y="1210"/>
          <a:ext cx="2059408" cy="10297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Commissioner,   State Tax</a:t>
          </a:r>
        </a:p>
      </dsp:txBody>
      <dsp:txXfrm>
        <a:off x="4501559" y="1210"/>
        <a:ext cx="2059408" cy="1029704"/>
      </dsp:txXfrm>
    </dsp:sp>
    <dsp:sp modelId="{4DE33B02-6597-467D-B72F-F2CAD79D915A}">
      <dsp:nvSpPr>
        <dsp:cNvPr id="0" name=""/>
        <dsp:cNvSpPr/>
      </dsp:nvSpPr>
      <dsp:spPr>
        <a:xfrm>
          <a:off x="1964810" y="1463391"/>
          <a:ext cx="2059408" cy="10297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Additional Commissioner,  </a:t>
          </a:r>
          <a:r>
            <a:rPr lang="en-US" sz="2300" b="1" kern="1200" dirty="0" err="1">
              <a:latin typeface="Bell MT" panose="02020503060305020303" pitchFamily="18" charset="0"/>
            </a:rPr>
            <a:t>Garhwal</a:t>
          </a:r>
          <a:r>
            <a:rPr lang="en-US" sz="2300" b="1" kern="1200" dirty="0">
              <a:latin typeface="Bell MT" panose="02020503060305020303" pitchFamily="18" charset="0"/>
            </a:rPr>
            <a:t> Zone </a:t>
          </a:r>
        </a:p>
      </dsp:txBody>
      <dsp:txXfrm>
        <a:off x="1964810" y="1463391"/>
        <a:ext cx="2059408" cy="1029704"/>
      </dsp:txXfrm>
    </dsp:sp>
    <dsp:sp modelId="{DC2D0EE1-77CB-4651-BDC9-F40AEA458E6E}">
      <dsp:nvSpPr>
        <dsp:cNvPr id="0" name=""/>
        <dsp:cNvSpPr/>
      </dsp:nvSpPr>
      <dsp:spPr>
        <a:xfrm>
          <a:off x="629139" y="2925571"/>
          <a:ext cx="2238865" cy="1029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JC-</a:t>
          </a:r>
          <a:r>
            <a:rPr lang="en-US" sz="2300" b="1" kern="1200" dirty="0" err="1">
              <a:latin typeface="Bell MT" panose="02020503060305020303" pitchFamily="18" charset="0"/>
            </a:rPr>
            <a:t>Enf</a:t>
          </a:r>
          <a:r>
            <a:rPr lang="en-US" sz="2300" b="1" kern="1200" dirty="0">
              <a:latin typeface="Bell MT" panose="02020503060305020303" pitchFamily="18" charset="0"/>
            </a:rPr>
            <a:t>/SIB,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Bell MT" panose="02020503060305020303" pitchFamily="18" charset="0"/>
            </a:rPr>
            <a:t>Dehradun</a:t>
          </a:r>
          <a:endParaRPr lang="en-US" sz="2300" b="1" kern="1200" dirty="0">
            <a:latin typeface="Bell MT" panose="02020503060305020303" pitchFamily="18" charset="0"/>
          </a:endParaRPr>
        </a:p>
      </dsp:txBody>
      <dsp:txXfrm>
        <a:off x="629139" y="2925571"/>
        <a:ext cx="2238865" cy="1029704"/>
      </dsp:txXfrm>
    </dsp:sp>
    <dsp:sp modelId="{E2A44488-1B5D-4326-9DB5-B9016443433D}">
      <dsp:nvSpPr>
        <dsp:cNvPr id="0" name=""/>
        <dsp:cNvSpPr/>
      </dsp:nvSpPr>
      <dsp:spPr>
        <a:xfrm>
          <a:off x="718867" y="4387751"/>
          <a:ext cx="2059408" cy="1029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1 SIB Unit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2 Mobile Units</a:t>
          </a:r>
        </a:p>
      </dsp:txBody>
      <dsp:txXfrm>
        <a:off x="718867" y="4387751"/>
        <a:ext cx="2059408" cy="1029704"/>
      </dsp:txXfrm>
    </dsp:sp>
    <dsp:sp modelId="{36DCAD38-92D4-4DF5-8578-F12A309CFC08}">
      <dsp:nvSpPr>
        <dsp:cNvPr id="0" name=""/>
        <dsp:cNvSpPr/>
      </dsp:nvSpPr>
      <dsp:spPr>
        <a:xfrm>
          <a:off x="3300481" y="2925571"/>
          <a:ext cx="2059408" cy="1029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JC-</a:t>
          </a:r>
          <a:r>
            <a:rPr lang="en-US" sz="2300" b="1" kern="1200" dirty="0" err="1">
              <a:latin typeface="Bell MT" panose="02020503060305020303" pitchFamily="18" charset="0"/>
            </a:rPr>
            <a:t>Enf</a:t>
          </a:r>
          <a:r>
            <a:rPr lang="en-US" sz="2300" b="1" kern="1200" dirty="0">
              <a:latin typeface="Bell MT" panose="02020503060305020303" pitchFamily="18" charset="0"/>
            </a:rPr>
            <a:t>/SIB,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Bell MT" panose="02020503060305020303" pitchFamily="18" charset="0"/>
            </a:rPr>
            <a:t>Roorkee</a:t>
          </a:r>
          <a:endParaRPr lang="en-US" sz="2300" b="1" kern="1200" dirty="0">
            <a:latin typeface="Bell MT" panose="02020503060305020303" pitchFamily="18" charset="0"/>
          </a:endParaRPr>
        </a:p>
      </dsp:txBody>
      <dsp:txXfrm>
        <a:off x="3300481" y="2925571"/>
        <a:ext cx="2059408" cy="1029704"/>
      </dsp:txXfrm>
    </dsp:sp>
    <dsp:sp modelId="{AC11F826-4A5A-4153-A9D0-EEC0686DA7C1}">
      <dsp:nvSpPr>
        <dsp:cNvPr id="0" name=""/>
        <dsp:cNvSpPr/>
      </dsp:nvSpPr>
      <dsp:spPr>
        <a:xfrm>
          <a:off x="3300481" y="4387751"/>
          <a:ext cx="2059408" cy="1029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1 SIB Unit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4 Mobile Units</a:t>
          </a:r>
        </a:p>
      </dsp:txBody>
      <dsp:txXfrm>
        <a:off x="3300481" y="4387751"/>
        <a:ext cx="2059408" cy="1029704"/>
      </dsp:txXfrm>
    </dsp:sp>
    <dsp:sp modelId="{F122A364-BE43-4A4A-B34F-A0C75CB4FCEC}">
      <dsp:nvSpPr>
        <dsp:cNvPr id="0" name=""/>
        <dsp:cNvSpPr/>
      </dsp:nvSpPr>
      <dsp:spPr>
        <a:xfrm>
          <a:off x="7038308" y="1463391"/>
          <a:ext cx="2059408" cy="10297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Additional Commissioner,   </a:t>
          </a:r>
          <a:r>
            <a:rPr lang="en-US" sz="2300" b="1" kern="1200" dirty="0" err="1">
              <a:latin typeface="Bell MT" panose="02020503060305020303" pitchFamily="18" charset="0"/>
            </a:rPr>
            <a:t>Kumaon</a:t>
          </a:r>
          <a:r>
            <a:rPr lang="en-US" sz="2300" b="1" kern="1200" dirty="0">
              <a:latin typeface="Bell MT" panose="02020503060305020303" pitchFamily="18" charset="0"/>
            </a:rPr>
            <a:t> Zone</a:t>
          </a:r>
        </a:p>
      </dsp:txBody>
      <dsp:txXfrm>
        <a:off x="7038308" y="1463391"/>
        <a:ext cx="2059408" cy="1029704"/>
      </dsp:txXfrm>
    </dsp:sp>
    <dsp:sp modelId="{48100C2A-FAD4-4C27-B35F-F394764E8077}">
      <dsp:nvSpPr>
        <dsp:cNvPr id="0" name=""/>
        <dsp:cNvSpPr/>
      </dsp:nvSpPr>
      <dsp:spPr>
        <a:xfrm>
          <a:off x="5792365" y="2925571"/>
          <a:ext cx="2059408" cy="1029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JC-</a:t>
          </a:r>
          <a:r>
            <a:rPr lang="en-US" sz="2300" b="1" kern="1200" dirty="0" err="1">
              <a:latin typeface="Bell MT" panose="02020503060305020303" pitchFamily="18" charset="0"/>
            </a:rPr>
            <a:t>Enf</a:t>
          </a:r>
          <a:r>
            <a:rPr lang="en-US" sz="2300" b="1" kern="1200" dirty="0">
              <a:latin typeface="Bell MT" panose="02020503060305020303" pitchFamily="18" charset="0"/>
            </a:rPr>
            <a:t>/SIB,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Bell MT" panose="02020503060305020303" pitchFamily="18" charset="0"/>
            </a:rPr>
            <a:t>Haldwani</a:t>
          </a:r>
          <a:endParaRPr lang="en-US" sz="2300" b="1" kern="1200" dirty="0">
            <a:latin typeface="Bell MT" panose="02020503060305020303" pitchFamily="18" charset="0"/>
          </a:endParaRPr>
        </a:p>
      </dsp:txBody>
      <dsp:txXfrm>
        <a:off x="5792365" y="2925571"/>
        <a:ext cx="2059408" cy="1029704"/>
      </dsp:txXfrm>
    </dsp:sp>
    <dsp:sp modelId="{66BF8D96-0989-492D-A210-C0545AC505E1}">
      <dsp:nvSpPr>
        <dsp:cNvPr id="0" name=""/>
        <dsp:cNvSpPr/>
      </dsp:nvSpPr>
      <dsp:spPr>
        <a:xfrm>
          <a:off x="5792365" y="4387751"/>
          <a:ext cx="2059408" cy="1029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1 SIB Unit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2 Mobile Units</a:t>
          </a:r>
        </a:p>
      </dsp:txBody>
      <dsp:txXfrm>
        <a:off x="5792365" y="4387751"/>
        <a:ext cx="2059408" cy="1029704"/>
      </dsp:txXfrm>
    </dsp:sp>
    <dsp:sp modelId="{C9CB31A2-90ED-488D-BE81-753CB377CF12}">
      <dsp:nvSpPr>
        <dsp:cNvPr id="0" name=""/>
        <dsp:cNvSpPr/>
      </dsp:nvSpPr>
      <dsp:spPr>
        <a:xfrm>
          <a:off x="8284250" y="2925571"/>
          <a:ext cx="2059408" cy="1029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JC-</a:t>
          </a:r>
          <a:r>
            <a:rPr lang="en-US" sz="2300" b="1" kern="1200" dirty="0" err="1">
              <a:latin typeface="Bell MT" panose="02020503060305020303" pitchFamily="18" charset="0"/>
            </a:rPr>
            <a:t>Enf</a:t>
          </a:r>
          <a:r>
            <a:rPr lang="en-US" sz="2300" b="1" kern="1200" dirty="0">
              <a:latin typeface="Bell MT" panose="02020503060305020303" pitchFamily="18" charset="0"/>
            </a:rPr>
            <a:t>/SIB,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Bell MT" panose="02020503060305020303" pitchFamily="18" charset="0"/>
            </a:rPr>
            <a:t>Kashipur</a:t>
          </a:r>
          <a:endParaRPr lang="en-US" sz="2300" b="1" kern="1200" dirty="0">
            <a:latin typeface="Bell MT" panose="02020503060305020303" pitchFamily="18" charset="0"/>
          </a:endParaRPr>
        </a:p>
      </dsp:txBody>
      <dsp:txXfrm>
        <a:off x="8284250" y="2925571"/>
        <a:ext cx="2059408" cy="1029704"/>
      </dsp:txXfrm>
    </dsp:sp>
    <dsp:sp modelId="{5B24A32E-E5AA-4DC7-A9AD-B28283BC38A0}">
      <dsp:nvSpPr>
        <dsp:cNvPr id="0" name=""/>
        <dsp:cNvSpPr/>
      </dsp:nvSpPr>
      <dsp:spPr>
        <a:xfrm>
          <a:off x="8284250" y="4387751"/>
          <a:ext cx="2059408" cy="1029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1 SIB Unit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Bell MT" panose="02020503060305020303" pitchFamily="18" charset="0"/>
            </a:rPr>
            <a:t>3 Mobile Units</a:t>
          </a:r>
        </a:p>
      </dsp:txBody>
      <dsp:txXfrm>
        <a:off x="8284250" y="4387751"/>
        <a:ext cx="2059408" cy="1029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CFCD-4957-405A-8C88-23C9CFCA99ED}">
      <dsp:nvSpPr>
        <dsp:cNvPr id="0" name=""/>
        <dsp:cNvSpPr/>
      </dsp:nvSpPr>
      <dsp:spPr>
        <a:xfrm>
          <a:off x="335023" y="0"/>
          <a:ext cx="9011304" cy="101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ll MT" panose="02020503060305020303" pitchFamily="18" charset="0"/>
            </a:rPr>
            <a:t>On examination of a newly registered firms dealing in </a:t>
          </a:r>
          <a:r>
            <a:rPr lang="en-US" sz="2000" b="0" kern="1200" dirty="0">
              <a:latin typeface="Bell MT" panose="02020503060305020303" pitchFamily="18" charset="0"/>
            </a:rPr>
            <a:t>timber</a:t>
          </a:r>
          <a:r>
            <a:rPr lang="en-US" sz="2000" kern="1200" dirty="0">
              <a:latin typeface="Bell MT" panose="02020503060305020303" pitchFamily="18" charset="0"/>
            </a:rPr>
            <a:t> generating high value of EWBs, it was found that the firms were operating as a network to pass on fake ITC through bill trading.</a:t>
          </a:r>
          <a:endParaRPr lang="en-IN" sz="2000" kern="1200" dirty="0">
            <a:latin typeface="Bell MT" panose="02020503060305020303" pitchFamily="18" charset="0"/>
          </a:endParaRPr>
        </a:p>
      </dsp:txBody>
      <dsp:txXfrm>
        <a:off x="364777" y="29754"/>
        <a:ext cx="7906961" cy="956352"/>
      </dsp:txXfrm>
    </dsp:sp>
    <dsp:sp modelId="{D9882C87-058F-4D12-B710-D98BAA51C3BE}">
      <dsp:nvSpPr>
        <dsp:cNvPr id="0" name=""/>
        <dsp:cNvSpPr/>
      </dsp:nvSpPr>
      <dsp:spPr>
        <a:xfrm>
          <a:off x="1145836" y="1200561"/>
          <a:ext cx="9011304" cy="101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ll MT" panose="02020503060305020303" pitchFamily="18" charset="0"/>
            </a:rPr>
            <a:t>Search and seizure was conducted at 25 places including place of business and residence of 15 firms, transporters, office of 01 Chartered Accountants and 5 Advocates.</a:t>
          </a:r>
          <a:endParaRPr lang="en-IN" sz="2000" kern="1200" dirty="0">
            <a:latin typeface="Bell MT" panose="02020503060305020303" pitchFamily="18" charset="0"/>
          </a:endParaRPr>
        </a:p>
      </dsp:txBody>
      <dsp:txXfrm>
        <a:off x="1175590" y="1230315"/>
        <a:ext cx="7582491" cy="956352"/>
      </dsp:txXfrm>
    </dsp:sp>
    <dsp:sp modelId="{32026782-0D3D-4169-955D-89628F370455}">
      <dsp:nvSpPr>
        <dsp:cNvPr id="0" name=""/>
        <dsp:cNvSpPr/>
      </dsp:nvSpPr>
      <dsp:spPr>
        <a:xfrm>
          <a:off x="1944547" y="2401123"/>
          <a:ext cx="9011304" cy="101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ll MT" panose="02020503060305020303" pitchFamily="18" charset="0"/>
            </a:rPr>
            <a:t>Firms were found registered using documents of economically poor section of society by giving them monetary incentives.</a:t>
          </a:r>
          <a:endParaRPr lang="en-IN" sz="2000" kern="1200" dirty="0">
            <a:latin typeface="Bell MT" panose="02020503060305020303" pitchFamily="18" charset="0"/>
          </a:endParaRPr>
        </a:p>
      </dsp:txBody>
      <dsp:txXfrm>
        <a:off x="1974301" y="2430877"/>
        <a:ext cx="7593755" cy="956352"/>
      </dsp:txXfrm>
    </dsp:sp>
    <dsp:sp modelId="{4102436E-3F87-4212-BBF9-164DE818DD57}">
      <dsp:nvSpPr>
        <dsp:cNvPr id="0" name=""/>
        <dsp:cNvSpPr/>
      </dsp:nvSpPr>
      <dsp:spPr>
        <a:xfrm>
          <a:off x="2755360" y="3601685"/>
          <a:ext cx="9011304" cy="1015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Bell MT" panose="02020503060305020303" pitchFamily="18" charset="0"/>
            </a:rPr>
            <a:t>Prima–facie tax evasion of </a:t>
          </a:r>
          <a:r>
            <a:rPr lang="en-IN" sz="1800" b="1" u="sng" kern="1200" dirty="0">
              <a:latin typeface="Bell MT" panose="02020503060305020303" pitchFamily="18" charset="0"/>
            </a:rPr>
            <a:t>₹</a:t>
          </a:r>
          <a:r>
            <a:rPr lang="en-IN" sz="2000" b="1" u="sng" kern="1200" dirty="0">
              <a:latin typeface="Bell MT" panose="02020503060305020303" pitchFamily="18" charset="0"/>
            </a:rPr>
            <a:t> 18 Cr</a:t>
          </a:r>
          <a:r>
            <a:rPr lang="en-IN" sz="2000" kern="1200" dirty="0">
              <a:latin typeface="Bell MT" panose="02020503060305020303" pitchFamily="18" charset="0"/>
            </a:rPr>
            <a:t> was detected, and </a:t>
          </a:r>
          <a:r>
            <a:rPr lang="en-IN" sz="1800" b="1" u="sng" kern="1200" dirty="0">
              <a:latin typeface="Bell MT" panose="02020503060305020303" pitchFamily="18" charset="0"/>
            </a:rPr>
            <a:t>₹ 3</a:t>
          </a:r>
          <a:r>
            <a:rPr lang="en-IN" sz="2000" b="1" u="sng" kern="1200" dirty="0">
              <a:latin typeface="Bell MT" panose="02020503060305020303" pitchFamily="18" charset="0"/>
            </a:rPr>
            <a:t>.26 Cr</a:t>
          </a:r>
          <a:r>
            <a:rPr lang="en-IN" sz="1800" kern="1200" dirty="0">
              <a:latin typeface="Bell MT" panose="02020503060305020303" pitchFamily="18" charset="0"/>
            </a:rPr>
            <a:t> was recovered (including </a:t>
          </a:r>
          <a:r>
            <a:rPr lang="en-IN" sz="1800" b="1" u="sng" kern="1200" dirty="0">
              <a:latin typeface="Bell MT" panose="02020503060305020303" pitchFamily="18" charset="0"/>
            </a:rPr>
            <a:t>₹ 53 lakhs</a:t>
          </a:r>
          <a:r>
            <a:rPr lang="en-IN" sz="1800" kern="1200" dirty="0">
              <a:latin typeface="Bell MT" panose="02020503060305020303" pitchFamily="18" charset="0"/>
            </a:rPr>
            <a:t> ITC reversal)</a:t>
          </a:r>
          <a:r>
            <a:rPr lang="en-IN" sz="2000" kern="1200" dirty="0">
              <a:latin typeface="Bell MT" panose="02020503060305020303" pitchFamily="18" charset="0"/>
            </a:rPr>
            <a:t>. </a:t>
          </a:r>
          <a:r>
            <a:rPr lang="en-IN" sz="2000" b="1" kern="1200" dirty="0">
              <a:latin typeface="Bell MT" panose="02020503060305020303" pitchFamily="18" charset="0"/>
            </a:rPr>
            <a:t>Mastermind was arrested on 22.10.2023 and chargesheet has been filed against him.</a:t>
          </a:r>
        </a:p>
      </dsp:txBody>
      <dsp:txXfrm>
        <a:off x="2785114" y="3631439"/>
        <a:ext cx="7582491" cy="956352"/>
      </dsp:txXfrm>
    </dsp:sp>
    <dsp:sp modelId="{8A8E4425-A766-4647-A324-323FF93D2729}">
      <dsp:nvSpPr>
        <dsp:cNvPr id="0" name=""/>
        <dsp:cNvSpPr/>
      </dsp:nvSpPr>
      <dsp:spPr>
        <a:xfrm>
          <a:off x="9021042" y="778056"/>
          <a:ext cx="660309" cy="660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>
            <a:latin typeface="Bell MT" panose="02020503060305020303" pitchFamily="18" charset="0"/>
          </a:endParaRPr>
        </a:p>
      </dsp:txBody>
      <dsp:txXfrm>
        <a:off x="9169612" y="778056"/>
        <a:ext cx="363169" cy="496883"/>
      </dsp:txXfrm>
    </dsp:sp>
    <dsp:sp modelId="{A462C4DD-FBB9-468F-8F0D-B1386777F862}">
      <dsp:nvSpPr>
        <dsp:cNvPr id="0" name=""/>
        <dsp:cNvSpPr/>
      </dsp:nvSpPr>
      <dsp:spPr>
        <a:xfrm>
          <a:off x="9831855" y="1978618"/>
          <a:ext cx="660309" cy="660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>
            <a:latin typeface="Bell MT" panose="02020503060305020303" pitchFamily="18" charset="0"/>
          </a:endParaRPr>
        </a:p>
      </dsp:txBody>
      <dsp:txXfrm>
        <a:off x="9980425" y="1978618"/>
        <a:ext cx="363169" cy="496883"/>
      </dsp:txXfrm>
    </dsp:sp>
    <dsp:sp modelId="{CB1E78DF-FD50-4E31-BD1B-6FDEA20B3FF9}">
      <dsp:nvSpPr>
        <dsp:cNvPr id="0" name=""/>
        <dsp:cNvSpPr/>
      </dsp:nvSpPr>
      <dsp:spPr>
        <a:xfrm>
          <a:off x="10630566" y="3179180"/>
          <a:ext cx="660309" cy="660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60000"/>
              <a:lumOff val="4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>
            <a:latin typeface="Bell MT" panose="02020503060305020303" pitchFamily="18" charset="0"/>
          </a:endParaRPr>
        </a:p>
      </dsp:txBody>
      <dsp:txXfrm>
        <a:off x="10779136" y="3179180"/>
        <a:ext cx="363169" cy="496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9ED6D-3E96-4320-9738-DDDCC86D603A}">
      <dsp:nvSpPr>
        <dsp:cNvPr id="0" name=""/>
        <dsp:cNvSpPr/>
      </dsp:nvSpPr>
      <dsp:spPr>
        <a:xfrm>
          <a:off x="796499" y="0"/>
          <a:ext cx="9027000" cy="4441088"/>
        </a:xfrm>
        <a:prstGeom prst="rightArrow">
          <a:avLst/>
        </a:prstGeom>
        <a:solidFill>
          <a:srgbClr val="FFDD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C17A97-CFF6-4574-B8E8-148023640C8F}">
      <dsp:nvSpPr>
        <dsp:cNvPr id="0" name=""/>
        <dsp:cNvSpPr/>
      </dsp:nvSpPr>
      <dsp:spPr>
        <a:xfrm>
          <a:off x="3629" y="1332326"/>
          <a:ext cx="2358386" cy="17764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Bell MT" panose="02020503060305020303" pitchFamily="18" charset="0"/>
            </a:rPr>
            <a:t>Investigation against </a:t>
          </a:r>
          <a:r>
            <a:rPr lang="en-IN" sz="1800" b="1" u="sng" kern="1200" dirty="0">
              <a:latin typeface="Bell MT" panose="02020503060305020303" pitchFamily="18" charset="0"/>
            </a:rPr>
            <a:t>restaurants</a:t>
          </a:r>
          <a:r>
            <a:rPr lang="en-IN" sz="1800" kern="1200" dirty="0">
              <a:latin typeface="Bell MT" panose="02020503060305020303" pitchFamily="18" charset="0"/>
            </a:rPr>
            <a:t> declaring nil GST turnover but high number of bills uploaded in BLIP app. </a:t>
          </a:r>
        </a:p>
      </dsp:txBody>
      <dsp:txXfrm>
        <a:off x="90347" y="1419044"/>
        <a:ext cx="2184950" cy="1602999"/>
      </dsp:txXfrm>
    </dsp:sp>
    <dsp:sp modelId="{BFE20D9F-4495-4931-9147-F91941754854}">
      <dsp:nvSpPr>
        <dsp:cNvPr id="0" name=""/>
        <dsp:cNvSpPr/>
      </dsp:nvSpPr>
      <dsp:spPr>
        <a:xfrm>
          <a:off x="2755081" y="1332326"/>
          <a:ext cx="2358386" cy="177643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Bell MT" panose="02020503060305020303" pitchFamily="18" charset="0"/>
            </a:rPr>
            <a:t>Investigation against </a:t>
          </a:r>
          <a:r>
            <a:rPr lang="en-IN" sz="1800" b="1" u="sng" kern="1200">
              <a:latin typeface="Bell MT" panose="02020503060305020303" pitchFamily="18" charset="0"/>
            </a:rPr>
            <a:t>hotels</a:t>
          </a:r>
          <a:r>
            <a:rPr lang="en-IN" sz="1800" kern="1200">
              <a:latin typeface="Bell MT" panose="02020503060305020303" pitchFamily="18" charset="0"/>
            </a:rPr>
            <a:t> not filing return but having bookings through E-Commerce websites.</a:t>
          </a:r>
        </a:p>
      </dsp:txBody>
      <dsp:txXfrm>
        <a:off x="2841799" y="1419044"/>
        <a:ext cx="2184950" cy="1602999"/>
      </dsp:txXfrm>
    </dsp:sp>
    <dsp:sp modelId="{7C664506-231D-408C-AA17-7C435C4F3B09}">
      <dsp:nvSpPr>
        <dsp:cNvPr id="0" name=""/>
        <dsp:cNvSpPr/>
      </dsp:nvSpPr>
      <dsp:spPr>
        <a:xfrm>
          <a:off x="5506532" y="1332326"/>
          <a:ext cx="2358386" cy="177643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Bell MT" panose="02020503060305020303" pitchFamily="18" charset="0"/>
            </a:rPr>
            <a:t>22 such hotels and restaurants were surveyed involving tax evasion of </a:t>
          </a:r>
          <a:r>
            <a:rPr lang="en-IN" sz="1800" b="1" u="sng" kern="1200" dirty="0">
              <a:latin typeface="Bell MT" panose="02020503060305020303" pitchFamily="18" charset="0"/>
            </a:rPr>
            <a:t>₹ 18.89 Cr. </a:t>
          </a:r>
        </a:p>
      </dsp:txBody>
      <dsp:txXfrm>
        <a:off x="5593250" y="1419044"/>
        <a:ext cx="2184950" cy="1602999"/>
      </dsp:txXfrm>
    </dsp:sp>
    <dsp:sp modelId="{9F2577CF-F390-4C81-B1F7-77CA49880BBA}">
      <dsp:nvSpPr>
        <dsp:cNvPr id="0" name=""/>
        <dsp:cNvSpPr/>
      </dsp:nvSpPr>
      <dsp:spPr>
        <a:xfrm>
          <a:off x="8257983" y="1332326"/>
          <a:ext cx="2358386" cy="177643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u="sng" kern="1200" dirty="0">
              <a:latin typeface="Bell MT" panose="02020503060305020303" pitchFamily="18" charset="0"/>
            </a:rPr>
            <a:t>₹ 81.82 lakhs </a:t>
          </a:r>
          <a:r>
            <a:rPr lang="en-IN" sz="1800" kern="1200" dirty="0">
              <a:latin typeface="Bell MT" panose="02020503060305020303" pitchFamily="18" charset="0"/>
            </a:rPr>
            <a:t>was deposited till Jan, 2024</a:t>
          </a:r>
        </a:p>
      </dsp:txBody>
      <dsp:txXfrm>
        <a:off x="8344701" y="1419044"/>
        <a:ext cx="2184950" cy="1602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F259-7F56-4000-9516-C448669A35A4}">
      <dsp:nvSpPr>
        <dsp:cNvPr id="0" name=""/>
        <dsp:cNvSpPr/>
      </dsp:nvSpPr>
      <dsp:spPr>
        <a:xfrm>
          <a:off x="-4221792" y="-647771"/>
          <a:ext cx="5030260" cy="5030260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60B8E-E4ED-4D5D-A1D0-998887DEC6C3}">
      <dsp:nvSpPr>
        <dsp:cNvPr id="0" name=""/>
        <dsp:cNvSpPr/>
      </dsp:nvSpPr>
      <dsp:spPr>
        <a:xfrm>
          <a:off x="519932" y="373471"/>
          <a:ext cx="9629981" cy="7469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28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Bell MT" panose="02020503060305020303" pitchFamily="18" charset="0"/>
            </a:rPr>
            <a:t>Dedicated SIT was formed to study and analyse the banking and insurance sector.</a:t>
          </a:r>
          <a:endParaRPr lang="en-IN" sz="2200" kern="1200" dirty="0"/>
        </a:p>
      </dsp:txBody>
      <dsp:txXfrm>
        <a:off x="519932" y="373471"/>
        <a:ext cx="9629981" cy="746943"/>
      </dsp:txXfrm>
    </dsp:sp>
    <dsp:sp modelId="{74877151-34E5-49CF-86A8-A2F7B5BB6B42}">
      <dsp:nvSpPr>
        <dsp:cNvPr id="0" name=""/>
        <dsp:cNvSpPr/>
      </dsp:nvSpPr>
      <dsp:spPr>
        <a:xfrm>
          <a:off x="53092" y="280103"/>
          <a:ext cx="933679" cy="9336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88A204D-C5A3-42A9-8134-7F737DFD3832}">
      <dsp:nvSpPr>
        <dsp:cNvPr id="0" name=""/>
        <dsp:cNvSpPr/>
      </dsp:nvSpPr>
      <dsp:spPr>
        <a:xfrm>
          <a:off x="791446" y="1493887"/>
          <a:ext cx="9358467" cy="74694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28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u="none" kern="1200" dirty="0">
              <a:latin typeface="Bell MT" panose="02020503060305020303" pitchFamily="18" charset="0"/>
            </a:rPr>
            <a:t>During investigation, </a:t>
          </a:r>
          <a:r>
            <a:rPr lang="en-US" sz="2200" b="1" u="sng" kern="1200" dirty="0">
              <a:latin typeface="Bell MT" panose="02020503060305020303" pitchFamily="18" charset="0"/>
            </a:rPr>
            <a:t>15</a:t>
          </a:r>
          <a:r>
            <a:rPr lang="en-US" sz="2200" b="0" u="none" kern="1200" dirty="0">
              <a:latin typeface="Bell MT" panose="02020503060305020303" pitchFamily="18" charset="0"/>
            </a:rPr>
            <a:t> </a:t>
          </a:r>
          <a:r>
            <a:rPr lang="en-GB" sz="2200" kern="1200" dirty="0">
              <a:latin typeface="Bell MT" panose="02020503060305020303" pitchFamily="18" charset="0"/>
            </a:rPr>
            <a:t>banking and insurance sector firms claiming ineligible ITC were identified.</a:t>
          </a:r>
          <a:endParaRPr lang="en-IN" sz="2200" kern="1200" dirty="0"/>
        </a:p>
      </dsp:txBody>
      <dsp:txXfrm>
        <a:off x="791446" y="1493887"/>
        <a:ext cx="9358467" cy="746943"/>
      </dsp:txXfrm>
    </dsp:sp>
    <dsp:sp modelId="{38B85C25-6B7B-4FF2-AAB4-81D3C7890653}">
      <dsp:nvSpPr>
        <dsp:cNvPr id="0" name=""/>
        <dsp:cNvSpPr/>
      </dsp:nvSpPr>
      <dsp:spPr>
        <a:xfrm>
          <a:off x="324606" y="1400519"/>
          <a:ext cx="933679" cy="9336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5BD908-5E88-4F9F-9109-4BCFCEFC01F5}">
      <dsp:nvSpPr>
        <dsp:cNvPr id="0" name=""/>
        <dsp:cNvSpPr/>
      </dsp:nvSpPr>
      <dsp:spPr>
        <a:xfrm>
          <a:off x="519932" y="2614302"/>
          <a:ext cx="9629981" cy="74694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288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u="none" kern="1200" dirty="0">
              <a:latin typeface="Bell MT" panose="02020503060305020303" pitchFamily="18" charset="0"/>
            </a:rPr>
            <a:t>Demand of </a:t>
          </a:r>
          <a:r>
            <a:rPr lang="en-US" sz="2200" b="1" u="sng" kern="1200" dirty="0">
              <a:latin typeface="Bell MT" panose="02020503060305020303" pitchFamily="18" charset="0"/>
            </a:rPr>
            <a:t>₹ 108.20 Cr </a:t>
          </a:r>
          <a:r>
            <a:rPr lang="en-US" sz="2200" b="0" u="none" kern="1200" dirty="0">
              <a:latin typeface="Bell MT" panose="02020503060305020303" pitchFamily="18" charset="0"/>
            </a:rPr>
            <a:t>was created and </a:t>
          </a:r>
          <a:r>
            <a:rPr lang="en-US" sz="2200" b="1" u="sng" kern="1200" dirty="0">
              <a:latin typeface="Bell MT" panose="02020503060305020303" pitchFamily="18" charset="0"/>
            </a:rPr>
            <a:t>₹</a:t>
          </a:r>
          <a:r>
            <a:rPr lang="en-GB" sz="2200" b="1" u="sng" kern="1200" dirty="0">
              <a:latin typeface="Bell MT" panose="02020503060305020303" pitchFamily="18" charset="0"/>
            </a:rPr>
            <a:t> 12.54 Cr</a:t>
          </a:r>
          <a:r>
            <a:rPr lang="en-GB" sz="2200" b="0" kern="1200" dirty="0">
              <a:latin typeface="Bell MT" panose="02020503060305020303" pitchFamily="18" charset="0"/>
            </a:rPr>
            <a:t> has been deposited till date </a:t>
          </a:r>
          <a:endParaRPr lang="en-IN" sz="2200" kern="1200" dirty="0"/>
        </a:p>
      </dsp:txBody>
      <dsp:txXfrm>
        <a:off x="519932" y="2614302"/>
        <a:ext cx="9629981" cy="746943"/>
      </dsp:txXfrm>
    </dsp:sp>
    <dsp:sp modelId="{2DA389CB-0D33-41E9-BC42-A35B8B238ADA}">
      <dsp:nvSpPr>
        <dsp:cNvPr id="0" name=""/>
        <dsp:cNvSpPr/>
      </dsp:nvSpPr>
      <dsp:spPr>
        <a:xfrm>
          <a:off x="53092" y="2520934"/>
          <a:ext cx="933679" cy="9336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DC5C-F24E-8D63-116D-E22B76B7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103C7-478B-5A4A-223E-C5B9F4FB2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5C1F0-E2CF-6600-0D2B-14EF41F2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98AFC-3FCC-9793-8122-DC28BB7D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D1900-7263-D274-57F6-A0F1C2B6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5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A4BC-095A-BA43-B1B0-70FF27A1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14D3-2AC6-1C94-7E63-9E0A2AF5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8F98-D7B0-D25A-3F6E-2D7D2C84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52DB-BA0E-E64D-AD21-3BE7C3A9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F67C-B629-F3C5-542B-F5FB7BFC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4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0D8CA-36A8-9572-A2E5-CEE953496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00B61-0B01-E419-A2A3-82148363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0DDE-ED7D-06E9-7D96-D160828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98AB2-CF8C-36A3-295E-3BB2CCFE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828F-B48F-6244-F497-A6BFABF0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4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8C83C5-55EE-345D-D469-0E52E43452C7}"/>
              </a:ext>
            </a:extLst>
          </p:cNvPr>
          <p:cNvCxnSpPr/>
          <p:nvPr userDrawn="1"/>
        </p:nvCxnSpPr>
        <p:spPr>
          <a:xfrm>
            <a:off x="0" y="1286925"/>
            <a:ext cx="122047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5740" y="73135"/>
            <a:ext cx="10199900" cy="1116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7" name="Date Placeholder 17" hidden="1">
            <a:extLst>
              <a:ext uri="{FF2B5EF4-FFF2-40B4-BE49-F238E27FC236}">
                <a16:creationId xmlns:a16="http://schemas.microsoft.com/office/drawing/2014/main" id="{E7E6F323-134A-F89D-4422-585CB036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Footer Placeholder 18" hidden="1">
            <a:extLst>
              <a:ext uri="{FF2B5EF4-FFF2-40B4-BE49-F238E27FC236}">
                <a16:creationId xmlns:a16="http://schemas.microsoft.com/office/drawing/2014/main" id="{E9684BD0-66BA-5A98-9EB5-5804FCA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6118" y="6457208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r>
              <a:rPr lang="en-IN" dirty="0"/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6DBC8-65D5-462B-26FE-E4FFD893F44E}"/>
              </a:ext>
            </a:extLst>
          </p:cNvPr>
          <p:cNvSpPr txBox="1"/>
          <p:nvPr userDrawn="1"/>
        </p:nvSpPr>
        <p:spPr>
          <a:xfrm>
            <a:off x="699072" y="1548796"/>
            <a:ext cx="10618694" cy="502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B4B2F-9F6D-5AD6-5572-9649A1A93E1B}"/>
              </a:ext>
            </a:extLst>
          </p:cNvPr>
          <p:cNvSpPr/>
          <p:nvPr userDrawn="1"/>
        </p:nvSpPr>
        <p:spPr>
          <a:xfrm>
            <a:off x="0" y="-1510"/>
            <a:ext cx="10403633" cy="12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E86F0-6559-F343-C4B5-146D81B21C32}"/>
              </a:ext>
            </a:extLst>
          </p:cNvPr>
          <p:cNvSpPr txBox="1"/>
          <p:nvPr userDrawn="1"/>
        </p:nvSpPr>
        <p:spPr>
          <a:xfrm>
            <a:off x="10337563" y="899054"/>
            <a:ext cx="1947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TAX DEPARTMENT, </a:t>
            </a:r>
          </a:p>
          <a:p>
            <a:pPr algn="ctr"/>
            <a:r>
              <a:rPr lang="en-IN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UTTARAKHAND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E0792B-77D0-FCDE-BDB5-41DD1ACC4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89" y="6237"/>
            <a:ext cx="1043347" cy="9381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69A4F3-8C23-1030-6B08-2BFC4D05381B}"/>
              </a:ext>
            </a:extLst>
          </p:cNvPr>
          <p:cNvCxnSpPr/>
          <p:nvPr userDrawn="1"/>
        </p:nvCxnSpPr>
        <p:spPr>
          <a:xfrm>
            <a:off x="-6227" y="6841752"/>
            <a:ext cx="122047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B08D3A-264F-0BB4-F0B4-9AE31DA41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fld id="{4B11A75A-6A19-49B4-BCA1-2A424347C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73726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EE44-053A-876B-DA04-670565BDF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84B5F-E1F1-E6EC-9B1F-FACB3E21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BEC2-B1F5-2430-8DF1-D6A30A28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3930-D3BE-B982-B2AB-E893A71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88F8-3A64-3E94-3C5F-C98083CF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55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AE89-DE65-7E8B-647B-9CE0C378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F651-DE6D-D59A-B619-4B12101F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4A91-6FF8-D9F3-246F-A0E91A70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ACB30-C467-4D26-6800-3E6A5D16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AE0F-8DCB-24EE-1233-B2BEC176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60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214A-4D48-D061-B4BA-B1E3FB21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39F5-409A-2ABE-659E-ADBC570A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288E-22FB-E157-52A1-CA35CD63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5A9D2-AA58-01CE-1AE9-5222A3E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9B85-2A52-312A-842B-360E1CC2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62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A9C9-C03C-0222-9F28-5122A66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71F1D-9680-F13F-122F-8C33B78BB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73BF-D86C-7FE1-296A-2876C291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73D39-201C-2665-265C-688B34B8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FF8B3-AD54-9916-1F2C-A1821A1F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E12EF-933F-D42F-7426-D7AB39DC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93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99F4-7F53-7EE9-4BD3-984F7877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F3DF7-F6A5-45FD-3D9A-C3EF3BEB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3A24D-8664-D605-B8C1-525AC3E37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45A03-A5D0-6385-137E-9C6D2B776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08016-406F-0FD7-91B0-A1A6E9AD1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556AE-7553-B4BF-798B-E87F5C47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D6585-CB28-882F-5FF7-9DC8226A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7EF51-AA00-052C-573D-C5C2FD6E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59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F514-884F-1DA9-4DDE-678FAF91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2A23F-9FE2-FD1A-CA49-5A4CE9B5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3CB58-B2E8-DD27-CE64-AD4B12D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F49B6-5823-071D-A38E-E2D83F0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09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FCD22-B908-32E6-01F0-DC89B60E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94F2D-ABB7-D96E-1107-88208BEE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AFBED-3C77-C482-9044-FEA0F182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1053-8463-DA55-2C07-82766387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FAF5-ED1E-1DD5-2281-BF0DE2C4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2DB4C-F37F-6D68-1C53-6B09FB6D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9BAF-14BF-2FEF-4F78-41D84189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3C3B-4EB5-CAAE-9615-E235F58A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2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BCC-7893-A575-777B-2968FC93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B1A33-D75F-DBD0-ADDC-7DDD2996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B81F-1A04-5ABD-B40C-B873F3A07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F5A76-D8A9-4624-A066-8A8A1C52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EA734-D145-90DF-3396-D246C26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A7FC-3D7F-7BD9-D129-A0F37FCC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580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2E16-BBF3-65E9-CB43-2BDB3E6D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C6E25-3FFB-D69E-8417-34CC2C851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48381-C434-2D19-9266-A8A176734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E1234-B115-5E6F-B0DA-13200176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6D7CE-FE69-6060-9870-3A3D8BFB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7DC7-31DE-BAAB-2768-F0A27F22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80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5E7D-DC19-6031-72D1-A838FE3F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19179-8CCA-19D2-DE41-E51EDE7C2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A26B-B41B-22B8-FC13-B135BF0B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8435-CB5A-1FA0-2CE8-C116AF88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4A5E9-3997-BEC8-481A-2F30FE52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63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A8E63-8B71-3071-5662-95FA76014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08E38-AE3C-8290-7549-7669F2027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93151-8310-3E62-5F55-261AFC99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9C63E-CE45-4322-56A9-A10BE04F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CFF0-CFE7-256E-1C60-0A4918B8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404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8C83C5-55EE-345D-D469-0E52E43452C7}"/>
              </a:ext>
            </a:extLst>
          </p:cNvPr>
          <p:cNvCxnSpPr/>
          <p:nvPr userDrawn="1"/>
        </p:nvCxnSpPr>
        <p:spPr>
          <a:xfrm>
            <a:off x="0" y="1286925"/>
            <a:ext cx="122047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5740" y="73135"/>
            <a:ext cx="10199900" cy="1116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endParaRPr lang="en-IN" dirty="0"/>
          </a:p>
        </p:txBody>
      </p:sp>
      <p:sp>
        <p:nvSpPr>
          <p:cNvPr id="7" name="Date Placeholder 17" hidden="1">
            <a:extLst>
              <a:ext uri="{FF2B5EF4-FFF2-40B4-BE49-F238E27FC236}">
                <a16:creationId xmlns:a16="http://schemas.microsoft.com/office/drawing/2014/main" id="{E7E6F323-134A-F89D-4422-585CB036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Footer Placeholder 18" hidden="1">
            <a:extLst>
              <a:ext uri="{FF2B5EF4-FFF2-40B4-BE49-F238E27FC236}">
                <a16:creationId xmlns:a16="http://schemas.microsoft.com/office/drawing/2014/main" id="{E9684BD0-66BA-5A98-9EB5-5804FCA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6118" y="6457208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r>
              <a:rPr lang="en-IN" dirty="0"/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6DBC8-65D5-462B-26FE-E4FFD893F44E}"/>
              </a:ext>
            </a:extLst>
          </p:cNvPr>
          <p:cNvSpPr txBox="1"/>
          <p:nvPr userDrawn="1"/>
        </p:nvSpPr>
        <p:spPr>
          <a:xfrm>
            <a:off x="699072" y="1548796"/>
            <a:ext cx="10618694" cy="502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dirty="0">
              <a:latin typeface="Bell MT" panose="020205030603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B4B2F-9F6D-5AD6-5572-9649A1A93E1B}"/>
              </a:ext>
            </a:extLst>
          </p:cNvPr>
          <p:cNvSpPr/>
          <p:nvPr userDrawn="1"/>
        </p:nvSpPr>
        <p:spPr>
          <a:xfrm>
            <a:off x="0" y="-1510"/>
            <a:ext cx="10403633" cy="12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E86F0-6559-F343-C4B5-146D81B21C32}"/>
              </a:ext>
            </a:extLst>
          </p:cNvPr>
          <p:cNvSpPr txBox="1"/>
          <p:nvPr userDrawn="1"/>
        </p:nvSpPr>
        <p:spPr>
          <a:xfrm>
            <a:off x="10337563" y="899054"/>
            <a:ext cx="1947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TAX DEPARTMENT, </a:t>
            </a:r>
          </a:p>
          <a:p>
            <a:pPr algn="ctr"/>
            <a:r>
              <a:rPr lang="en-IN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UTTARAKHAND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E0792B-77D0-FCDE-BDB5-41DD1ACC4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89" y="6237"/>
            <a:ext cx="1043347" cy="9381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69A4F3-8C23-1030-6B08-2BFC4D05381B}"/>
              </a:ext>
            </a:extLst>
          </p:cNvPr>
          <p:cNvCxnSpPr/>
          <p:nvPr userDrawn="1"/>
        </p:nvCxnSpPr>
        <p:spPr>
          <a:xfrm>
            <a:off x="-6227" y="6841752"/>
            <a:ext cx="122047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B08D3A-264F-0BB4-F0B4-9AE31DA41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  <a:latin typeface="Bell MT" panose="02020503060305020303" pitchFamily="18" charset="0"/>
              </a:defRPr>
            </a:lvl1pPr>
          </a:lstStyle>
          <a:p>
            <a:fld id="{4B11A75A-6A19-49B4-BCA1-2A424347C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8861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C46A89-EFC0-4A2D-A2CB-7F11388E6E0A}"/>
              </a:ext>
            </a:extLst>
          </p:cNvPr>
          <p:cNvCxnSpPr/>
          <p:nvPr userDrawn="1"/>
        </p:nvCxnSpPr>
        <p:spPr>
          <a:xfrm>
            <a:off x="0" y="1123950"/>
            <a:ext cx="1027588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166BDA-70E0-4343-AF08-2ECC1117B08F}"/>
              </a:ext>
            </a:extLst>
          </p:cNvPr>
          <p:cNvCxnSpPr/>
          <p:nvPr userDrawn="1"/>
        </p:nvCxnSpPr>
        <p:spPr>
          <a:xfrm>
            <a:off x="11891963" y="1123950"/>
            <a:ext cx="300037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nip Single Corner Rectangle 8">
            <a:extLst>
              <a:ext uri="{FF2B5EF4-FFF2-40B4-BE49-F238E27FC236}">
                <a16:creationId xmlns:a16="http://schemas.microsoft.com/office/drawing/2014/main" id="{C8DD116B-FDFB-4395-978E-6D4B84B52D79}"/>
              </a:ext>
            </a:extLst>
          </p:cNvPr>
          <p:cNvSpPr/>
          <p:nvPr userDrawn="1"/>
        </p:nvSpPr>
        <p:spPr>
          <a:xfrm flipV="1">
            <a:off x="0" y="1123950"/>
            <a:ext cx="1663700" cy="889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46D41-6D1D-4748-89D9-A2470F38F3B6}"/>
              </a:ext>
            </a:extLst>
          </p:cNvPr>
          <p:cNvSpPr/>
          <p:nvPr userDrawn="1"/>
        </p:nvSpPr>
        <p:spPr>
          <a:xfrm>
            <a:off x="0" y="6675438"/>
            <a:ext cx="12192000" cy="1825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STATE TAX DEPARTMENT, UTTARAKHAND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89B7A9-0802-4E3E-ADAC-51B1EAE760A7}"/>
              </a:ext>
            </a:extLst>
          </p:cNvPr>
          <p:cNvSpPr/>
          <p:nvPr userDrawn="1"/>
        </p:nvSpPr>
        <p:spPr>
          <a:xfrm>
            <a:off x="130175" y="5932488"/>
            <a:ext cx="652463" cy="6524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7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42B7DF1-D68E-4AB4-8B8E-E77CE3F1F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223838"/>
            <a:ext cx="16144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B47EF8CE-A89A-4F42-B92E-A36F3453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663" y="61182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C6E9AE70-734A-4BF5-B526-28B9F2A3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3" y="611822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12</a:t>
            </a: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9689245E-FFB9-42F5-BD96-DEF5D9B8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3" y="6075363"/>
            <a:ext cx="652462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D7899E-DA6E-42C9-9A16-D29AA6630FB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0038129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C97A-A301-46F0-2A1E-A981B16F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A998E-F5E7-4D8A-2DA1-07E490D30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A5CBA-A821-A7BC-9E43-388DEAFB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5081-83A1-B207-AFB1-79F4F009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CE40-555C-CEC2-C102-ADF249C9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86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B659-1969-E0C8-0750-982BF221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93E6-DF5F-BA77-D4A1-A8540DF3E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4EB72-746E-30BC-A409-8799E8F6A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131D5-C661-023C-12D6-EF7DCA51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E80A-2A34-4551-C01F-71B1EA57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12D10-E41C-ED1D-D54A-E938A894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62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167C-9B2D-6B2D-22ED-479788ED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4E0D-6F3A-9D2F-6B0B-135C0A80C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83D63-E317-B144-6248-367E8285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940B3-4093-0429-AD29-07147A82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FF94F-6BAB-380A-4DAF-8C62CFC6C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DD628-FC0A-813F-BACD-202702F8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BEBD1-4ABE-73D9-108E-80F223D2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18F95-F059-E93A-EF9F-FD0D7835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71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58CA-D546-6D75-BCE8-72A35332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42578-207D-B210-96A9-D5C99F08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F8123-CCA9-9D5D-E108-FB33401B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F0F35-AA02-58F7-9E3F-A71CF021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1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E827-070F-C14E-20DB-BC6E379A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3ADC9-0CD9-E5D3-D463-E3A5B801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2C0D-53CD-A216-40DD-60289E56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B722-7494-61C7-6A35-B5A91059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D624-EB5A-AB7D-743F-ECBDF8B5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68B19-06D1-3F82-A69A-C10B886D6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2C8A-519D-B863-06CE-4E01C3FB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D2E84-3417-6651-027E-D6424B6E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367D1-70B0-C1AD-335E-FCEA4102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59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A6DB-6788-9933-237E-F7567A20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23598-6481-76E0-2748-CFC2A1989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50215-4B17-824E-C484-4CC3B8E3C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D9E5B-1E6C-94D5-97C9-42CFF0C4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45FC3-8BD8-58A3-4058-CF7F7347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03F4D-0F07-A9CD-5A73-36B5C08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84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12869-817A-3D1B-5305-73F3FE32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42C9C-4359-D8F7-2ADE-BFB98C67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2AC66-E781-39DD-827C-D31ED0193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2ADF-EEE1-4E97-A123-381809B3143F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37BA-E801-30B7-6B62-068E50186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DCD9-A573-BB8A-B1EE-6FC1DEA6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A94B-57DB-4ABC-8C9E-691D061DD6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1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ABFCC9-EEA0-0A4A-BE65-E63F8FEE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98DEF-C34F-B40A-0471-479FF264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E632-99ED-0857-61AD-38D67575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DC66-B0F7-31FD-AD47-5D14B1E5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9E5BA-FCD6-102A-747C-0F9532E91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A658-66F0-42C7-9DBC-8E1A40B944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79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C904B-D8C7-9319-0A6D-0A9C0AC9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8732602" cy="207026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400" b="1" dirty="0">
                <a:latin typeface="Bell MT" panose="02020503060305020303" pitchFamily="18" charset="0"/>
              </a:rPr>
            </a:br>
            <a:r>
              <a:rPr lang="en-US" sz="4400" b="1" dirty="0">
                <a:latin typeface="Bell MT" panose="02020503060305020303" pitchFamily="18" charset="0"/>
              </a:rPr>
              <a:t>National GST Enforcement Officer’s Conference</a:t>
            </a:r>
            <a:br>
              <a:rPr lang="en-US" sz="4400" b="1" dirty="0">
                <a:latin typeface="Bell MT" panose="02020503060305020303" pitchFamily="18" charset="0"/>
              </a:rPr>
            </a:br>
            <a:br>
              <a:rPr lang="en-US" sz="4400" b="1" dirty="0">
                <a:latin typeface="Bell MT" panose="02020503060305020303" pitchFamily="18" charset="0"/>
              </a:rPr>
            </a:br>
            <a:r>
              <a:rPr lang="en-US" sz="4400" b="1" dirty="0">
                <a:latin typeface="Bell MT" panose="02020503060305020303" pitchFamily="18" charset="0"/>
              </a:rPr>
              <a:t>4</a:t>
            </a:r>
            <a:r>
              <a:rPr lang="en-US" sz="4400" b="1" baseline="30000" dirty="0">
                <a:latin typeface="Bell MT" panose="02020503060305020303" pitchFamily="18" charset="0"/>
              </a:rPr>
              <a:t>th</a:t>
            </a:r>
            <a:r>
              <a:rPr lang="en-US" sz="4400" b="1" dirty="0">
                <a:latin typeface="Bell MT" panose="02020503060305020303" pitchFamily="18" charset="0"/>
              </a:rPr>
              <a:t> March</a:t>
            </a:r>
            <a:r>
              <a:rPr lang="en-US" sz="4400" b="1" dirty="0">
                <a:latin typeface="Bell MT"/>
              </a:rPr>
              <a:t>, 2024</a:t>
            </a:r>
            <a:endParaRPr lang="en-IN" sz="4400" b="1" dirty="0">
              <a:latin typeface="Bell MT"/>
            </a:endParaRPr>
          </a:p>
        </p:txBody>
      </p:sp>
      <p:sp>
        <p:nvSpPr>
          <p:cNvPr id="70" name="Rectangle 5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6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6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9A3AC-197F-7B50-8A54-925A78667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0" y="4541263"/>
            <a:ext cx="7997831" cy="1395022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Colonna MT" panose="04020805060202030203" pitchFamily="82" charset="0"/>
                <a:cs typeface="Courier New"/>
              </a:rPr>
              <a:t>STATE TAX DEPARTMENT</a:t>
            </a:r>
          </a:p>
          <a:p>
            <a:pPr algn="l"/>
            <a:r>
              <a:rPr lang="en-US" sz="4000" u="sng" dirty="0">
                <a:solidFill>
                  <a:srgbClr val="FFFFFF"/>
                </a:solidFill>
                <a:latin typeface="Colonna MT" panose="04020805060202030203" pitchFamily="82" charset="0"/>
                <a:cs typeface="Courier New"/>
              </a:rPr>
              <a:t>GOVERNMENT OF UTTARAKHAND</a:t>
            </a:r>
            <a:endParaRPr lang="en-IN" sz="4000" u="sng" dirty="0">
              <a:solidFill>
                <a:srgbClr val="FFFFFF"/>
              </a:solidFill>
              <a:latin typeface="Colonna MT" panose="04020805060202030203" pitchFamily="82" charset="0"/>
              <a:cs typeface="Courier New"/>
            </a:endParaRPr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8AEFBAA-7774-BD2A-EB5B-8EE92DC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697" y="1942356"/>
            <a:ext cx="3193472" cy="3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567D-5A72-97EE-E388-9BD2F52B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Arresting in </a:t>
            </a:r>
            <a:r>
              <a:rPr lang="en-US" sz="3600" dirty="0"/>
              <a:t>Timber case </a:t>
            </a:r>
            <a:br>
              <a:rPr lang="en-US" sz="3600" dirty="0"/>
            </a:br>
            <a:r>
              <a:rPr lang="en-US" sz="2000" dirty="0"/>
              <a:t>(2023-24)</a:t>
            </a:r>
            <a:endParaRPr lang="en-IN" sz="20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56D7DC-789E-E695-4C1F-34930D6E0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214086"/>
              </p:ext>
            </p:extLst>
          </p:nvPr>
        </p:nvGraphicFramePr>
        <p:xfrm>
          <a:off x="16933" y="1598252"/>
          <a:ext cx="12101689" cy="461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7D41E-2098-28BE-7AEE-EE6C8E2E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415140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BC47-0341-5AD4-4D43-1D9AFF93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latin typeface="Bell MT" panose="02020503060305020303" pitchFamily="18" charset="77"/>
                <a:cs typeface="Times New Roman" panose="02020603050405020304" pitchFamily="18" charset="0"/>
              </a:rPr>
              <a:t>Bill Lao </a:t>
            </a:r>
            <a:r>
              <a:rPr lang="en-IN" sz="3600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Inam</a:t>
            </a:r>
            <a:r>
              <a:rPr lang="en-IN" sz="3600" b="1" dirty="0">
                <a:latin typeface="Bell MT" panose="02020503060305020303" pitchFamily="18" charset="77"/>
                <a:cs typeface="Times New Roman" panose="02020603050405020304" pitchFamily="18" charset="0"/>
              </a:rPr>
              <a:t> Pao (BLIP) Yojana</a:t>
            </a:r>
            <a:endParaRPr lang="en-IN" sz="3600" b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CE640A-C2A5-8A39-84C9-EA9535396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11A75A-6A19-49B4-BCA1-2A424347C8D8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46117" name="Slide Number Placeholder 1">
            <a:extLst>
              <a:ext uri="{FF2B5EF4-FFF2-40B4-BE49-F238E27FC236}">
                <a16:creationId xmlns:a16="http://schemas.microsoft.com/office/drawing/2014/main" id="{87E47485-A546-D441-00B2-7108DF120D1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539538" y="6026150"/>
            <a:ext cx="652462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9426697A-4DF9-440C-935B-0082F4781A7B}" type="slidenum">
              <a:rPr lang="en-IN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IN" altLang="en-US" sz="240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19F91D-065B-DAA7-00B8-1FD117B0CF91}"/>
              </a:ext>
            </a:extLst>
          </p:cNvPr>
          <p:cNvGrpSpPr/>
          <p:nvPr/>
        </p:nvGrpSpPr>
        <p:grpSpPr>
          <a:xfrm>
            <a:off x="2267684" y="3966161"/>
            <a:ext cx="3042000" cy="2638800"/>
            <a:chOff x="9800269" y="2901848"/>
            <a:chExt cx="2365245" cy="23656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8780FC-EDA8-2EAE-7ABA-17F9FAC47EF6}"/>
                </a:ext>
              </a:extLst>
            </p:cNvPr>
            <p:cNvSpPr/>
            <p:nvPr/>
          </p:nvSpPr>
          <p:spPr>
            <a:xfrm>
              <a:off x="9800269" y="2901848"/>
              <a:ext cx="2365245" cy="2365632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EF36DA-9465-4470-3D75-2FC2A93D93DE}"/>
                </a:ext>
              </a:extLst>
            </p:cNvPr>
            <p:cNvSpPr/>
            <p:nvPr/>
          </p:nvSpPr>
          <p:spPr>
            <a:xfrm>
              <a:off x="9878313" y="2980716"/>
              <a:ext cx="2207898" cy="2207896"/>
            </a:xfrm>
            <a:custGeom>
              <a:avLst/>
              <a:gdLst>
                <a:gd name="connsiteX0" fmla="*/ 0 w 2207898"/>
                <a:gd name="connsiteY0" fmla="*/ 1103948 h 2207896"/>
                <a:gd name="connsiteX1" fmla="*/ 1103949 w 2207898"/>
                <a:gd name="connsiteY1" fmla="*/ 0 h 2207896"/>
                <a:gd name="connsiteX2" fmla="*/ 2207898 w 2207898"/>
                <a:gd name="connsiteY2" fmla="*/ 1103948 h 2207896"/>
                <a:gd name="connsiteX3" fmla="*/ 1103949 w 2207898"/>
                <a:gd name="connsiteY3" fmla="*/ 2207896 h 2207896"/>
                <a:gd name="connsiteX4" fmla="*/ 0 w 2207898"/>
                <a:gd name="connsiteY4" fmla="*/ 1103948 h 2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98" h="2207896">
                  <a:moveTo>
                    <a:pt x="0" y="1103948"/>
                  </a:moveTo>
                  <a:cubicBezTo>
                    <a:pt x="0" y="494254"/>
                    <a:pt x="494255" y="0"/>
                    <a:pt x="1103949" y="0"/>
                  </a:cubicBezTo>
                  <a:cubicBezTo>
                    <a:pt x="1713643" y="0"/>
                    <a:pt x="2207898" y="494254"/>
                    <a:pt x="2207898" y="1103948"/>
                  </a:cubicBezTo>
                  <a:cubicBezTo>
                    <a:pt x="2207898" y="1713642"/>
                    <a:pt x="1713643" y="2207896"/>
                    <a:pt x="1103949" y="2207896"/>
                  </a:cubicBezTo>
                  <a:cubicBezTo>
                    <a:pt x="494255" y="2207896"/>
                    <a:pt x="0" y="1713642"/>
                    <a:pt x="0" y="110394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814" tIns="338333" rIns="337554" bIns="33833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ell MT" panose="02020503060305020303" pitchFamily="18" charset="0"/>
                </a:rPr>
                <a:t>Under the scheme, </a:t>
              </a:r>
              <a:r>
                <a:rPr lang="en-US" sz="1800" b="1" u="sng" kern="1200" dirty="0">
                  <a:latin typeface="Bell MT" panose="02020503060305020303" pitchFamily="18" charset="0"/>
                </a:rPr>
                <a:t>77,471</a:t>
              </a:r>
              <a:r>
                <a:rPr lang="en-US" sz="1800" kern="1200" dirty="0">
                  <a:latin typeface="Bell MT" panose="02020503060305020303" pitchFamily="18" charset="0"/>
                </a:rPr>
                <a:t> registered users have uploaded </a:t>
              </a:r>
              <a:r>
                <a:rPr lang="en-US" sz="1800" b="1" u="sng" kern="1200" dirty="0">
                  <a:latin typeface="Bell MT" panose="02020503060305020303" pitchFamily="18" charset="0"/>
                </a:rPr>
                <a:t>4,84,251</a:t>
              </a:r>
              <a:r>
                <a:rPr lang="en-US" sz="1800" kern="1200" dirty="0">
                  <a:latin typeface="Bell MT" panose="02020503060305020303" pitchFamily="18" charset="0"/>
                </a:rPr>
                <a:t> bills covering value of </a:t>
              </a:r>
              <a:r>
                <a:rPr lang="en-US" sz="1600" b="1" u="sng" kern="1200" dirty="0">
                  <a:latin typeface="Bell MT" panose="02020503060305020303" pitchFamily="18" charset="0"/>
                </a:rPr>
                <a:t>₹</a:t>
              </a:r>
              <a:r>
                <a:rPr lang="en-US" sz="1800" b="1" u="sng" kern="1200" dirty="0">
                  <a:latin typeface="Bell MT" panose="02020503060305020303" pitchFamily="18" charset="0"/>
                </a:rPr>
                <a:t> 214.41 Cr</a:t>
              </a:r>
              <a:r>
                <a:rPr lang="en-US" sz="1800" kern="1200" dirty="0">
                  <a:latin typeface="Bell MT" panose="02020503060305020303" pitchFamily="18" charset="0"/>
                </a:rPr>
                <a:t> till Jan ’24.</a:t>
              </a:r>
              <a:endParaRPr lang="en-IN" sz="1800" kern="12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0CE898-8804-78FD-0277-E993E5A486F3}"/>
              </a:ext>
            </a:extLst>
          </p:cNvPr>
          <p:cNvGrpSpPr/>
          <p:nvPr/>
        </p:nvGrpSpPr>
        <p:grpSpPr>
          <a:xfrm>
            <a:off x="6390045" y="3905096"/>
            <a:ext cx="3042000" cy="2638800"/>
            <a:chOff x="7384148" y="2902178"/>
            <a:chExt cx="2364972" cy="2364972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44C6023-D9CD-BBE1-538D-13E04B1AD076}"/>
                </a:ext>
              </a:extLst>
            </p:cNvPr>
            <p:cNvSpPr/>
            <p:nvPr/>
          </p:nvSpPr>
          <p:spPr>
            <a:xfrm rot="13689605">
              <a:off x="7384148" y="2902178"/>
              <a:ext cx="2364972" cy="2364972"/>
            </a:xfrm>
            <a:prstGeom prst="teardrop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1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97FE32-6184-4552-02FA-F4C776F79ABC}"/>
                </a:ext>
              </a:extLst>
            </p:cNvPr>
            <p:cNvSpPr/>
            <p:nvPr/>
          </p:nvSpPr>
          <p:spPr>
            <a:xfrm>
              <a:off x="7435023" y="2980716"/>
              <a:ext cx="2207898" cy="2207896"/>
            </a:xfrm>
            <a:custGeom>
              <a:avLst/>
              <a:gdLst>
                <a:gd name="connsiteX0" fmla="*/ 0 w 2207898"/>
                <a:gd name="connsiteY0" fmla="*/ 1103948 h 2207896"/>
                <a:gd name="connsiteX1" fmla="*/ 1103949 w 2207898"/>
                <a:gd name="connsiteY1" fmla="*/ 0 h 2207896"/>
                <a:gd name="connsiteX2" fmla="*/ 2207898 w 2207898"/>
                <a:gd name="connsiteY2" fmla="*/ 1103948 h 2207896"/>
                <a:gd name="connsiteX3" fmla="*/ 1103949 w 2207898"/>
                <a:gd name="connsiteY3" fmla="*/ 2207896 h 2207896"/>
                <a:gd name="connsiteX4" fmla="*/ 0 w 2207898"/>
                <a:gd name="connsiteY4" fmla="*/ 1103948 h 2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98" h="2207896">
                  <a:moveTo>
                    <a:pt x="0" y="1103948"/>
                  </a:moveTo>
                  <a:cubicBezTo>
                    <a:pt x="0" y="494254"/>
                    <a:pt x="494255" y="0"/>
                    <a:pt x="1103949" y="0"/>
                  </a:cubicBezTo>
                  <a:cubicBezTo>
                    <a:pt x="1713643" y="0"/>
                    <a:pt x="2207898" y="494254"/>
                    <a:pt x="2207898" y="1103948"/>
                  </a:cubicBezTo>
                  <a:cubicBezTo>
                    <a:pt x="2207898" y="1713642"/>
                    <a:pt x="1713643" y="2207896"/>
                    <a:pt x="1103949" y="2207896"/>
                  </a:cubicBezTo>
                  <a:cubicBezTo>
                    <a:pt x="494255" y="2207896"/>
                    <a:pt x="0" y="1713642"/>
                    <a:pt x="0" y="110394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1689636"/>
                <a:satOff val="-4355"/>
                <a:lumOff val="-294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555" tIns="338333" rIns="338813" bIns="33833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ell MT" panose="02020503060305020303" pitchFamily="18" charset="0"/>
                </a:rPr>
                <a:t>Mega Lucky Draw will be held after March, 2024</a:t>
              </a:r>
              <a:endParaRPr lang="en-IN" sz="1800" kern="12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FACE45-2488-27B8-4249-E31F78179427}"/>
              </a:ext>
            </a:extLst>
          </p:cNvPr>
          <p:cNvGrpSpPr/>
          <p:nvPr/>
        </p:nvGrpSpPr>
        <p:grpSpPr>
          <a:xfrm>
            <a:off x="8639163" y="1545640"/>
            <a:ext cx="3042000" cy="2638800"/>
            <a:chOff x="4911308" y="2901970"/>
            <a:chExt cx="2364972" cy="2364972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38AB5DD2-10E2-EFA6-075E-BFF9FC5DBC19}"/>
                </a:ext>
              </a:extLst>
            </p:cNvPr>
            <p:cNvSpPr/>
            <p:nvPr/>
          </p:nvSpPr>
          <p:spPr>
            <a:xfrm rot="8172646">
              <a:off x="4911308" y="2901970"/>
              <a:ext cx="2364972" cy="2364972"/>
            </a:xfrm>
            <a:prstGeom prst="teardrop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1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285AC3-195C-167D-9C58-3B6689A6154C}"/>
                </a:ext>
              </a:extLst>
            </p:cNvPr>
            <p:cNvSpPr/>
            <p:nvPr/>
          </p:nvSpPr>
          <p:spPr>
            <a:xfrm>
              <a:off x="4990475" y="2980716"/>
              <a:ext cx="2207898" cy="2207896"/>
            </a:xfrm>
            <a:custGeom>
              <a:avLst/>
              <a:gdLst>
                <a:gd name="connsiteX0" fmla="*/ 0 w 2207898"/>
                <a:gd name="connsiteY0" fmla="*/ 1103948 h 2207896"/>
                <a:gd name="connsiteX1" fmla="*/ 1103949 w 2207898"/>
                <a:gd name="connsiteY1" fmla="*/ 0 h 2207896"/>
                <a:gd name="connsiteX2" fmla="*/ 2207898 w 2207898"/>
                <a:gd name="connsiteY2" fmla="*/ 1103948 h 2207896"/>
                <a:gd name="connsiteX3" fmla="*/ 1103949 w 2207898"/>
                <a:gd name="connsiteY3" fmla="*/ 2207896 h 2207896"/>
                <a:gd name="connsiteX4" fmla="*/ 0 w 2207898"/>
                <a:gd name="connsiteY4" fmla="*/ 1103948 h 2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98" h="2207896">
                  <a:moveTo>
                    <a:pt x="0" y="1103948"/>
                  </a:moveTo>
                  <a:cubicBezTo>
                    <a:pt x="0" y="494254"/>
                    <a:pt x="494255" y="0"/>
                    <a:pt x="1103949" y="0"/>
                  </a:cubicBezTo>
                  <a:cubicBezTo>
                    <a:pt x="1713643" y="0"/>
                    <a:pt x="2207898" y="494254"/>
                    <a:pt x="2207898" y="1103948"/>
                  </a:cubicBezTo>
                  <a:cubicBezTo>
                    <a:pt x="2207898" y="1713642"/>
                    <a:pt x="1713643" y="2207896"/>
                    <a:pt x="1103949" y="2207896"/>
                  </a:cubicBezTo>
                  <a:cubicBezTo>
                    <a:pt x="494255" y="2207896"/>
                    <a:pt x="0" y="1713642"/>
                    <a:pt x="0" y="1103948"/>
                  </a:cubicBezTo>
                  <a:close/>
                </a:path>
              </a:pathLst>
            </a:custGeom>
          </p:spPr>
          <p:style>
            <a:lnRef idx="1">
              <a:schemeClr val="accent5">
                <a:hueOff val="-3379271"/>
                <a:satOff val="-8710"/>
                <a:lumOff val="-58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554" tIns="338333" rIns="338814" bIns="33833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ell MT" panose="02020503060305020303" pitchFamily="18" charset="0"/>
                </a:rPr>
                <a:t>Under the scheme, 1500 prizes will be given every month. </a:t>
              </a:r>
              <a:endParaRPr lang="en-IN" sz="1800" kern="12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0DE4C-AF43-767B-D6F6-75CA7D63382A}"/>
              </a:ext>
            </a:extLst>
          </p:cNvPr>
          <p:cNvGrpSpPr/>
          <p:nvPr/>
        </p:nvGrpSpPr>
        <p:grpSpPr>
          <a:xfrm>
            <a:off x="4539855" y="1545640"/>
            <a:ext cx="3042543" cy="2638800"/>
            <a:chOff x="2466760" y="2901970"/>
            <a:chExt cx="2364972" cy="2364972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662E8571-1785-C502-4031-261D2384C87A}"/>
                </a:ext>
              </a:extLst>
            </p:cNvPr>
            <p:cNvSpPr/>
            <p:nvPr/>
          </p:nvSpPr>
          <p:spPr>
            <a:xfrm rot="2700000">
              <a:off x="2466760" y="2901970"/>
              <a:ext cx="2364972" cy="2364972"/>
            </a:xfrm>
            <a:prstGeom prst="teardrop">
              <a:avLst>
                <a:gd name="adj" fmla="val 10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1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89115F-D167-00AD-8A3B-99990EBCF954}"/>
                </a:ext>
              </a:extLst>
            </p:cNvPr>
            <p:cNvSpPr/>
            <p:nvPr/>
          </p:nvSpPr>
          <p:spPr>
            <a:xfrm>
              <a:off x="2545926" y="2980716"/>
              <a:ext cx="2207898" cy="2207896"/>
            </a:xfrm>
            <a:custGeom>
              <a:avLst/>
              <a:gdLst>
                <a:gd name="connsiteX0" fmla="*/ 0 w 2207898"/>
                <a:gd name="connsiteY0" fmla="*/ 1103948 h 2207896"/>
                <a:gd name="connsiteX1" fmla="*/ 1103949 w 2207898"/>
                <a:gd name="connsiteY1" fmla="*/ 0 h 2207896"/>
                <a:gd name="connsiteX2" fmla="*/ 2207898 w 2207898"/>
                <a:gd name="connsiteY2" fmla="*/ 1103948 h 2207896"/>
                <a:gd name="connsiteX3" fmla="*/ 1103949 w 2207898"/>
                <a:gd name="connsiteY3" fmla="*/ 2207896 h 2207896"/>
                <a:gd name="connsiteX4" fmla="*/ 0 w 2207898"/>
                <a:gd name="connsiteY4" fmla="*/ 1103948 h 2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98" h="2207896">
                  <a:moveTo>
                    <a:pt x="0" y="1103948"/>
                  </a:moveTo>
                  <a:cubicBezTo>
                    <a:pt x="0" y="494254"/>
                    <a:pt x="494255" y="0"/>
                    <a:pt x="1103949" y="0"/>
                  </a:cubicBezTo>
                  <a:cubicBezTo>
                    <a:pt x="1713643" y="0"/>
                    <a:pt x="2207898" y="494254"/>
                    <a:pt x="2207898" y="1103948"/>
                  </a:cubicBezTo>
                  <a:cubicBezTo>
                    <a:pt x="2207898" y="1713642"/>
                    <a:pt x="1713643" y="2207896"/>
                    <a:pt x="1103949" y="2207896"/>
                  </a:cubicBezTo>
                  <a:cubicBezTo>
                    <a:pt x="494255" y="2207896"/>
                    <a:pt x="0" y="1713642"/>
                    <a:pt x="0" y="1103948"/>
                  </a:cubicBez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1">
              <a:schemeClr val="accent5">
                <a:hueOff val="-5068907"/>
                <a:satOff val="-13064"/>
                <a:lumOff val="-88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814" tIns="338333" rIns="337554" bIns="33833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ell MT" panose="02020503060305020303" pitchFamily="18" charset="0"/>
                </a:rPr>
                <a:t>Launched in September, 2022 and has been extended up to March, 2024.</a:t>
              </a:r>
              <a:endParaRPr lang="en-IN" sz="1800" kern="12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1C64A6-5F80-3201-866F-FD87D94C39B1}"/>
              </a:ext>
            </a:extLst>
          </p:cNvPr>
          <p:cNvGrpSpPr/>
          <p:nvPr/>
        </p:nvGrpSpPr>
        <p:grpSpPr>
          <a:xfrm>
            <a:off x="440546" y="1544185"/>
            <a:ext cx="3041797" cy="2640255"/>
            <a:chOff x="22211" y="2901970"/>
            <a:chExt cx="2364972" cy="2364972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C548D556-E901-1A3B-16C6-3BE0503E1A51}"/>
                </a:ext>
              </a:extLst>
            </p:cNvPr>
            <p:cNvSpPr/>
            <p:nvPr/>
          </p:nvSpPr>
          <p:spPr>
            <a:xfrm rot="2700000">
              <a:off x="22211" y="2901970"/>
              <a:ext cx="2364972" cy="2364972"/>
            </a:xfrm>
            <a:prstGeom prst="teardrop">
              <a:avLst>
                <a:gd name="adj" fmla="val 100000"/>
              </a:avLst>
            </a:prstGeom>
            <a:solidFill>
              <a:srgbClr val="DFC9EF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98D648-6940-8B92-39C2-08C80A9B5C52}"/>
                </a:ext>
              </a:extLst>
            </p:cNvPr>
            <p:cNvSpPr/>
            <p:nvPr/>
          </p:nvSpPr>
          <p:spPr>
            <a:xfrm>
              <a:off x="101377" y="2980716"/>
              <a:ext cx="2207898" cy="2207896"/>
            </a:xfrm>
            <a:custGeom>
              <a:avLst/>
              <a:gdLst>
                <a:gd name="connsiteX0" fmla="*/ 0 w 2207898"/>
                <a:gd name="connsiteY0" fmla="*/ 1103948 h 2207896"/>
                <a:gd name="connsiteX1" fmla="*/ 1103949 w 2207898"/>
                <a:gd name="connsiteY1" fmla="*/ 0 h 2207896"/>
                <a:gd name="connsiteX2" fmla="*/ 2207898 w 2207898"/>
                <a:gd name="connsiteY2" fmla="*/ 1103948 h 2207896"/>
                <a:gd name="connsiteX3" fmla="*/ 1103949 w 2207898"/>
                <a:gd name="connsiteY3" fmla="*/ 2207896 h 2207896"/>
                <a:gd name="connsiteX4" fmla="*/ 0 w 2207898"/>
                <a:gd name="connsiteY4" fmla="*/ 1103948 h 2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7898" h="2207896">
                  <a:moveTo>
                    <a:pt x="0" y="1103948"/>
                  </a:moveTo>
                  <a:cubicBezTo>
                    <a:pt x="0" y="494254"/>
                    <a:pt x="494255" y="0"/>
                    <a:pt x="1103949" y="0"/>
                  </a:cubicBezTo>
                  <a:cubicBezTo>
                    <a:pt x="1713643" y="0"/>
                    <a:pt x="2207898" y="494254"/>
                    <a:pt x="2207898" y="1103948"/>
                  </a:cubicBezTo>
                  <a:cubicBezTo>
                    <a:pt x="2207898" y="1713642"/>
                    <a:pt x="1713643" y="2207896"/>
                    <a:pt x="1103949" y="2207896"/>
                  </a:cubicBezTo>
                  <a:cubicBezTo>
                    <a:pt x="494255" y="2207896"/>
                    <a:pt x="0" y="1713642"/>
                    <a:pt x="0" y="1103948"/>
                  </a:cubicBezTo>
                  <a:close/>
                </a:path>
              </a:pathLst>
            </a:custGeom>
            <a:ln>
              <a:solidFill>
                <a:srgbClr val="DFC9EF"/>
              </a:solidFill>
            </a:ln>
          </p:spPr>
          <p:style>
            <a:lnRef idx="1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8814" tIns="338333" rIns="337554" bIns="33833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ell MT" panose="02020503060305020303" pitchFamily="18" charset="0"/>
                </a:rPr>
                <a:t>Scheme instituted to create awareness and incentivize people to get bills for their purchases.</a:t>
              </a:r>
              <a:endParaRPr lang="en-IN" sz="1800" kern="12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97867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00BF-D40B-73CB-CD54-20110F4E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Cases identified using BLIP </a:t>
            </a:r>
            <a:br>
              <a:rPr lang="en-IN" dirty="0"/>
            </a:br>
            <a:r>
              <a:rPr lang="en-IN" sz="2000" dirty="0"/>
              <a:t>(2023-24)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81FBB-9A1D-B041-60D9-2EEFFFC62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11A75A-6A19-49B4-BCA1-2A424347C8D8}" type="slidenum">
              <a:rPr lang="en-IN" smtClean="0"/>
              <a:pPr/>
              <a:t>12</a:t>
            </a:fld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A952D5-B853-00B2-644F-B703F8881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195132"/>
              </p:ext>
            </p:extLst>
          </p:nvPr>
        </p:nvGraphicFramePr>
        <p:xfrm>
          <a:off x="786000" y="1668409"/>
          <a:ext cx="10620000" cy="444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7061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567D-5A72-97EE-E388-9BD2F52B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Major Cases – Pharmaceutical firms </a:t>
            </a:r>
            <a:br>
              <a:rPr lang="en-IN" sz="3600" dirty="0"/>
            </a:br>
            <a:r>
              <a:rPr lang="en-IN" sz="2000" dirty="0"/>
              <a:t>(2023-24)</a:t>
            </a:r>
            <a:endParaRPr lang="en-IN" sz="3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7C96D5-C2B3-A031-C6C5-5864344F357E}"/>
              </a:ext>
            </a:extLst>
          </p:cNvPr>
          <p:cNvGrpSpPr/>
          <p:nvPr/>
        </p:nvGrpSpPr>
        <p:grpSpPr>
          <a:xfrm>
            <a:off x="571042" y="1718256"/>
            <a:ext cx="11049917" cy="4593229"/>
            <a:chOff x="550843" y="1718256"/>
            <a:chExt cx="11049917" cy="45932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1F8B533-CFD0-ADBC-F8F7-E73BD37FF686}"/>
                </a:ext>
              </a:extLst>
            </p:cNvPr>
            <p:cNvSpPr/>
            <p:nvPr/>
          </p:nvSpPr>
          <p:spPr>
            <a:xfrm>
              <a:off x="550843" y="1718256"/>
              <a:ext cx="11049917" cy="725099"/>
            </a:xfrm>
            <a:custGeom>
              <a:avLst/>
              <a:gdLst>
                <a:gd name="connsiteX0" fmla="*/ 0 w 3331495"/>
                <a:gd name="connsiteY0" fmla="*/ 121463 h 728764"/>
                <a:gd name="connsiteX1" fmla="*/ 121463 w 3331495"/>
                <a:gd name="connsiteY1" fmla="*/ 0 h 728764"/>
                <a:gd name="connsiteX2" fmla="*/ 3210032 w 3331495"/>
                <a:gd name="connsiteY2" fmla="*/ 0 h 728764"/>
                <a:gd name="connsiteX3" fmla="*/ 3331495 w 3331495"/>
                <a:gd name="connsiteY3" fmla="*/ 121463 h 728764"/>
                <a:gd name="connsiteX4" fmla="*/ 3331495 w 3331495"/>
                <a:gd name="connsiteY4" fmla="*/ 607301 h 728764"/>
                <a:gd name="connsiteX5" fmla="*/ 3210032 w 3331495"/>
                <a:gd name="connsiteY5" fmla="*/ 728764 h 728764"/>
                <a:gd name="connsiteX6" fmla="*/ 121463 w 3331495"/>
                <a:gd name="connsiteY6" fmla="*/ 728764 h 728764"/>
                <a:gd name="connsiteX7" fmla="*/ 0 w 3331495"/>
                <a:gd name="connsiteY7" fmla="*/ 607301 h 728764"/>
                <a:gd name="connsiteX8" fmla="*/ 0 w 3331495"/>
                <a:gd name="connsiteY8" fmla="*/ 121463 h 7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495" h="728764">
                  <a:moveTo>
                    <a:pt x="0" y="121463"/>
                  </a:moveTo>
                  <a:cubicBezTo>
                    <a:pt x="0" y="54381"/>
                    <a:pt x="54381" y="0"/>
                    <a:pt x="121463" y="0"/>
                  </a:cubicBezTo>
                  <a:lnTo>
                    <a:pt x="3210032" y="0"/>
                  </a:lnTo>
                  <a:cubicBezTo>
                    <a:pt x="3277114" y="0"/>
                    <a:pt x="3331495" y="54381"/>
                    <a:pt x="3331495" y="121463"/>
                  </a:cubicBezTo>
                  <a:lnTo>
                    <a:pt x="3331495" y="607301"/>
                  </a:lnTo>
                  <a:cubicBezTo>
                    <a:pt x="3331495" y="674383"/>
                    <a:pt x="3277114" y="728764"/>
                    <a:pt x="3210032" y="728764"/>
                  </a:cubicBezTo>
                  <a:lnTo>
                    <a:pt x="121463" y="728764"/>
                  </a:lnTo>
                  <a:cubicBezTo>
                    <a:pt x="54381" y="728764"/>
                    <a:pt x="0" y="674383"/>
                    <a:pt x="0" y="607301"/>
                  </a:cubicBezTo>
                  <a:lnTo>
                    <a:pt x="0" y="12146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75" tIns="73675" rIns="73675" bIns="7367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kern="1200" dirty="0">
                  <a:latin typeface="Bell MT" panose="02020503060305020303" pitchFamily="18" charset="0"/>
                </a:rPr>
                <a:t>During analysis of the firms involved in pharma manufacturing and trading, it was found that majority of the supplier firms were cancelled/ suspended for reasons of firm being found non-existent or registration obtained by means of fraud and did not have any purchase backup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22AF28-E46C-C3F9-5B76-63A1FF82FAB9}"/>
                </a:ext>
              </a:extLst>
            </p:cNvPr>
            <p:cNvSpPr/>
            <p:nvPr/>
          </p:nvSpPr>
          <p:spPr>
            <a:xfrm>
              <a:off x="550843" y="2685288"/>
              <a:ext cx="11049917" cy="725099"/>
            </a:xfrm>
            <a:custGeom>
              <a:avLst/>
              <a:gdLst>
                <a:gd name="connsiteX0" fmla="*/ 0 w 3331495"/>
                <a:gd name="connsiteY0" fmla="*/ 121463 h 728764"/>
                <a:gd name="connsiteX1" fmla="*/ 121463 w 3331495"/>
                <a:gd name="connsiteY1" fmla="*/ 0 h 728764"/>
                <a:gd name="connsiteX2" fmla="*/ 3210032 w 3331495"/>
                <a:gd name="connsiteY2" fmla="*/ 0 h 728764"/>
                <a:gd name="connsiteX3" fmla="*/ 3331495 w 3331495"/>
                <a:gd name="connsiteY3" fmla="*/ 121463 h 728764"/>
                <a:gd name="connsiteX4" fmla="*/ 3331495 w 3331495"/>
                <a:gd name="connsiteY4" fmla="*/ 607301 h 728764"/>
                <a:gd name="connsiteX5" fmla="*/ 3210032 w 3331495"/>
                <a:gd name="connsiteY5" fmla="*/ 728764 h 728764"/>
                <a:gd name="connsiteX6" fmla="*/ 121463 w 3331495"/>
                <a:gd name="connsiteY6" fmla="*/ 728764 h 728764"/>
                <a:gd name="connsiteX7" fmla="*/ 0 w 3331495"/>
                <a:gd name="connsiteY7" fmla="*/ 607301 h 728764"/>
                <a:gd name="connsiteX8" fmla="*/ 0 w 3331495"/>
                <a:gd name="connsiteY8" fmla="*/ 121463 h 7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495" h="728764">
                  <a:moveTo>
                    <a:pt x="0" y="121463"/>
                  </a:moveTo>
                  <a:cubicBezTo>
                    <a:pt x="0" y="54381"/>
                    <a:pt x="54381" y="0"/>
                    <a:pt x="121463" y="0"/>
                  </a:cubicBezTo>
                  <a:lnTo>
                    <a:pt x="3210032" y="0"/>
                  </a:lnTo>
                  <a:cubicBezTo>
                    <a:pt x="3277114" y="0"/>
                    <a:pt x="3331495" y="54381"/>
                    <a:pt x="3331495" y="121463"/>
                  </a:cubicBezTo>
                  <a:lnTo>
                    <a:pt x="3331495" y="607301"/>
                  </a:lnTo>
                  <a:cubicBezTo>
                    <a:pt x="3331495" y="674383"/>
                    <a:pt x="3277114" y="728764"/>
                    <a:pt x="3210032" y="728764"/>
                  </a:cubicBezTo>
                  <a:lnTo>
                    <a:pt x="121463" y="728764"/>
                  </a:lnTo>
                  <a:cubicBezTo>
                    <a:pt x="54381" y="728764"/>
                    <a:pt x="0" y="674383"/>
                    <a:pt x="0" y="607301"/>
                  </a:cubicBezTo>
                  <a:lnTo>
                    <a:pt x="0" y="12146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75" tIns="73675" rIns="73675" bIns="7367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Bell MT" panose="02020503060305020303" pitchFamily="18" charset="0"/>
                </a:rPr>
                <a:t>Many of these firms were setting off majority of their liability </a:t>
              </a:r>
              <a:r>
                <a:rPr lang="en-US" dirty="0">
                  <a:latin typeface="Bell MT" panose="02020503060305020303" pitchFamily="18" charset="0"/>
                </a:rPr>
                <a:t>through ITC. </a:t>
              </a:r>
              <a:r>
                <a:rPr lang="en-US" kern="1200" dirty="0">
                  <a:latin typeface="Bell MT" panose="02020503060305020303" pitchFamily="18" charset="0"/>
                </a:rPr>
                <a:t>E-way bill analysis showed that vehicles were not crossing toll or were on different route at the time.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4A2423-C899-991C-534E-FBBFF8859608}"/>
                </a:ext>
              </a:extLst>
            </p:cNvPr>
            <p:cNvSpPr/>
            <p:nvPr/>
          </p:nvSpPr>
          <p:spPr>
            <a:xfrm>
              <a:off x="550843" y="3652321"/>
              <a:ext cx="11049917" cy="725099"/>
            </a:xfrm>
            <a:custGeom>
              <a:avLst/>
              <a:gdLst>
                <a:gd name="connsiteX0" fmla="*/ 0 w 3331495"/>
                <a:gd name="connsiteY0" fmla="*/ 121463 h 728764"/>
                <a:gd name="connsiteX1" fmla="*/ 121463 w 3331495"/>
                <a:gd name="connsiteY1" fmla="*/ 0 h 728764"/>
                <a:gd name="connsiteX2" fmla="*/ 3210032 w 3331495"/>
                <a:gd name="connsiteY2" fmla="*/ 0 h 728764"/>
                <a:gd name="connsiteX3" fmla="*/ 3331495 w 3331495"/>
                <a:gd name="connsiteY3" fmla="*/ 121463 h 728764"/>
                <a:gd name="connsiteX4" fmla="*/ 3331495 w 3331495"/>
                <a:gd name="connsiteY4" fmla="*/ 607301 h 728764"/>
                <a:gd name="connsiteX5" fmla="*/ 3210032 w 3331495"/>
                <a:gd name="connsiteY5" fmla="*/ 728764 h 728764"/>
                <a:gd name="connsiteX6" fmla="*/ 121463 w 3331495"/>
                <a:gd name="connsiteY6" fmla="*/ 728764 h 728764"/>
                <a:gd name="connsiteX7" fmla="*/ 0 w 3331495"/>
                <a:gd name="connsiteY7" fmla="*/ 607301 h 728764"/>
                <a:gd name="connsiteX8" fmla="*/ 0 w 3331495"/>
                <a:gd name="connsiteY8" fmla="*/ 121463 h 7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495" h="728764">
                  <a:moveTo>
                    <a:pt x="0" y="121463"/>
                  </a:moveTo>
                  <a:cubicBezTo>
                    <a:pt x="0" y="54381"/>
                    <a:pt x="54381" y="0"/>
                    <a:pt x="121463" y="0"/>
                  </a:cubicBezTo>
                  <a:lnTo>
                    <a:pt x="3210032" y="0"/>
                  </a:lnTo>
                  <a:cubicBezTo>
                    <a:pt x="3277114" y="0"/>
                    <a:pt x="3331495" y="54381"/>
                    <a:pt x="3331495" y="121463"/>
                  </a:cubicBezTo>
                  <a:lnTo>
                    <a:pt x="3331495" y="607301"/>
                  </a:lnTo>
                  <a:cubicBezTo>
                    <a:pt x="3331495" y="674383"/>
                    <a:pt x="3277114" y="728764"/>
                    <a:pt x="3210032" y="728764"/>
                  </a:cubicBezTo>
                  <a:lnTo>
                    <a:pt x="121463" y="728764"/>
                  </a:lnTo>
                  <a:cubicBezTo>
                    <a:pt x="54381" y="728764"/>
                    <a:pt x="0" y="674383"/>
                    <a:pt x="0" y="607301"/>
                  </a:cubicBezTo>
                  <a:lnTo>
                    <a:pt x="0" y="12146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75" tIns="73675" rIns="73675" bIns="7367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Bell MT" panose="02020503060305020303" pitchFamily="18" charset="0"/>
                </a:rPr>
                <a:t>VAHAN analysis showed that certain vehicles entered in the EWB did not have the capacity to transport the quantity of goods shown.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2F49FB-13F8-B6EE-9C6A-D87D92DF048F}"/>
                </a:ext>
              </a:extLst>
            </p:cNvPr>
            <p:cNvSpPr/>
            <p:nvPr/>
          </p:nvSpPr>
          <p:spPr>
            <a:xfrm>
              <a:off x="550843" y="4619354"/>
              <a:ext cx="11049917" cy="725099"/>
            </a:xfrm>
            <a:custGeom>
              <a:avLst/>
              <a:gdLst>
                <a:gd name="connsiteX0" fmla="*/ 0 w 3331495"/>
                <a:gd name="connsiteY0" fmla="*/ 121463 h 728764"/>
                <a:gd name="connsiteX1" fmla="*/ 121463 w 3331495"/>
                <a:gd name="connsiteY1" fmla="*/ 0 h 728764"/>
                <a:gd name="connsiteX2" fmla="*/ 3210032 w 3331495"/>
                <a:gd name="connsiteY2" fmla="*/ 0 h 728764"/>
                <a:gd name="connsiteX3" fmla="*/ 3331495 w 3331495"/>
                <a:gd name="connsiteY3" fmla="*/ 121463 h 728764"/>
                <a:gd name="connsiteX4" fmla="*/ 3331495 w 3331495"/>
                <a:gd name="connsiteY4" fmla="*/ 607301 h 728764"/>
                <a:gd name="connsiteX5" fmla="*/ 3210032 w 3331495"/>
                <a:gd name="connsiteY5" fmla="*/ 728764 h 728764"/>
                <a:gd name="connsiteX6" fmla="*/ 121463 w 3331495"/>
                <a:gd name="connsiteY6" fmla="*/ 728764 h 728764"/>
                <a:gd name="connsiteX7" fmla="*/ 0 w 3331495"/>
                <a:gd name="connsiteY7" fmla="*/ 607301 h 728764"/>
                <a:gd name="connsiteX8" fmla="*/ 0 w 3331495"/>
                <a:gd name="connsiteY8" fmla="*/ 121463 h 7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495" h="728764">
                  <a:moveTo>
                    <a:pt x="0" y="121463"/>
                  </a:moveTo>
                  <a:cubicBezTo>
                    <a:pt x="0" y="54381"/>
                    <a:pt x="54381" y="0"/>
                    <a:pt x="121463" y="0"/>
                  </a:cubicBezTo>
                  <a:lnTo>
                    <a:pt x="3210032" y="0"/>
                  </a:lnTo>
                  <a:cubicBezTo>
                    <a:pt x="3277114" y="0"/>
                    <a:pt x="3331495" y="54381"/>
                    <a:pt x="3331495" y="121463"/>
                  </a:cubicBezTo>
                  <a:lnTo>
                    <a:pt x="3331495" y="607301"/>
                  </a:lnTo>
                  <a:cubicBezTo>
                    <a:pt x="3331495" y="674383"/>
                    <a:pt x="3277114" y="728764"/>
                    <a:pt x="3210032" y="728764"/>
                  </a:cubicBezTo>
                  <a:lnTo>
                    <a:pt x="121463" y="728764"/>
                  </a:lnTo>
                  <a:cubicBezTo>
                    <a:pt x="54381" y="728764"/>
                    <a:pt x="0" y="674383"/>
                    <a:pt x="0" y="607301"/>
                  </a:cubicBezTo>
                  <a:lnTo>
                    <a:pt x="0" y="12146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75" tIns="73675" rIns="73675" bIns="7367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Bell MT" panose="02020503060305020303" pitchFamily="18" charset="0"/>
                </a:rPr>
                <a:t>Search and seizure investigation was conducted against </a:t>
              </a:r>
              <a:r>
                <a:rPr lang="en-US" b="1" u="sng" kern="1200" dirty="0">
                  <a:latin typeface="Bell MT" panose="02020503060305020303" pitchFamily="18" charset="0"/>
                </a:rPr>
                <a:t>9</a:t>
              </a:r>
              <a:r>
                <a:rPr lang="en-US" kern="1200" dirty="0">
                  <a:latin typeface="Bell MT" panose="02020503060305020303" pitchFamily="18" charset="0"/>
                </a:rPr>
                <a:t> firms. </a:t>
              </a:r>
              <a:r>
                <a:rPr lang="en-US" dirty="0">
                  <a:latin typeface="Bell MT" panose="02020503060305020303" pitchFamily="18" charset="0"/>
                </a:rPr>
                <a:t>P</a:t>
              </a:r>
              <a:r>
                <a:rPr lang="en-US" kern="1200" dirty="0">
                  <a:latin typeface="Bell MT" panose="02020503060305020303" pitchFamily="18" charset="0"/>
                </a:rPr>
                <a:t>rima-facie tax evasion of </a:t>
              </a:r>
              <a:r>
                <a:rPr lang="en-US" b="1" u="sng" kern="1200" dirty="0">
                  <a:latin typeface="Bell MT" panose="02020503060305020303" pitchFamily="18" charset="0"/>
                </a:rPr>
                <a:t>₹ 6.4 Cr</a:t>
              </a:r>
              <a:r>
                <a:rPr lang="en-US" kern="1200" dirty="0">
                  <a:latin typeface="Bell MT" panose="02020503060305020303" pitchFamily="18" charset="0"/>
                </a:rPr>
                <a:t> was detected. 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0737DF-CEBA-85A3-A5E6-2FAE1326FFC4}"/>
                </a:ext>
              </a:extLst>
            </p:cNvPr>
            <p:cNvSpPr/>
            <p:nvPr/>
          </p:nvSpPr>
          <p:spPr>
            <a:xfrm>
              <a:off x="550843" y="5586386"/>
              <a:ext cx="11049917" cy="725099"/>
            </a:xfrm>
            <a:custGeom>
              <a:avLst/>
              <a:gdLst>
                <a:gd name="connsiteX0" fmla="*/ 0 w 3331495"/>
                <a:gd name="connsiteY0" fmla="*/ 121463 h 728764"/>
                <a:gd name="connsiteX1" fmla="*/ 121463 w 3331495"/>
                <a:gd name="connsiteY1" fmla="*/ 0 h 728764"/>
                <a:gd name="connsiteX2" fmla="*/ 3210032 w 3331495"/>
                <a:gd name="connsiteY2" fmla="*/ 0 h 728764"/>
                <a:gd name="connsiteX3" fmla="*/ 3331495 w 3331495"/>
                <a:gd name="connsiteY3" fmla="*/ 121463 h 728764"/>
                <a:gd name="connsiteX4" fmla="*/ 3331495 w 3331495"/>
                <a:gd name="connsiteY4" fmla="*/ 607301 h 728764"/>
                <a:gd name="connsiteX5" fmla="*/ 3210032 w 3331495"/>
                <a:gd name="connsiteY5" fmla="*/ 728764 h 728764"/>
                <a:gd name="connsiteX6" fmla="*/ 121463 w 3331495"/>
                <a:gd name="connsiteY6" fmla="*/ 728764 h 728764"/>
                <a:gd name="connsiteX7" fmla="*/ 0 w 3331495"/>
                <a:gd name="connsiteY7" fmla="*/ 607301 h 728764"/>
                <a:gd name="connsiteX8" fmla="*/ 0 w 3331495"/>
                <a:gd name="connsiteY8" fmla="*/ 121463 h 72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495" h="728764">
                  <a:moveTo>
                    <a:pt x="0" y="121463"/>
                  </a:moveTo>
                  <a:cubicBezTo>
                    <a:pt x="0" y="54381"/>
                    <a:pt x="54381" y="0"/>
                    <a:pt x="121463" y="0"/>
                  </a:cubicBezTo>
                  <a:lnTo>
                    <a:pt x="3210032" y="0"/>
                  </a:lnTo>
                  <a:cubicBezTo>
                    <a:pt x="3277114" y="0"/>
                    <a:pt x="3331495" y="54381"/>
                    <a:pt x="3331495" y="121463"/>
                  </a:cubicBezTo>
                  <a:lnTo>
                    <a:pt x="3331495" y="607301"/>
                  </a:lnTo>
                  <a:cubicBezTo>
                    <a:pt x="3331495" y="674383"/>
                    <a:pt x="3277114" y="728764"/>
                    <a:pt x="3210032" y="728764"/>
                  </a:cubicBezTo>
                  <a:lnTo>
                    <a:pt x="121463" y="728764"/>
                  </a:lnTo>
                  <a:cubicBezTo>
                    <a:pt x="54381" y="728764"/>
                    <a:pt x="0" y="674383"/>
                    <a:pt x="0" y="607301"/>
                  </a:cubicBezTo>
                  <a:lnTo>
                    <a:pt x="0" y="12146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75" tIns="73675" rIns="73675" bIns="7367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u="sng" kern="1200" dirty="0">
                  <a:latin typeface="Bell MT" panose="02020503060305020303" pitchFamily="18" charset="0"/>
                </a:rPr>
                <a:t>₹ 1.11 Cr</a:t>
              </a:r>
              <a:r>
                <a:rPr lang="en-US" b="1" kern="1200" dirty="0">
                  <a:latin typeface="Bell MT" panose="02020503060305020303" pitchFamily="18" charset="0"/>
                </a:rPr>
                <a:t> </a:t>
              </a:r>
              <a:r>
                <a:rPr lang="en-US" kern="1200" dirty="0">
                  <a:latin typeface="Bell MT" panose="02020503060305020303" pitchFamily="18" charset="0"/>
                </a:rPr>
                <a:t>was recovered, ITC of </a:t>
              </a:r>
              <a:r>
                <a:rPr lang="en-US" b="1" u="sng" kern="1200" dirty="0">
                  <a:latin typeface="Bell MT" panose="02020503060305020303" pitchFamily="18" charset="0"/>
                </a:rPr>
                <a:t>₹ </a:t>
              </a:r>
              <a:r>
                <a:rPr lang="en-US" b="1" u="sng" dirty="0">
                  <a:latin typeface="Bell MT" panose="02020503060305020303" pitchFamily="18" charset="0"/>
                </a:rPr>
                <a:t>4.87</a:t>
              </a:r>
              <a:r>
                <a:rPr lang="en-US" b="1" u="sng" kern="1200" dirty="0">
                  <a:latin typeface="Bell MT" panose="02020503060305020303" pitchFamily="18" charset="0"/>
                </a:rPr>
                <a:t> Cr</a:t>
              </a:r>
              <a:r>
                <a:rPr lang="en-US" dirty="0">
                  <a:latin typeface="Bell MT" panose="02020503060305020303" pitchFamily="18" charset="0"/>
                </a:rPr>
                <a:t> was </a:t>
              </a:r>
              <a:r>
                <a:rPr lang="en-US" kern="1200" dirty="0">
                  <a:latin typeface="Bell MT" panose="02020503060305020303" pitchFamily="18" charset="0"/>
                </a:rPr>
                <a:t>blocked and ITC of </a:t>
              </a:r>
              <a:r>
                <a:rPr lang="en-US" sz="1600" b="1" u="sng" kern="1200" dirty="0">
                  <a:latin typeface="Bell MT" panose="02020503060305020303" pitchFamily="18" charset="0"/>
                </a:rPr>
                <a:t>₹</a:t>
              </a:r>
              <a:r>
                <a:rPr lang="en-US" u="sng" kern="1200" dirty="0">
                  <a:latin typeface="Bell MT" panose="02020503060305020303" pitchFamily="18" charset="0"/>
                </a:rPr>
                <a:t> </a:t>
              </a:r>
              <a:r>
                <a:rPr lang="en-US" b="1" u="sng" kern="1200" dirty="0">
                  <a:latin typeface="Bell MT" panose="02020503060305020303" pitchFamily="18" charset="0"/>
                </a:rPr>
                <a:t>16.17</a:t>
              </a:r>
              <a:r>
                <a:rPr lang="en-US" b="1" u="sng" dirty="0">
                  <a:latin typeface="Bell MT" panose="02020503060305020303" pitchFamily="18" charset="0"/>
                </a:rPr>
                <a:t> lakhs</a:t>
              </a:r>
              <a:r>
                <a:rPr lang="en-US" dirty="0">
                  <a:latin typeface="Bell MT" panose="02020503060305020303" pitchFamily="18" charset="0"/>
                </a:rPr>
                <a:t> was reversed.</a:t>
              </a:r>
              <a:endParaRPr lang="en-IN" dirty="0">
                <a:latin typeface="Bell MT" panose="02020503060305020303" pitchFamily="18" charset="0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6866256-CA70-768C-D00D-FA0B37924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263" y="6026150"/>
            <a:ext cx="652462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9426697A-4DF9-440C-935B-0082F4781A7B}" type="slidenum">
              <a:rPr lang="en-IN" smtClean="0"/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13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F03C0B7-B7A9-DA84-7484-824490C13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65525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34A96-43C0-3D0F-878A-BC93BEF7B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969"/>
            <a:ext cx="12192000" cy="5554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08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1F28-4585-E88C-ABFB-F6EE751D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Major Cases – Bitumen Oil </a:t>
            </a:r>
            <a:br>
              <a:rPr lang="en-IN" sz="3600" dirty="0"/>
            </a:br>
            <a:r>
              <a:rPr lang="en-IN" sz="2000" dirty="0"/>
              <a:t>(2023-24)</a:t>
            </a:r>
            <a:endParaRPr lang="en-IN" sz="3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3D7EBF-180A-F1BF-7579-BC29F769A33D}"/>
              </a:ext>
            </a:extLst>
          </p:cNvPr>
          <p:cNvSpPr/>
          <p:nvPr/>
        </p:nvSpPr>
        <p:spPr>
          <a:xfrm>
            <a:off x="617896" y="1533038"/>
            <a:ext cx="10956205" cy="828000"/>
          </a:xfrm>
          <a:custGeom>
            <a:avLst/>
            <a:gdLst>
              <a:gd name="connsiteX0" fmla="*/ 0 w 7987549"/>
              <a:gd name="connsiteY0" fmla="*/ 0 h 1061156"/>
              <a:gd name="connsiteX1" fmla="*/ 7987549 w 7987549"/>
              <a:gd name="connsiteY1" fmla="*/ 0 h 1061156"/>
              <a:gd name="connsiteX2" fmla="*/ 7987549 w 7987549"/>
              <a:gd name="connsiteY2" fmla="*/ 1061156 h 1061156"/>
              <a:gd name="connsiteX3" fmla="*/ 0 w 7987549"/>
              <a:gd name="connsiteY3" fmla="*/ 1061156 h 1061156"/>
              <a:gd name="connsiteX4" fmla="*/ 0 w 7987549"/>
              <a:gd name="connsiteY4" fmla="*/ 0 h 10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549" h="1061156">
                <a:moveTo>
                  <a:pt x="0" y="0"/>
                </a:moveTo>
                <a:lnTo>
                  <a:pt x="7987549" y="0"/>
                </a:lnTo>
                <a:lnTo>
                  <a:pt x="7987549" y="1061156"/>
                </a:lnTo>
                <a:lnTo>
                  <a:pt x="0" y="10611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2000" kern="1200" dirty="0">
                <a:latin typeface="Bell MT" panose="02020503060305020303" pitchFamily="18" charset="0"/>
              </a:rPr>
              <a:t>During analysis of the firms involved in manufacturing and trading of bitumen oil, it was found that majority of the supplier firms were cancelled/ suspended for reasons of firm being found non-existent/ registration obtained by means of fraud and did not have any purchase backup</a:t>
            </a:r>
            <a:endParaRPr lang="en-IN" sz="2000" b="1" kern="1200" dirty="0">
              <a:latin typeface="Bell MT" panose="02020503060305020303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E28481-0205-9D00-081B-2CBA2E5EAA5D}"/>
              </a:ext>
            </a:extLst>
          </p:cNvPr>
          <p:cNvSpPr/>
          <p:nvPr/>
        </p:nvSpPr>
        <p:spPr>
          <a:xfrm>
            <a:off x="617896" y="2531977"/>
            <a:ext cx="10956205" cy="828000"/>
          </a:xfrm>
          <a:custGeom>
            <a:avLst/>
            <a:gdLst>
              <a:gd name="connsiteX0" fmla="*/ 0 w 7987549"/>
              <a:gd name="connsiteY0" fmla="*/ 0 h 693000"/>
              <a:gd name="connsiteX1" fmla="*/ 7987549 w 7987549"/>
              <a:gd name="connsiteY1" fmla="*/ 0 h 693000"/>
              <a:gd name="connsiteX2" fmla="*/ 7987549 w 7987549"/>
              <a:gd name="connsiteY2" fmla="*/ 693000 h 693000"/>
              <a:gd name="connsiteX3" fmla="*/ 0 w 7987549"/>
              <a:gd name="connsiteY3" fmla="*/ 693000 h 693000"/>
              <a:gd name="connsiteX4" fmla="*/ 0 w 7987549"/>
              <a:gd name="connsiteY4" fmla="*/ 0 h 6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549" h="693000">
                <a:moveTo>
                  <a:pt x="0" y="0"/>
                </a:moveTo>
                <a:lnTo>
                  <a:pt x="7987549" y="0"/>
                </a:lnTo>
                <a:lnTo>
                  <a:pt x="7987549" y="693000"/>
                </a:lnTo>
                <a:lnTo>
                  <a:pt x="0" y="693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>
                <a:latin typeface="Bell MT" panose="02020503060305020303" pitchFamily="18" charset="0"/>
              </a:rPr>
              <a:t>E-way bill analysis showed that vehicles were not crossing toll or were on different route at the time. </a:t>
            </a:r>
            <a:endParaRPr lang="en-IN" sz="2000" kern="1200" dirty="0">
              <a:latin typeface="Bell MT" panose="02020503060305020303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602B7-EC4A-BB1F-467D-14BA06ECD56F}"/>
              </a:ext>
            </a:extLst>
          </p:cNvPr>
          <p:cNvSpPr/>
          <p:nvPr/>
        </p:nvSpPr>
        <p:spPr>
          <a:xfrm>
            <a:off x="617896" y="3529474"/>
            <a:ext cx="10956205" cy="828000"/>
          </a:xfrm>
          <a:custGeom>
            <a:avLst/>
            <a:gdLst>
              <a:gd name="connsiteX0" fmla="*/ 0 w 7987549"/>
              <a:gd name="connsiteY0" fmla="*/ 0 h 693000"/>
              <a:gd name="connsiteX1" fmla="*/ 7987549 w 7987549"/>
              <a:gd name="connsiteY1" fmla="*/ 0 h 693000"/>
              <a:gd name="connsiteX2" fmla="*/ 7987549 w 7987549"/>
              <a:gd name="connsiteY2" fmla="*/ 693000 h 693000"/>
              <a:gd name="connsiteX3" fmla="*/ 0 w 7987549"/>
              <a:gd name="connsiteY3" fmla="*/ 693000 h 693000"/>
              <a:gd name="connsiteX4" fmla="*/ 0 w 7987549"/>
              <a:gd name="connsiteY4" fmla="*/ 0 h 6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549" h="693000">
                <a:moveTo>
                  <a:pt x="0" y="0"/>
                </a:moveTo>
                <a:lnTo>
                  <a:pt x="7987549" y="0"/>
                </a:lnTo>
                <a:lnTo>
                  <a:pt x="7987549" y="693000"/>
                </a:lnTo>
                <a:lnTo>
                  <a:pt x="0" y="693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Prima-facie tax evasion of </a:t>
            </a:r>
            <a:r>
              <a:rPr lang="en-US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₹</a:t>
            </a:r>
            <a:r>
              <a:rPr lang="en-US" sz="24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11.15 Cr</a:t>
            </a: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detected. </a:t>
            </a:r>
            <a:endParaRPr lang="en-IN" sz="2000" kern="1200" dirty="0">
              <a:latin typeface="Bell MT" panose="02020503060305020303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F558D4-925C-E32E-BC51-72E057313048}"/>
              </a:ext>
            </a:extLst>
          </p:cNvPr>
          <p:cNvSpPr/>
          <p:nvPr/>
        </p:nvSpPr>
        <p:spPr>
          <a:xfrm>
            <a:off x="617896" y="4526971"/>
            <a:ext cx="10956205" cy="828000"/>
          </a:xfrm>
          <a:custGeom>
            <a:avLst/>
            <a:gdLst>
              <a:gd name="connsiteX0" fmla="*/ 0 w 7987549"/>
              <a:gd name="connsiteY0" fmla="*/ 0 h 693000"/>
              <a:gd name="connsiteX1" fmla="*/ 7987549 w 7987549"/>
              <a:gd name="connsiteY1" fmla="*/ 0 h 693000"/>
              <a:gd name="connsiteX2" fmla="*/ 7987549 w 7987549"/>
              <a:gd name="connsiteY2" fmla="*/ 693000 h 693000"/>
              <a:gd name="connsiteX3" fmla="*/ 0 w 7987549"/>
              <a:gd name="connsiteY3" fmla="*/ 693000 h 693000"/>
              <a:gd name="connsiteX4" fmla="*/ 0 w 7987549"/>
              <a:gd name="connsiteY4" fmla="*/ 0 h 6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549" h="693000">
                <a:moveTo>
                  <a:pt x="0" y="0"/>
                </a:moveTo>
                <a:lnTo>
                  <a:pt x="7987549" y="0"/>
                </a:lnTo>
                <a:lnTo>
                  <a:pt x="7987549" y="693000"/>
                </a:lnTo>
                <a:lnTo>
                  <a:pt x="0" y="693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 and seizure investigation was conducted against </a:t>
            </a:r>
            <a:r>
              <a:rPr lang="en-US" sz="20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firms at </a:t>
            </a:r>
            <a:r>
              <a:rPr lang="en-US" sz="20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locations</a:t>
            </a:r>
            <a:r>
              <a:rPr lang="en-US" sz="2000" b="1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kern="1200" dirty="0">
              <a:latin typeface="Bell MT" panose="02020503060305020303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3EA0358-2DD8-AC8E-EE2F-893B62D3FD03}"/>
              </a:ext>
            </a:extLst>
          </p:cNvPr>
          <p:cNvSpPr/>
          <p:nvPr/>
        </p:nvSpPr>
        <p:spPr>
          <a:xfrm>
            <a:off x="617896" y="5524467"/>
            <a:ext cx="10956205" cy="828000"/>
          </a:xfrm>
          <a:custGeom>
            <a:avLst/>
            <a:gdLst>
              <a:gd name="connsiteX0" fmla="*/ 0 w 7987549"/>
              <a:gd name="connsiteY0" fmla="*/ 0 h 693000"/>
              <a:gd name="connsiteX1" fmla="*/ 7987549 w 7987549"/>
              <a:gd name="connsiteY1" fmla="*/ 0 h 693000"/>
              <a:gd name="connsiteX2" fmla="*/ 7987549 w 7987549"/>
              <a:gd name="connsiteY2" fmla="*/ 693000 h 693000"/>
              <a:gd name="connsiteX3" fmla="*/ 0 w 7987549"/>
              <a:gd name="connsiteY3" fmla="*/ 693000 h 693000"/>
              <a:gd name="connsiteX4" fmla="*/ 0 w 7987549"/>
              <a:gd name="connsiteY4" fmla="*/ 0 h 6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549" h="693000">
                <a:moveTo>
                  <a:pt x="0" y="0"/>
                </a:moveTo>
                <a:lnTo>
                  <a:pt x="7987549" y="0"/>
                </a:lnTo>
                <a:lnTo>
                  <a:pt x="7987549" y="693000"/>
                </a:lnTo>
                <a:lnTo>
                  <a:pt x="0" y="693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₹</a:t>
            </a:r>
            <a:r>
              <a:rPr lang="en-US" sz="2000" b="1" u="sng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1.82 Cr</a:t>
            </a:r>
            <a:r>
              <a:rPr lang="en-US" sz="2000" b="0" u="none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deposited till date and ITC of </a:t>
            </a:r>
            <a:r>
              <a:rPr lang="en-US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₹</a:t>
            </a:r>
            <a:r>
              <a:rPr lang="en-US" sz="2000" b="1" u="sng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2.47</a:t>
            </a:r>
            <a:r>
              <a:rPr lang="en-US" sz="2000" b="1" u="sng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</a:t>
            </a:r>
            <a:r>
              <a:rPr lang="en-US" sz="2000" kern="1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blocked.</a:t>
            </a:r>
            <a:endParaRPr lang="en-IN" sz="2000" kern="12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F1DD705-6B8D-E0B7-3811-8D7924002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81002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5692-BA79-4A51-169B-7D7DFCE1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5C813-351C-AEBC-E6E9-1E45F0E4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578"/>
            <a:ext cx="12192000" cy="52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BC47-0341-5AD4-4D43-1D9AFF93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dirty="0">
                <a:latin typeface="Bell MT" panose="02020503060305020303" pitchFamily="18" charset="77"/>
                <a:cs typeface="Times New Roman" panose="02020603050405020304" pitchFamily="18" charset="0"/>
              </a:rPr>
              <a:t>M</a:t>
            </a:r>
            <a:r>
              <a:rPr lang="en-IN" sz="3600" b="1" dirty="0">
                <a:latin typeface="Bell MT" panose="02020503060305020303" pitchFamily="18" charset="77"/>
                <a:cs typeface="Times New Roman" panose="02020603050405020304" pitchFamily="18" charset="0"/>
              </a:rPr>
              <a:t>ajor cases – Banking and Insurance </a:t>
            </a:r>
            <a:br>
              <a:rPr lang="en-IN" sz="3600" b="1" dirty="0">
                <a:latin typeface="Bell MT" panose="02020503060305020303" pitchFamily="18" charset="77"/>
                <a:cs typeface="Times New Roman" panose="02020603050405020304" pitchFamily="18" charset="0"/>
              </a:rPr>
            </a:br>
            <a:r>
              <a:rPr lang="en-IN" sz="2000" b="1" dirty="0">
                <a:latin typeface="Bell MT" panose="02020503060305020303" pitchFamily="18" charset="77"/>
                <a:cs typeface="Times New Roman" panose="02020603050405020304" pitchFamily="18" charset="0"/>
              </a:rPr>
              <a:t>(2022-23)</a:t>
            </a:r>
            <a:endParaRPr lang="en-IN" sz="2000" b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CE640A-C2A5-8A39-84C9-EA9535396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11A75A-6A19-49B4-BCA1-2A424347C8D8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46117" name="Slide Number Placeholder 1">
            <a:extLst>
              <a:ext uri="{FF2B5EF4-FFF2-40B4-BE49-F238E27FC236}">
                <a16:creationId xmlns:a16="http://schemas.microsoft.com/office/drawing/2014/main" id="{87E47485-A546-D441-00B2-7108DF120D1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539538" y="6026150"/>
            <a:ext cx="652462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9426697A-4DF9-440C-935B-0082F4781A7B}" type="slidenum">
              <a:rPr lang="en-IN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I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BCAD90D-5CAD-D9B7-8806-0CC65E34A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274022"/>
              </p:ext>
            </p:extLst>
          </p:nvPr>
        </p:nvGraphicFramePr>
        <p:xfrm>
          <a:off x="996050" y="1938970"/>
          <a:ext cx="10199899" cy="373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6409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3C7B6-360F-59E9-4A56-88051F748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37CA-A702-0DF9-FFEB-E9E95986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Challenges</a:t>
            </a:r>
            <a:endParaRPr lang="en-IN" sz="3600" b="1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16C95C-D4A1-C183-4186-5C9ECB680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871CF45D-26C9-4181-94BA-A2C896F0F4EF}" type="slidenum">
              <a:rPr lang="en-IN" altLang="en-US" sz="2400" smtClean="0">
                <a:solidFill>
                  <a:prstClr val="white"/>
                </a:solidFill>
                <a:cs typeface="+mn-cs"/>
              </a:rPr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18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56F90-8489-E611-B44F-D1FCE17392F7}"/>
              </a:ext>
            </a:extLst>
          </p:cNvPr>
          <p:cNvSpPr txBox="1"/>
          <p:nvPr/>
        </p:nvSpPr>
        <p:spPr>
          <a:xfrm>
            <a:off x="584761" y="1377732"/>
            <a:ext cx="11022477" cy="207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Boweb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portal should have OTP based verification for mobile no’s and email id’s entered at the time of registration to prevent fraudulent registrations.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8030B04-C5B0-700E-64AD-D1BC6FB18BB5}"/>
              </a:ext>
            </a:extLst>
          </p:cNvPr>
          <p:cNvSpPr txBox="1">
            <a:spLocks/>
          </p:cNvSpPr>
          <p:nvPr/>
        </p:nvSpPr>
        <p:spPr>
          <a:xfrm>
            <a:off x="-6227" y="6448519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1A75A-6A19-49B4-BCA1-2A424347C8D8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13B4681-54D3-F1D1-8362-66CC89EAD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3"/>
          <a:stretch/>
        </p:blipFill>
        <p:spPr>
          <a:xfrm>
            <a:off x="833385" y="2473510"/>
            <a:ext cx="10525227" cy="43268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423658-B365-EEFB-4B14-25C20171A9FF}"/>
              </a:ext>
            </a:extLst>
          </p:cNvPr>
          <p:cNvCxnSpPr/>
          <p:nvPr/>
        </p:nvCxnSpPr>
        <p:spPr>
          <a:xfrm>
            <a:off x="4469056" y="6007185"/>
            <a:ext cx="1174792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029250-7CE5-38C4-CA75-82B0B8783A2E}"/>
              </a:ext>
            </a:extLst>
          </p:cNvPr>
          <p:cNvSpPr/>
          <p:nvPr/>
        </p:nvSpPr>
        <p:spPr>
          <a:xfrm>
            <a:off x="6316020" y="2585754"/>
            <a:ext cx="4729447" cy="599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Screenshot of Proprietor details of firm registered since April, 2023</a:t>
            </a:r>
          </a:p>
        </p:txBody>
      </p:sp>
    </p:spTree>
    <p:extLst>
      <p:ext uri="{BB962C8B-B14F-4D97-AF65-F5344CB8AC3E}">
        <p14:creationId xmlns:p14="http://schemas.microsoft.com/office/powerpoint/2010/main" val="286907370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0A50-71AE-EF63-1E04-AE43DE2E0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DFE8-1E30-508A-F15E-10F23D17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Challenges</a:t>
            </a:r>
            <a:endParaRPr lang="en-IN" sz="3600" b="1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68BB1AC-FFFE-DD71-F5CC-266CC1AA45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871CF45D-26C9-4181-94BA-A2C896F0F4EF}" type="slidenum">
              <a:rPr lang="en-IN" altLang="en-US" sz="2400" smtClean="0">
                <a:solidFill>
                  <a:prstClr val="white"/>
                </a:solidFill>
                <a:cs typeface="+mn-cs"/>
              </a:rPr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19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1718C-45D7-81A3-E465-5CC33082B441}"/>
              </a:ext>
            </a:extLst>
          </p:cNvPr>
          <p:cNvSpPr txBox="1"/>
          <p:nvPr/>
        </p:nvSpPr>
        <p:spPr>
          <a:xfrm>
            <a:off x="584761" y="1626017"/>
            <a:ext cx="11022477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with various agencies and databases such as: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information regarding firms registered in other States/ Central jurisdictions utilizing/ passing on fraudulent ITC through the centralized portal.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Tax database so that list of all bank accounts linked to particular PAN can be accessed.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information regarding investigations/ Enforcement action conducted by other agencies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9970C9B-1E26-4A39-72BA-AFF5FC8AD2E7}"/>
              </a:ext>
            </a:extLst>
          </p:cNvPr>
          <p:cNvSpPr txBox="1">
            <a:spLocks/>
          </p:cNvSpPr>
          <p:nvPr/>
        </p:nvSpPr>
        <p:spPr>
          <a:xfrm>
            <a:off x="-6227" y="6448519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1A75A-6A19-49B4-BCA1-2A424347C8D8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1494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F3FC-FCEC-F468-6C27-D20408C1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Uttarakhand - Enforcement Structure</a:t>
            </a:r>
            <a:endParaRPr lang="en-IN" sz="3600" dirty="0"/>
          </a:p>
        </p:txBody>
      </p:sp>
      <p:sp>
        <p:nvSpPr>
          <p:cNvPr id="87081" name="Slide Number Placeholder 1">
            <a:extLst>
              <a:ext uri="{FF2B5EF4-FFF2-40B4-BE49-F238E27FC236}">
                <a16:creationId xmlns:a16="http://schemas.microsoft.com/office/drawing/2014/main" id="{8FE93D2E-DD1F-430B-3A68-28B6524C0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556" y="6025460"/>
            <a:ext cx="652463" cy="470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9B5D99AE-44CE-4723-9175-64A66AC6EC92}" type="slidenum">
              <a:rPr lang="en-IN" smtClean="0"/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2</a:t>
            </a:fld>
            <a:endParaRPr lang="en-IN" altLang="en-US" sz="2400" b="0">
              <a:solidFill>
                <a:prstClr val="white"/>
              </a:solidFill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B0B4E6-1AF8-BEE1-1C3C-8F9368826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915217"/>
              </p:ext>
            </p:extLst>
          </p:nvPr>
        </p:nvGraphicFramePr>
        <p:xfrm>
          <a:off x="535577" y="1336887"/>
          <a:ext cx="10972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B3B9A83-FAAA-085B-8285-1D6332E97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48519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B309D-7693-3C09-4287-CEA8F6551D09}"/>
              </a:ext>
            </a:extLst>
          </p:cNvPr>
          <p:cNvSpPr/>
          <p:nvPr/>
        </p:nvSpPr>
        <p:spPr>
          <a:xfrm>
            <a:off x="9541526" y="2241655"/>
            <a:ext cx="1889356" cy="470194"/>
          </a:xfrm>
          <a:prstGeom prst="rect">
            <a:avLst/>
          </a:prstGeom>
          <a:noFill/>
          <a:ln>
            <a:solidFill>
              <a:schemeClr val="accent4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00" b="1" dirty="0">
                <a:solidFill>
                  <a:prstClr val="black"/>
                </a:solidFill>
                <a:latin typeface="Bell MT" panose="02020503060305020303" pitchFamily="18" charset="0"/>
              </a:rPr>
              <a:t>CIU at HQ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3E8F51-BCCE-C3B7-4D2C-57047FE110F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77832" y="2476752"/>
            <a:ext cx="3463694" cy="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7299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567D-5A72-97EE-E388-9BD2F52B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Challenges</a:t>
            </a:r>
            <a:endParaRPr lang="en-IN" sz="3600" b="1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6866256-CA70-768C-D00D-FA0B379240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871CF45D-26C9-4181-94BA-A2C896F0F4EF}" type="slidenum">
              <a:rPr lang="en-IN" altLang="en-US" sz="2400" smtClean="0">
                <a:solidFill>
                  <a:prstClr val="white"/>
                </a:solidFill>
                <a:cs typeface="+mn-cs"/>
              </a:rPr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20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98D54-79DA-4637-ACDD-0325DC84482B}"/>
              </a:ext>
            </a:extLst>
          </p:cNvPr>
          <p:cNvSpPr txBox="1"/>
          <p:nvPr/>
        </p:nvSpPr>
        <p:spPr>
          <a:xfrm>
            <a:off x="584761" y="1626017"/>
            <a:ext cx="11022477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Enforcement case id created against a GSTIN by CGST Officers is not visible to State Officers which leads to </a:t>
            </a:r>
            <a:r>
              <a:rPr lang="en-IN" sz="22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duplicacy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investigation.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BOweb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Enforcement Module does not have the option to issue Show Cause Notice U/s 130.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Auction facility is not available for goods and vehicles seized U/s 130 during transportation.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Cross-jurisdiction ITC cannot be blocked and DRC-04 cannot be issued.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suspension/ ab-initio cancellation of active fake firms found during investigation is required.</a:t>
            </a:r>
            <a:endParaRPr lang="en-IN" sz="22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Cases of restoration of registration of GSTINs 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were</a:t>
            </a:r>
            <a:r>
              <a:rPr lang="en-IN" sz="2200" dirty="0"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cancelled ab-initio.</a:t>
            </a:r>
            <a:endParaRPr lang="en-IN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5309D57-9990-CE66-49E5-DAEFA0306EF8}"/>
              </a:ext>
            </a:extLst>
          </p:cNvPr>
          <p:cNvSpPr txBox="1">
            <a:spLocks/>
          </p:cNvSpPr>
          <p:nvPr/>
        </p:nvSpPr>
        <p:spPr>
          <a:xfrm>
            <a:off x="-6227" y="6448519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1A75A-6A19-49B4-BCA1-2A424347C8D8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39991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6ED4-26EB-FE2A-63B5-2213C3B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2" y="2989955"/>
            <a:ext cx="10199900" cy="1116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6"/>
                </a:solidFill>
                <a:latin typeface="Copperplate" panose="02000504000000020004" pitchFamily="2" charset="77"/>
                <a:cs typeface="Courier New" panose="02070309020205020404" pitchFamily="49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783734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7C3E4-8AB9-7218-3D94-51E2A7289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052278"/>
              </p:ext>
            </p:extLst>
          </p:nvPr>
        </p:nvGraphicFramePr>
        <p:xfrm>
          <a:off x="1704000" y="1903919"/>
          <a:ext cx="8784000" cy="404167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79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Year</a:t>
                      </a:r>
                      <a:endParaRPr lang="en-IN" sz="22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Amount deposited during road checking (In Cr)</a:t>
                      </a:r>
                      <a:endParaRPr lang="en-IN" sz="22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2018-19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15.39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2019-20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23.29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2020-21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dirty="0">
                          <a:effectLst/>
                          <a:latin typeface="Bell MT" panose="02020503060305020303" pitchFamily="18" charset="0"/>
                        </a:rPr>
                        <a:t>26.30</a:t>
                      </a:r>
                      <a:endParaRPr lang="en-IN" sz="22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2021-22</a:t>
                      </a:r>
                      <a:endParaRPr lang="en-IN" sz="22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38.25</a:t>
                      </a:r>
                      <a:endParaRPr lang="en-IN" sz="22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2022-23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50.67 </a:t>
                      </a:r>
                      <a:endParaRPr lang="en-IN" sz="22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2023-24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(till Feb)</a:t>
                      </a:r>
                      <a:endParaRPr lang="en-IN" sz="22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70.10</a:t>
                      </a: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:a16="http://schemas.microsoft.com/office/drawing/2014/main" val="260186451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07F3FC-FCEC-F468-6C27-D20408C1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Enforcement – 11 Mobile Units </a:t>
            </a:r>
            <a:endParaRPr lang="en-IN" sz="2000" dirty="0"/>
          </a:p>
        </p:txBody>
      </p:sp>
      <p:sp>
        <p:nvSpPr>
          <p:cNvPr id="87081" name="Slide Number Placeholder 1">
            <a:extLst>
              <a:ext uri="{FF2B5EF4-FFF2-40B4-BE49-F238E27FC236}">
                <a16:creationId xmlns:a16="http://schemas.microsoft.com/office/drawing/2014/main" id="{8FE93D2E-DD1F-430B-3A68-28B6524C0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556" y="6025460"/>
            <a:ext cx="652463" cy="470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9B5D99AE-44CE-4723-9175-64A66AC6EC92}" type="slidenum">
              <a:rPr lang="en-IN" smtClean="0"/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3</a:t>
            </a:fld>
            <a:endParaRPr lang="en-IN" altLang="en-US" sz="2400" b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DBCEF-9CF1-2B35-8AC3-A3E3801F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7C3E4-8AB9-7218-3D94-51E2A7289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994526"/>
              </p:ext>
            </p:extLst>
          </p:nvPr>
        </p:nvGraphicFramePr>
        <p:xfrm>
          <a:off x="1165471" y="1709047"/>
          <a:ext cx="9861059" cy="431641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9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Year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Number of Investigation Conducted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Evaded Turnover 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(In Cr)</a:t>
                      </a:r>
                      <a:endParaRPr lang="en-IN" sz="20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Amount Deposited during investigation (In Cr)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7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2018-19</a:t>
                      </a:r>
                      <a:endParaRPr lang="en-IN" sz="36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dirty="0">
                          <a:effectLst/>
                          <a:latin typeface="Bell MT" panose="02020503060305020303" pitchFamily="18" charset="0"/>
                        </a:rPr>
                        <a:t>149</a:t>
                      </a:r>
                      <a:endParaRPr lang="en-IN" sz="40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596.24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dirty="0">
                          <a:effectLst/>
                          <a:latin typeface="Bell MT" panose="02020503060305020303" pitchFamily="18" charset="0"/>
                        </a:rPr>
                        <a:t>110.51</a:t>
                      </a:r>
                      <a:endParaRPr lang="en-IN" sz="40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7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2019-20</a:t>
                      </a:r>
                      <a:endParaRPr lang="en-IN" sz="36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</a:t>
                      </a: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55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1274.47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dirty="0">
                          <a:effectLst/>
                          <a:latin typeface="Bell MT" panose="02020503060305020303" pitchFamily="18" charset="0"/>
                        </a:rPr>
                        <a:t>31.99</a:t>
                      </a:r>
                      <a:endParaRPr lang="en-IN" sz="40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7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2020-21</a:t>
                      </a:r>
                      <a:endParaRPr lang="en-IN" sz="36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dirty="0">
                          <a:effectLst/>
                          <a:latin typeface="Bell MT" panose="02020503060305020303" pitchFamily="18" charset="0"/>
                        </a:rPr>
                        <a:t>166</a:t>
                      </a:r>
                      <a:endParaRPr lang="en-IN" sz="40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436.60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dirty="0">
                          <a:effectLst/>
                          <a:latin typeface="Bell MT" panose="02020503060305020303" pitchFamily="18" charset="0"/>
                        </a:rPr>
                        <a:t>32.62</a:t>
                      </a:r>
                      <a:endParaRPr lang="en-IN" sz="4000" b="0" i="0" u="none" strike="noStrike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2021-22</a:t>
                      </a:r>
                      <a:endParaRPr lang="en-IN" sz="20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2</a:t>
                      </a: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15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1094.97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11.25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2022-23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333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1441.47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37.43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2023-24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(till Feb)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394.33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38.5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38295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07F3FC-FCEC-F468-6C27-D20408C1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Enforcement – 4 Special Investigation Branches </a:t>
            </a:r>
            <a:r>
              <a:rPr lang="en-US" sz="2200" dirty="0"/>
              <a:t>(Search &amp; Seizure)</a:t>
            </a:r>
            <a:endParaRPr lang="en-IN" sz="2400" dirty="0"/>
          </a:p>
        </p:txBody>
      </p:sp>
      <p:sp>
        <p:nvSpPr>
          <p:cNvPr id="87081" name="Slide Number Placeholder 1">
            <a:extLst>
              <a:ext uri="{FF2B5EF4-FFF2-40B4-BE49-F238E27FC236}">
                <a16:creationId xmlns:a16="http://schemas.microsoft.com/office/drawing/2014/main" id="{8FE93D2E-DD1F-430B-3A68-28B6524C0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556" y="6025460"/>
            <a:ext cx="652463" cy="470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9B5D99AE-44CE-4723-9175-64A66AC6EC92}" type="slidenum">
              <a:rPr lang="en-IN" smtClean="0"/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4</a:t>
            </a:fld>
            <a:endParaRPr lang="en-IN" altLang="en-US" sz="2400" b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9B9D0-77D6-0ADA-C9DB-23D323D7D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6536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7C3E4-8AB9-7218-3D94-51E2A7289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528074"/>
              </p:ext>
            </p:extLst>
          </p:nvPr>
        </p:nvGraphicFramePr>
        <p:xfrm>
          <a:off x="1089672" y="2143170"/>
          <a:ext cx="10012655" cy="29160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25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Year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Number of Investigation Conducted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Tax Evasion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(In Cr)</a:t>
                      </a:r>
                      <a:endParaRPr lang="en-IN" sz="20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Bell MT" panose="02020503060305020303" pitchFamily="18" charset="0"/>
                        </a:rPr>
                        <a:t>Amount Deposited/ ITC Blocked/ ITC Reversed (In Cr)</a:t>
                      </a:r>
                      <a:endParaRPr lang="en-IN" sz="3600" b="1" i="0" u="none" strike="noStrike" dirty="0">
                        <a:solidFill>
                          <a:schemeClr val="bg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2022-23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18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39</a:t>
                      </a:r>
                      <a:endParaRPr lang="en-IN" sz="24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</a:rPr>
                        <a:t>4.73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Accused convicted for 5 years</a:t>
                      </a:r>
                      <a:endParaRPr lang="en-IN" sz="2200" u="none" strike="noStrike" kern="1200" dirty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2023-24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(</a:t>
                      </a:r>
                      <a:r>
                        <a:rPr lang="en-US" sz="2000" b="1" u="none" strike="noStrike" kern="120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till Feb)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32.52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16.55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38295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07F3FC-FCEC-F468-6C27-D20408C1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Enforcement – Centralized Investigation Unit </a:t>
            </a:r>
            <a:br>
              <a:rPr lang="en-US" dirty="0"/>
            </a:br>
            <a:r>
              <a:rPr lang="en-US" sz="2200" dirty="0"/>
              <a:t>(CIU at HQ)</a:t>
            </a:r>
            <a:endParaRPr lang="en-IN" sz="2700" dirty="0"/>
          </a:p>
        </p:txBody>
      </p:sp>
      <p:sp>
        <p:nvSpPr>
          <p:cNvPr id="87081" name="Slide Number Placeholder 1">
            <a:extLst>
              <a:ext uri="{FF2B5EF4-FFF2-40B4-BE49-F238E27FC236}">
                <a16:creationId xmlns:a16="http://schemas.microsoft.com/office/drawing/2014/main" id="{8FE93D2E-DD1F-430B-3A68-28B6524C0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556" y="6025460"/>
            <a:ext cx="652463" cy="470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9B5D99AE-44CE-4723-9175-64A66AC6EC92}" type="slidenum">
              <a:rPr lang="en-IN" smtClean="0"/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5</a:t>
            </a:fld>
            <a:endParaRPr lang="en-IN" altLang="en-US" sz="2400" b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EEAED-247D-761E-EB2F-27FC8707E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19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B5E7-B7E2-9E5E-E3C5-BB251E71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EWB Generations and Verifications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12B32-A2B5-0A49-60F9-76C28EE4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63" y="6026150"/>
            <a:ext cx="652462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426697A-4DF9-440C-935B-0082F4781A7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F518E-A4CA-68F1-C65B-5655660B6148}"/>
              </a:ext>
            </a:extLst>
          </p:cNvPr>
          <p:cNvSpPr txBox="1"/>
          <p:nvPr/>
        </p:nvSpPr>
        <p:spPr>
          <a:xfrm>
            <a:off x="8867664" y="6351404"/>
            <a:ext cx="3154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Bell MT" panose="02020503060305020303" pitchFamily="18" charset="0"/>
              </a:rPr>
              <a:t>Source: EWB Dashboard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C7BFEB-E27D-9FA2-CDAA-2274C718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21308"/>
              </p:ext>
            </p:extLst>
          </p:nvPr>
        </p:nvGraphicFramePr>
        <p:xfrm>
          <a:off x="866216" y="1885897"/>
          <a:ext cx="10459568" cy="3169920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306927172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3428618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866928047"/>
                    </a:ext>
                  </a:extLst>
                </a:gridCol>
                <a:gridCol w="2079784">
                  <a:extLst>
                    <a:ext uri="{9D8B030D-6E8A-4147-A177-3AD203B41FA5}">
                      <a16:colId xmlns:a16="http://schemas.microsoft.com/office/drawing/2014/main" val="3702738272"/>
                    </a:ext>
                  </a:extLst>
                </a:gridCol>
                <a:gridCol w="2079784">
                  <a:extLst>
                    <a:ext uri="{9D8B030D-6E8A-4147-A177-3AD203B41FA5}">
                      <a16:colId xmlns:a16="http://schemas.microsoft.com/office/drawing/2014/main" val="187778110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FY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EWB Generations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Total Verifications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% Verifications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National Verification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01963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2021-2022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1,06,45,356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8,89,596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8%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3%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5535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2022-2023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1,28,38,854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8,86,617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7%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562953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2023-2024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(till Jan)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1,22,59,403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7,07,773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6%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2%</a:t>
                      </a:r>
                      <a:endParaRPr lang="en-IN" sz="2000" b="0" u="none" strike="noStrike" kern="120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09525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Total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3,57,43,613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24,83,986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7%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kern="1200" dirty="0">
                          <a:solidFill>
                            <a:schemeClr val="tx1"/>
                          </a:solidFill>
                          <a:latin typeface="Bell MT" panose="02020503060305020303" pitchFamily="18" charset="0"/>
                        </a:rPr>
                        <a:t>2%</a:t>
                      </a:r>
                      <a:endParaRPr lang="en-IN" sz="2000" b="1" kern="1200" dirty="0">
                        <a:solidFill>
                          <a:schemeClr val="tx1"/>
                        </a:solidFill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628663253"/>
                  </a:ext>
                </a:extLst>
              </a:tr>
            </a:tbl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29CEA6-93F7-60E8-1278-D01AD89EB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48519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89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64745-0D27-C135-C208-FA476DB7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409D-EA33-4A92-29DE-DBC01167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Major Cases</a:t>
            </a:r>
            <a:endParaRPr lang="en-IN" sz="3600" b="1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2CC11DB-3F85-0DC3-8137-BDEA1CB794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871CF45D-26C9-4181-94BA-A2C896F0F4EF}" type="slidenum">
              <a:rPr lang="en-IN" altLang="en-US" sz="2400" smtClean="0">
                <a:solidFill>
                  <a:prstClr val="white"/>
                </a:solidFill>
                <a:cs typeface="+mn-cs"/>
              </a:rPr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7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F1D7B-9A1F-0BF5-3A61-070EDA5F3532}"/>
              </a:ext>
            </a:extLst>
          </p:cNvPr>
          <p:cNvSpPr txBox="1"/>
          <p:nvPr/>
        </p:nvSpPr>
        <p:spPr>
          <a:xfrm>
            <a:off x="786000" y="1597394"/>
            <a:ext cx="10620000" cy="4617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cases have been detected and investigated using various portals and analytics tools such as </a:t>
            </a:r>
            <a:r>
              <a:rPr lang="en-IN" sz="2200" b="1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Boweb</a:t>
            </a:r>
            <a:r>
              <a:rPr lang="en-IN" sz="22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BIFA-GAIN, EWB-Analytics, EWB-MIS, and GST Prime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 have been conducted against: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Manpower Suppliers (Conviction) (2022-23) 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Timber Traders (Arresting) (2023-24)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Hotels and Restaurants (2023-24)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 Manufacturers and Traders 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(2023-24)</a:t>
            </a:r>
            <a:endParaRPr lang="en-US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Bitumen Oil Manufacturers and Traders 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(2023-24)</a:t>
            </a:r>
            <a:endParaRPr lang="en-US" sz="22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Sector (Banking and Insurance) </a:t>
            </a:r>
            <a:r>
              <a:rPr lang="en-IN" sz="22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(2022-23)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B1615A5-DD24-F0F0-D7DA-70951FFE4FA8}"/>
              </a:ext>
            </a:extLst>
          </p:cNvPr>
          <p:cNvSpPr txBox="1">
            <a:spLocks/>
          </p:cNvSpPr>
          <p:nvPr/>
        </p:nvSpPr>
        <p:spPr>
          <a:xfrm>
            <a:off x="-6227" y="6448519"/>
            <a:ext cx="1220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1A75A-6A19-49B4-BCA1-2A424347C8D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3990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567D-5A72-97EE-E388-9BD2F52B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Conviction in </a:t>
            </a:r>
            <a:r>
              <a:rPr lang="en-US" sz="3600" dirty="0"/>
              <a:t>Manpower Supplier case </a:t>
            </a:r>
            <a:br>
              <a:rPr lang="en-US" sz="3600" dirty="0"/>
            </a:br>
            <a:r>
              <a:rPr lang="en-US" sz="2000" dirty="0"/>
              <a:t>(2022-23)</a:t>
            </a:r>
            <a:endParaRPr lang="en-IN" sz="3600" b="1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6866256-CA70-768C-D00D-FA0B37924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1263" y="6026150"/>
            <a:ext cx="652462" cy="469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fld id="{9426697A-4DF9-440C-935B-0082F4781A7B}" type="slidenum">
              <a:rPr lang="en-IN" smtClean="0"/>
              <a:pPr algn="l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t>8</a:t>
            </a:fld>
            <a:endParaRPr lang="en-IN" altLang="en-US" sz="2400">
              <a:solidFill>
                <a:prstClr val="white"/>
              </a:solidFill>
              <a:cs typeface="+mn-cs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6891298-148B-3B3A-256E-BB7B34439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227" y="6435267"/>
            <a:ext cx="12204699" cy="365125"/>
          </a:xfrm>
        </p:spPr>
        <p:txBody>
          <a:bodyPr/>
          <a:lstStyle/>
          <a:p>
            <a:fld id="{4B11A75A-6A19-49B4-BCA1-2A424347C8D8}" type="slidenum">
              <a:rPr lang="en-IN" smtClean="0"/>
              <a:pPr/>
              <a:t>8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0AB64-B846-624B-D05D-3813E40EBB00}"/>
              </a:ext>
            </a:extLst>
          </p:cNvPr>
          <p:cNvGrpSpPr/>
          <p:nvPr/>
        </p:nvGrpSpPr>
        <p:grpSpPr>
          <a:xfrm>
            <a:off x="584472" y="1546631"/>
            <a:ext cx="2511268" cy="2331306"/>
            <a:chOff x="584472" y="1546631"/>
            <a:chExt cx="2511268" cy="233130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5EA347A-3ADD-1242-1676-769599C05D5F}"/>
                </a:ext>
              </a:extLst>
            </p:cNvPr>
            <p:cNvSpPr/>
            <p:nvPr/>
          </p:nvSpPr>
          <p:spPr>
            <a:xfrm>
              <a:off x="584472" y="1546631"/>
              <a:ext cx="2511268" cy="483273"/>
            </a:xfrm>
            <a:custGeom>
              <a:avLst/>
              <a:gdLst>
                <a:gd name="connsiteX0" fmla="*/ 0 w 1304185"/>
                <a:gd name="connsiteY0" fmla="*/ 0 h 433637"/>
                <a:gd name="connsiteX1" fmla="*/ 1304185 w 1304185"/>
                <a:gd name="connsiteY1" fmla="*/ 0 h 433637"/>
                <a:gd name="connsiteX2" fmla="*/ 1304185 w 1304185"/>
                <a:gd name="connsiteY2" fmla="*/ 433637 h 433637"/>
                <a:gd name="connsiteX3" fmla="*/ 0 w 1304185"/>
                <a:gd name="connsiteY3" fmla="*/ 433637 h 433637"/>
                <a:gd name="connsiteX4" fmla="*/ 0 w 1304185"/>
                <a:gd name="connsiteY4" fmla="*/ 0 h 4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433637">
                  <a:moveTo>
                    <a:pt x="0" y="0"/>
                  </a:moveTo>
                  <a:lnTo>
                    <a:pt x="1304185" y="0"/>
                  </a:lnTo>
                  <a:lnTo>
                    <a:pt x="1304185" y="433637"/>
                  </a:lnTo>
                  <a:lnTo>
                    <a:pt x="0" y="433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>
                  <a:latin typeface="Bell MT" panose="02020503060305020303" pitchFamily="18" charset="0"/>
                </a:rPr>
                <a:t>High ITC Utilization</a:t>
              </a:r>
              <a:endParaRPr lang="en-IN" kern="1200">
                <a:latin typeface="Bell MT" panose="02020503060305020303" pitchFamily="18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1486CD-E10D-DFB4-A320-457CCA1AE2BF}"/>
                </a:ext>
              </a:extLst>
            </p:cNvPr>
            <p:cNvSpPr/>
            <p:nvPr/>
          </p:nvSpPr>
          <p:spPr>
            <a:xfrm>
              <a:off x="584472" y="2029904"/>
              <a:ext cx="2511268" cy="1848033"/>
            </a:xfrm>
            <a:custGeom>
              <a:avLst/>
              <a:gdLst>
                <a:gd name="connsiteX0" fmla="*/ 0 w 1304185"/>
                <a:gd name="connsiteY0" fmla="*/ 0 h 2036103"/>
                <a:gd name="connsiteX1" fmla="*/ 1304185 w 1304185"/>
                <a:gd name="connsiteY1" fmla="*/ 0 h 2036103"/>
                <a:gd name="connsiteX2" fmla="*/ 1304185 w 1304185"/>
                <a:gd name="connsiteY2" fmla="*/ 2036103 h 2036103"/>
                <a:gd name="connsiteX3" fmla="*/ 0 w 1304185"/>
                <a:gd name="connsiteY3" fmla="*/ 2036103 h 2036103"/>
                <a:gd name="connsiteX4" fmla="*/ 0 w 1304185"/>
                <a:gd name="connsiteY4" fmla="*/ 0 h 203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2036103">
                  <a:moveTo>
                    <a:pt x="0" y="0"/>
                  </a:moveTo>
                  <a:lnTo>
                    <a:pt x="1304185" y="0"/>
                  </a:lnTo>
                  <a:lnTo>
                    <a:pt x="1304185" y="2036103"/>
                  </a:lnTo>
                  <a:lnTo>
                    <a:pt x="0" y="2036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>
                  <a:latin typeface="Bell MT" panose="02020503060305020303" pitchFamily="18" charset="0"/>
                </a:rPr>
                <a:t>Firms earlier setting off their liability through cash but were later setting off their liability majorly through ITC.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4B04F0F-8547-58D5-E212-F5B1A7D1F92A}"/>
              </a:ext>
            </a:extLst>
          </p:cNvPr>
          <p:cNvSpPr/>
          <p:nvPr/>
        </p:nvSpPr>
        <p:spPr>
          <a:xfrm>
            <a:off x="3407789" y="1546631"/>
            <a:ext cx="2511268" cy="483273"/>
          </a:xfrm>
          <a:custGeom>
            <a:avLst/>
            <a:gdLst>
              <a:gd name="connsiteX0" fmla="*/ 0 w 1304185"/>
              <a:gd name="connsiteY0" fmla="*/ 0 h 433637"/>
              <a:gd name="connsiteX1" fmla="*/ 1304185 w 1304185"/>
              <a:gd name="connsiteY1" fmla="*/ 0 h 433637"/>
              <a:gd name="connsiteX2" fmla="*/ 1304185 w 1304185"/>
              <a:gd name="connsiteY2" fmla="*/ 433637 h 433637"/>
              <a:gd name="connsiteX3" fmla="*/ 0 w 1304185"/>
              <a:gd name="connsiteY3" fmla="*/ 433637 h 433637"/>
              <a:gd name="connsiteX4" fmla="*/ 0 w 1304185"/>
              <a:gd name="connsiteY4" fmla="*/ 0 h 4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433637">
                <a:moveTo>
                  <a:pt x="0" y="0"/>
                </a:moveTo>
                <a:lnTo>
                  <a:pt x="1304185" y="0"/>
                </a:lnTo>
                <a:lnTo>
                  <a:pt x="1304185" y="433637"/>
                </a:lnTo>
                <a:lnTo>
                  <a:pt x="0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Bell MT" panose="02020503060305020303" pitchFamily="18" charset="0"/>
              </a:rPr>
              <a:t>Purchase/ Sale</a:t>
            </a:r>
            <a:endParaRPr lang="en-IN" kern="1200" dirty="0">
              <a:latin typeface="Bell MT" panose="02020503060305020303" pitchFamily="18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F4371EE-B9D1-0FCF-103B-6322156D78E5}"/>
              </a:ext>
            </a:extLst>
          </p:cNvPr>
          <p:cNvSpPr/>
          <p:nvPr/>
        </p:nvSpPr>
        <p:spPr>
          <a:xfrm>
            <a:off x="3407789" y="2029904"/>
            <a:ext cx="2511268" cy="1848033"/>
          </a:xfrm>
          <a:custGeom>
            <a:avLst/>
            <a:gdLst>
              <a:gd name="connsiteX0" fmla="*/ 0 w 1304185"/>
              <a:gd name="connsiteY0" fmla="*/ 0 h 2036103"/>
              <a:gd name="connsiteX1" fmla="*/ 1304185 w 1304185"/>
              <a:gd name="connsiteY1" fmla="*/ 0 h 2036103"/>
              <a:gd name="connsiteX2" fmla="*/ 1304185 w 1304185"/>
              <a:gd name="connsiteY2" fmla="*/ 2036103 h 2036103"/>
              <a:gd name="connsiteX3" fmla="*/ 0 w 1304185"/>
              <a:gd name="connsiteY3" fmla="*/ 2036103 h 2036103"/>
              <a:gd name="connsiteX4" fmla="*/ 0 w 1304185"/>
              <a:gd name="connsiteY4" fmla="*/ 0 h 203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2036103">
                <a:moveTo>
                  <a:pt x="0" y="0"/>
                </a:moveTo>
                <a:lnTo>
                  <a:pt x="1304185" y="0"/>
                </a:lnTo>
                <a:lnTo>
                  <a:pt x="1304185" y="2036103"/>
                </a:lnTo>
                <a:lnTo>
                  <a:pt x="0" y="203610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latin typeface="Bell MT" panose="02020503060305020303" pitchFamily="18" charset="0"/>
              </a:rPr>
              <a:t>Firms were showing purchase and sale of iron, plywood etc</a:t>
            </a:r>
            <a:r>
              <a:rPr lang="en-US" dirty="0">
                <a:latin typeface="Bell MT" panose="02020503060305020303" pitchFamily="18" charset="0"/>
              </a:rPr>
              <a:t>.</a:t>
            </a:r>
            <a:r>
              <a:rPr lang="en-US" kern="1200" dirty="0">
                <a:latin typeface="Bell MT" panose="02020503060305020303" pitchFamily="18" charset="0"/>
              </a:rPr>
              <a:t> from firms registered in Delhi, Haryana &amp; UP and Punjab &amp; Maharashtra respectively.</a:t>
            </a:r>
            <a:endParaRPr lang="en-IN" kern="1200" dirty="0">
              <a:latin typeface="Bell MT" panose="02020503060305020303" pitchFamily="18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5EA0AE5-C543-7D0F-391C-D1B8F7169140}"/>
              </a:ext>
            </a:extLst>
          </p:cNvPr>
          <p:cNvSpPr/>
          <p:nvPr/>
        </p:nvSpPr>
        <p:spPr>
          <a:xfrm>
            <a:off x="6231106" y="1546631"/>
            <a:ext cx="2511268" cy="483273"/>
          </a:xfrm>
          <a:custGeom>
            <a:avLst/>
            <a:gdLst>
              <a:gd name="connsiteX0" fmla="*/ 0 w 1304185"/>
              <a:gd name="connsiteY0" fmla="*/ 0 h 433637"/>
              <a:gd name="connsiteX1" fmla="*/ 1304185 w 1304185"/>
              <a:gd name="connsiteY1" fmla="*/ 0 h 433637"/>
              <a:gd name="connsiteX2" fmla="*/ 1304185 w 1304185"/>
              <a:gd name="connsiteY2" fmla="*/ 433637 h 433637"/>
              <a:gd name="connsiteX3" fmla="*/ 0 w 1304185"/>
              <a:gd name="connsiteY3" fmla="*/ 433637 h 433637"/>
              <a:gd name="connsiteX4" fmla="*/ 0 w 1304185"/>
              <a:gd name="connsiteY4" fmla="*/ 0 h 4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433637">
                <a:moveTo>
                  <a:pt x="0" y="0"/>
                </a:moveTo>
                <a:lnTo>
                  <a:pt x="1304185" y="0"/>
                </a:lnTo>
                <a:lnTo>
                  <a:pt x="1304185" y="433637"/>
                </a:lnTo>
                <a:lnTo>
                  <a:pt x="0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Bell MT" panose="02020503060305020303" pitchFamily="18" charset="0"/>
              </a:rPr>
              <a:t>EWB RFID analysis</a:t>
            </a:r>
            <a:endParaRPr lang="en-IN" kern="1200">
              <a:latin typeface="Bell MT" panose="02020503060305020303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CF0446E-E499-FA61-AE7B-315362F15F19}"/>
              </a:ext>
            </a:extLst>
          </p:cNvPr>
          <p:cNvSpPr/>
          <p:nvPr/>
        </p:nvSpPr>
        <p:spPr>
          <a:xfrm>
            <a:off x="6231106" y="2029904"/>
            <a:ext cx="2511268" cy="1848033"/>
          </a:xfrm>
          <a:custGeom>
            <a:avLst/>
            <a:gdLst>
              <a:gd name="connsiteX0" fmla="*/ 0 w 1304185"/>
              <a:gd name="connsiteY0" fmla="*/ 0 h 2036103"/>
              <a:gd name="connsiteX1" fmla="*/ 1304185 w 1304185"/>
              <a:gd name="connsiteY1" fmla="*/ 0 h 2036103"/>
              <a:gd name="connsiteX2" fmla="*/ 1304185 w 1304185"/>
              <a:gd name="connsiteY2" fmla="*/ 2036103 h 2036103"/>
              <a:gd name="connsiteX3" fmla="*/ 0 w 1304185"/>
              <a:gd name="connsiteY3" fmla="*/ 2036103 h 2036103"/>
              <a:gd name="connsiteX4" fmla="*/ 0 w 1304185"/>
              <a:gd name="connsiteY4" fmla="*/ 0 h 203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2036103">
                <a:moveTo>
                  <a:pt x="0" y="0"/>
                </a:moveTo>
                <a:lnTo>
                  <a:pt x="1304185" y="0"/>
                </a:lnTo>
                <a:lnTo>
                  <a:pt x="1304185" y="2036103"/>
                </a:lnTo>
                <a:lnTo>
                  <a:pt x="0" y="20361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latin typeface="Bell MT" panose="02020503060305020303" pitchFamily="18" charset="0"/>
              </a:rPr>
              <a:t>Certain vehicles were either not crossing any toll or were on different route at the time.</a:t>
            </a:r>
            <a:endParaRPr lang="en-IN" kern="1200" dirty="0">
              <a:latin typeface="Bell MT" panose="02020503060305020303" pitchFamily="18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151D462-7E83-82FE-CFFD-48B9F356705C}"/>
              </a:ext>
            </a:extLst>
          </p:cNvPr>
          <p:cNvSpPr/>
          <p:nvPr/>
        </p:nvSpPr>
        <p:spPr>
          <a:xfrm>
            <a:off x="9054422" y="1546631"/>
            <a:ext cx="2511268" cy="483273"/>
          </a:xfrm>
          <a:custGeom>
            <a:avLst/>
            <a:gdLst>
              <a:gd name="connsiteX0" fmla="*/ 0 w 1304185"/>
              <a:gd name="connsiteY0" fmla="*/ 0 h 433637"/>
              <a:gd name="connsiteX1" fmla="*/ 1304185 w 1304185"/>
              <a:gd name="connsiteY1" fmla="*/ 0 h 433637"/>
              <a:gd name="connsiteX2" fmla="*/ 1304185 w 1304185"/>
              <a:gd name="connsiteY2" fmla="*/ 433637 h 433637"/>
              <a:gd name="connsiteX3" fmla="*/ 0 w 1304185"/>
              <a:gd name="connsiteY3" fmla="*/ 433637 h 433637"/>
              <a:gd name="connsiteX4" fmla="*/ 0 w 1304185"/>
              <a:gd name="connsiteY4" fmla="*/ 0 h 4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433637">
                <a:moveTo>
                  <a:pt x="0" y="0"/>
                </a:moveTo>
                <a:lnTo>
                  <a:pt x="1304185" y="0"/>
                </a:lnTo>
                <a:lnTo>
                  <a:pt x="1304185" y="433637"/>
                </a:lnTo>
                <a:lnTo>
                  <a:pt x="0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Bell MT" panose="02020503060305020303" pitchFamily="18" charset="0"/>
              </a:rPr>
              <a:t>Vehicle analysis on VAHAN portal</a:t>
            </a:r>
            <a:endParaRPr lang="en-IN" dirty="0">
              <a:latin typeface="Bell MT" panose="02020503060305020303" pitchFamily="18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232605B-4422-5A1B-DACA-E78B5A64F5B6}"/>
              </a:ext>
            </a:extLst>
          </p:cNvPr>
          <p:cNvSpPr/>
          <p:nvPr/>
        </p:nvSpPr>
        <p:spPr>
          <a:xfrm>
            <a:off x="9054422" y="2029904"/>
            <a:ext cx="2511268" cy="1848033"/>
          </a:xfrm>
          <a:custGeom>
            <a:avLst/>
            <a:gdLst>
              <a:gd name="connsiteX0" fmla="*/ 0 w 1304185"/>
              <a:gd name="connsiteY0" fmla="*/ 0 h 2036103"/>
              <a:gd name="connsiteX1" fmla="*/ 1304185 w 1304185"/>
              <a:gd name="connsiteY1" fmla="*/ 0 h 2036103"/>
              <a:gd name="connsiteX2" fmla="*/ 1304185 w 1304185"/>
              <a:gd name="connsiteY2" fmla="*/ 2036103 h 2036103"/>
              <a:gd name="connsiteX3" fmla="*/ 0 w 1304185"/>
              <a:gd name="connsiteY3" fmla="*/ 2036103 h 2036103"/>
              <a:gd name="connsiteX4" fmla="*/ 0 w 1304185"/>
              <a:gd name="connsiteY4" fmla="*/ 0 h 203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185" h="2036103">
                <a:moveTo>
                  <a:pt x="0" y="0"/>
                </a:moveTo>
                <a:lnTo>
                  <a:pt x="1304185" y="0"/>
                </a:lnTo>
                <a:lnTo>
                  <a:pt x="1304185" y="2036103"/>
                </a:lnTo>
                <a:lnTo>
                  <a:pt x="0" y="203610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latin typeface="Bell MT" panose="02020503060305020303" pitchFamily="18" charset="0"/>
              </a:rPr>
              <a:t>Certain vehicle entered in the EWB did not have the capacity to transport the quantity of goods shown in the EWB.</a:t>
            </a:r>
            <a:endParaRPr lang="en-IN" dirty="0">
              <a:latin typeface="Bell MT" panose="02020503060305020303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DFC37F-E7FC-B23B-82A5-98DDB9F0F4B9}"/>
              </a:ext>
            </a:extLst>
          </p:cNvPr>
          <p:cNvCxnSpPr>
            <a:cxnSpLocks/>
          </p:cNvCxnSpPr>
          <p:nvPr/>
        </p:nvCxnSpPr>
        <p:spPr>
          <a:xfrm>
            <a:off x="3095740" y="2712284"/>
            <a:ext cx="312049" cy="0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B4F65A-FACC-5E20-87FA-D77D05B81A05}"/>
              </a:ext>
            </a:extLst>
          </p:cNvPr>
          <p:cNvCxnSpPr>
            <a:cxnSpLocks/>
          </p:cNvCxnSpPr>
          <p:nvPr/>
        </p:nvCxnSpPr>
        <p:spPr>
          <a:xfrm>
            <a:off x="5939975" y="2712284"/>
            <a:ext cx="312049" cy="0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F90F-EA86-A4EE-977B-B2B23335638D}"/>
              </a:ext>
            </a:extLst>
          </p:cNvPr>
          <p:cNvCxnSpPr>
            <a:cxnSpLocks/>
          </p:cNvCxnSpPr>
          <p:nvPr/>
        </p:nvCxnSpPr>
        <p:spPr>
          <a:xfrm>
            <a:off x="8742374" y="2712284"/>
            <a:ext cx="312049" cy="0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A22F0CD-5EC9-28C8-07CB-0794F5BEB5BA}"/>
              </a:ext>
            </a:extLst>
          </p:cNvPr>
          <p:cNvGrpSpPr/>
          <p:nvPr/>
        </p:nvGrpSpPr>
        <p:grpSpPr>
          <a:xfrm>
            <a:off x="2017049" y="4132793"/>
            <a:ext cx="8157902" cy="2330073"/>
            <a:chOff x="584472" y="4132793"/>
            <a:chExt cx="8157902" cy="23300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F68288-6A0E-9AA1-5EA8-5BEBD80AD018}"/>
                </a:ext>
              </a:extLst>
            </p:cNvPr>
            <p:cNvGrpSpPr/>
            <p:nvPr/>
          </p:nvGrpSpPr>
          <p:grpSpPr>
            <a:xfrm>
              <a:off x="584472" y="4132793"/>
              <a:ext cx="2511268" cy="2330073"/>
              <a:chOff x="584472" y="4132793"/>
              <a:chExt cx="2511268" cy="233007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D39F705-C3C5-7692-80D2-9A742EA5E700}"/>
                  </a:ext>
                </a:extLst>
              </p:cNvPr>
              <p:cNvSpPr/>
              <p:nvPr/>
            </p:nvSpPr>
            <p:spPr>
              <a:xfrm>
                <a:off x="584472" y="4132793"/>
                <a:ext cx="2511268" cy="483273"/>
              </a:xfrm>
              <a:custGeom>
                <a:avLst/>
                <a:gdLst>
                  <a:gd name="connsiteX0" fmla="*/ 0 w 1304185"/>
                  <a:gd name="connsiteY0" fmla="*/ 0 h 433637"/>
                  <a:gd name="connsiteX1" fmla="*/ 1304185 w 1304185"/>
                  <a:gd name="connsiteY1" fmla="*/ 0 h 433637"/>
                  <a:gd name="connsiteX2" fmla="*/ 1304185 w 1304185"/>
                  <a:gd name="connsiteY2" fmla="*/ 433637 h 433637"/>
                  <a:gd name="connsiteX3" fmla="*/ 0 w 1304185"/>
                  <a:gd name="connsiteY3" fmla="*/ 433637 h 433637"/>
                  <a:gd name="connsiteX4" fmla="*/ 0 w 1304185"/>
                  <a:gd name="connsiteY4" fmla="*/ 0 h 43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4185" h="433637">
                    <a:moveTo>
                      <a:pt x="0" y="0"/>
                    </a:moveTo>
                    <a:lnTo>
                      <a:pt x="1304185" y="0"/>
                    </a:lnTo>
                    <a:lnTo>
                      <a:pt x="1304185" y="433637"/>
                    </a:lnTo>
                    <a:lnTo>
                      <a:pt x="0" y="433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>
                    <a:latin typeface="Bell MT" panose="02020503060305020303" pitchFamily="18" charset="0"/>
                  </a:rPr>
                  <a:t>Evasion</a:t>
                </a:r>
                <a:endParaRPr lang="en-IN">
                  <a:latin typeface="Bell MT" panose="02020503060305020303" pitchFamily="18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E50842-4819-07D6-F3CE-91E88113DB27}"/>
                  </a:ext>
                </a:extLst>
              </p:cNvPr>
              <p:cNvSpPr/>
              <p:nvPr/>
            </p:nvSpPr>
            <p:spPr>
              <a:xfrm>
                <a:off x="584472" y="4616066"/>
                <a:ext cx="2511268" cy="1846800"/>
              </a:xfrm>
              <a:custGeom>
                <a:avLst/>
                <a:gdLst>
                  <a:gd name="connsiteX0" fmla="*/ 0 w 1304185"/>
                  <a:gd name="connsiteY0" fmla="*/ 0 h 2036103"/>
                  <a:gd name="connsiteX1" fmla="*/ 1304185 w 1304185"/>
                  <a:gd name="connsiteY1" fmla="*/ 0 h 2036103"/>
                  <a:gd name="connsiteX2" fmla="*/ 1304185 w 1304185"/>
                  <a:gd name="connsiteY2" fmla="*/ 2036103 h 2036103"/>
                  <a:gd name="connsiteX3" fmla="*/ 0 w 1304185"/>
                  <a:gd name="connsiteY3" fmla="*/ 2036103 h 2036103"/>
                  <a:gd name="connsiteX4" fmla="*/ 0 w 1304185"/>
                  <a:gd name="connsiteY4" fmla="*/ 0 h 203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4185" h="2036103">
                    <a:moveTo>
                      <a:pt x="0" y="0"/>
                    </a:moveTo>
                    <a:lnTo>
                      <a:pt x="1304185" y="0"/>
                    </a:lnTo>
                    <a:lnTo>
                      <a:pt x="1304185" y="2036103"/>
                    </a:lnTo>
                    <a:lnTo>
                      <a:pt x="0" y="203610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6">
                    <a:alpha val="90000"/>
                  </a:schemeClr>
                </a:solidFill>
              </a:ln>
            </p:spPr>
            <p:style>
              <a:ln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0" lvl="1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dirty="0">
                    <a:latin typeface="Bell MT" panose="02020503060305020303" pitchFamily="18" charset="0"/>
                  </a:rPr>
                  <a:t>Firms had wrongfully availed and utilized  ITC of </a:t>
                </a:r>
                <a:r>
                  <a:rPr lang="en-US" b="1" u="sng" dirty="0">
                    <a:latin typeface="Bell MT" panose="02020503060305020303" pitchFamily="18" charset="0"/>
                  </a:rPr>
                  <a:t>₹ 17.01 Cr </a:t>
                </a:r>
                <a:r>
                  <a:rPr lang="en-US" dirty="0">
                    <a:latin typeface="Bell MT" panose="02020503060305020303" pitchFamily="18" charset="0"/>
                  </a:rPr>
                  <a:t>using fake invoices. </a:t>
                </a:r>
              </a:p>
              <a:p>
                <a:pPr marL="0" lvl="1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b="1" u="sng" dirty="0">
                    <a:latin typeface="Bell MT" panose="02020503060305020303" pitchFamily="18" charset="0"/>
                  </a:rPr>
                  <a:t>₹ 2.23 Cr </a:t>
                </a:r>
                <a:r>
                  <a:rPr lang="en-US" dirty="0">
                    <a:latin typeface="Bell MT" panose="02020503060305020303" pitchFamily="18" charset="0"/>
                  </a:rPr>
                  <a:t>was deposited by beneficiaries.</a:t>
                </a:r>
                <a:endParaRPr lang="en-IN" dirty="0">
                  <a:latin typeface="Bell MT" panose="02020503060305020303" pitchFamily="18" charset="0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1B8E75F-8728-D622-F1FA-9247068CAA52}"/>
                </a:ext>
              </a:extLst>
            </p:cNvPr>
            <p:cNvSpPr/>
            <p:nvPr/>
          </p:nvSpPr>
          <p:spPr>
            <a:xfrm>
              <a:off x="3407789" y="4132793"/>
              <a:ext cx="2511268" cy="483273"/>
            </a:xfrm>
            <a:custGeom>
              <a:avLst/>
              <a:gdLst>
                <a:gd name="connsiteX0" fmla="*/ 0 w 1304185"/>
                <a:gd name="connsiteY0" fmla="*/ 0 h 433637"/>
                <a:gd name="connsiteX1" fmla="*/ 1304185 w 1304185"/>
                <a:gd name="connsiteY1" fmla="*/ 0 h 433637"/>
                <a:gd name="connsiteX2" fmla="*/ 1304185 w 1304185"/>
                <a:gd name="connsiteY2" fmla="*/ 433637 h 433637"/>
                <a:gd name="connsiteX3" fmla="*/ 0 w 1304185"/>
                <a:gd name="connsiteY3" fmla="*/ 433637 h 433637"/>
                <a:gd name="connsiteX4" fmla="*/ 0 w 1304185"/>
                <a:gd name="connsiteY4" fmla="*/ 0 h 4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433637">
                  <a:moveTo>
                    <a:pt x="0" y="0"/>
                  </a:moveTo>
                  <a:lnTo>
                    <a:pt x="1304185" y="0"/>
                  </a:lnTo>
                  <a:lnTo>
                    <a:pt x="1304185" y="433637"/>
                  </a:lnTo>
                  <a:lnTo>
                    <a:pt x="0" y="433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>
                  <a:latin typeface="Bell MT" panose="02020503060305020303" pitchFamily="18" charset="0"/>
                </a:rPr>
                <a:t>Authorization for arrest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504294-7B02-E7E8-0FA3-66C995B43DDC}"/>
                </a:ext>
              </a:extLst>
            </p:cNvPr>
            <p:cNvSpPr/>
            <p:nvPr/>
          </p:nvSpPr>
          <p:spPr>
            <a:xfrm>
              <a:off x="3407789" y="4616066"/>
              <a:ext cx="2511268" cy="1846800"/>
            </a:xfrm>
            <a:custGeom>
              <a:avLst/>
              <a:gdLst>
                <a:gd name="connsiteX0" fmla="*/ 0 w 1304185"/>
                <a:gd name="connsiteY0" fmla="*/ 0 h 2036103"/>
                <a:gd name="connsiteX1" fmla="*/ 1304185 w 1304185"/>
                <a:gd name="connsiteY1" fmla="*/ 0 h 2036103"/>
                <a:gd name="connsiteX2" fmla="*/ 1304185 w 1304185"/>
                <a:gd name="connsiteY2" fmla="*/ 2036103 h 2036103"/>
                <a:gd name="connsiteX3" fmla="*/ 0 w 1304185"/>
                <a:gd name="connsiteY3" fmla="*/ 2036103 h 2036103"/>
                <a:gd name="connsiteX4" fmla="*/ 0 w 1304185"/>
                <a:gd name="connsiteY4" fmla="*/ 0 h 203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2036103">
                  <a:moveTo>
                    <a:pt x="0" y="0"/>
                  </a:moveTo>
                  <a:lnTo>
                    <a:pt x="1304185" y="0"/>
                  </a:lnTo>
                  <a:lnTo>
                    <a:pt x="1304185" y="2036103"/>
                  </a:lnTo>
                  <a:lnTo>
                    <a:pt x="0" y="20361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>
                  <a:latin typeface="Bell MT" panose="02020503060305020303" pitchFamily="18" charset="0"/>
                </a:rPr>
                <a:t>Issued by Commissioner, State Tax. </a:t>
              </a:r>
            </a:p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>
                  <a:latin typeface="Bell MT" panose="02020503060305020303" pitchFamily="18" charset="0"/>
                </a:rPr>
                <a:t>Accused was arrested on 05.04.2022 and complaint was filed against him on 02.06.2022. </a:t>
              </a:r>
              <a:endParaRPr lang="en-IN" kern="1200" dirty="0">
                <a:latin typeface="Bell MT" panose="02020503060305020303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1CCBE13-CFD9-FF9A-4E8B-15CA84858FCE}"/>
                </a:ext>
              </a:extLst>
            </p:cNvPr>
            <p:cNvSpPr/>
            <p:nvPr/>
          </p:nvSpPr>
          <p:spPr>
            <a:xfrm>
              <a:off x="6231106" y="4132793"/>
              <a:ext cx="2511268" cy="483273"/>
            </a:xfrm>
            <a:custGeom>
              <a:avLst/>
              <a:gdLst>
                <a:gd name="connsiteX0" fmla="*/ 0 w 1304185"/>
                <a:gd name="connsiteY0" fmla="*/ 0 h 433637"/>
                <a:gd name="connsiteX1" fmla="*/ 1304185 w 1304185"/>
                <a:gd name="connsiteY1" fmla="*/ 0 h 433637"/>
                <a:gd name="connsiteX2" fmla="*/ 1304185 w 1304185"/>
                <a:gd name="connsiteY2" fmla="*/ 433637 h 433637"/>
                <a:gd name="connsiteX3" fmla="*/ 0 w 1304185"/>
                <a:gd name="connsiteY3" fmla="*/ 433637 h 433637"/>
                <a:gd name="connsiteX4" fmla="*/ 0 w 1304185"/>
                <a:gd name="connsiteY4" fmla="*/ 0 h 4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433637">
                  <a:moveTo>
                    <a:pt x="0" y="0"/>
                  </a:moveTo>
                  <a:lnTo>
                    <a:pt x="1304185" y="0"/>
                  </a:lnTo>
                  <a:lnTo>
                    <a:pt x="1304185" y="433637"/>
                  </a:lnTo>
                  <a:lnTo>
                    <a:pt x="0" y="433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latin typeface="Bell MT" panose="02020503060305020303" pitchFamily="18" charset="0"/>
                </a:rPr>
                <a:t>Conviction</a:t>
              </a:r>
              <a:endParaRPr lang="en-IN" b="1" dirty="0">
                <a:latin typeface="Bell MT" panose="02020503060305020303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6B90D2D-F0D0-CF35-51FE-36387E25801B}"/>
                </a:ext>
              </a:extLst>
            </p:cNvPr>
            <p:cNvSpPr/>
            <p:nvPr/>
          </p:nvSpPr>
          <p:spPr>
            <a:xfrm>
              <a:off x="6231106" y="4616066"/>
              <a:ext cx="2511268" cy="1846800"/>
            </a:xfrm>
            <a:custGeom>
              <a:avLst/>
              <a:gdLst>
                <a:gd name="connsiteX0" fmla="*/ 0 w 1304185"/>
                <a:gd name="connsiteY0" fmla="*/ 0 h 2036103"/>
                <a:gd name="connsiteX1" fmla="*/ 1304185 w 1304185"/>
                <a:gd name="connsiteY1" fmla="*/ 0 h 2036103"/>
                <a:gd name="connsiteX2" fmla="*/ 1304185 w 1304185"/>
                <a:gd name="connsiteY2" fmla="*/ 2036103 h 2036103"/>
                <a:gd name="connsiteX3" fmla="*/ 0 w 1304185"/>
                <a:gd name="connsiteY3" fmla="*/ 2036103 h 2036103"/>
                <a:gd name="connsiteX4" fmla="*/ 0 w 1304185"/>
                <a:gd name="connsiteY4" fmla="*/ 0 h 203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185" h="2036103">
                  <a:moveTo>
                    <a:pt x="0" y="0"/>
                  </a:moveTo>
                  <a:lnTo>
                    <a:pt x="1304185" y="0"/>
                  </a:lnTo>
                  <a:lnTo>
                    <a:pt x="1304185" y="2036103"/>
                  </a:lnTo>
                  <a:lnTo>
                    <a:pt x="0" y="20361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dirty="0">
                  <a:latin typeface="Bell MT" panose="02020503060305020303" pitchFamily="18" charset="0"/>
                </a:rPr>
                <a:t>Accused was sentenced to 5 years rigorous imprisonment on 19.12.2022 by Hon’ble Chief Judicial Magistrate, Haridwar</a:t>
              </a:r>
              <a:endParaRPr lang="en-IN" b="1" dirty="0">
                <a:latin typeface="Bell MT" panose="02020503060305020303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18747-1A7D-542F-1D69-A9FDF5E71C09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92" y="5297829"/>
              <a:ext cx="312049" cy="0"/>
            </a:xfrm>
            <a:prstGeom prst="straightConnector1">
              <a:avLst/>
            </a:prstGeom>
            <a:ln w="666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C48112-2B88-A0F9-046F-636692D73EDA}"/>
                </a:ext>
              </a:extLst>
            </p:cNvPr>
            <p:cNvCxnSpPr>
              <a:cxnSpLocks/>
            </p:cNvCxnSpPr>
            <p:nvPr/>
          </p:nvCxnSpPr>
          <p:spPr>
            <a:xfrm>
              <a:off x="5917893" y="5297829"/>
              <a:ext cx="312049" cy="0"/>
            </a:xfrm>
            <a:prstGeom prst="straightConnector1">
              <a:avLst/>
            </a:prstGeom>
            <a:ln w="666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0802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9AFDFC-00D6-4218-91F5-41AF571F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b="17894"/>
          <a:stretch/>
        </p:blipFill>
        <p:spPr>
          <a:xfrm>
            <a:off x="0" y="394636"/>
            <a:ext cx="12192000" cy="55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1353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Bell MT</vt:lpstr>
      <vt:lpstr>Calibri</vt:lpstr>
      <vt:lpstr>Calibri Light</vt:lpstr>
      <vt:lpstr>Colonna MT</vt:lpstr>
      <vt:lpstr>Copperplate</vt:lpstr>
      <vt:lpstr>Courier New</vt:lpstr>
      <vt:lpstr>Times New Roman</vt:lpstr>
      <vt:lpstr>Wingdings</vt:lpstr>
      <vt:lpstr>Office Theme</vt:lpstr>
      <vt:lpstr>1_Office Theme</vt:lpstr>
      <vt:lpstr> National GST Enforcement Officer’s Conference  4th March, 2024</vt:lpstr>
      <vt:lpstr>Uttarakhand - Enforcement Structure</vt:lpstr>
      <vt:lpstr>Enforcement – 11 Mobile Units </vt:lpstr>
      <vt:lpstr>Enforcement – 4 Special Investigation Branches (Search &amp; Seizure)</vt:lpstr>
      <vt:lpstr>Enforcement – Centralized Investigation Unit  (CIU at HQ)</vt:lpstr>
      <vt:lpstr>EWB Generations and Verifications</vt:lpstr>
      <vt:lpstr>Major Cases</vt:lpstr>
      <vt:lpstr>Conviction in Manpower Supplier case  (2022-23)</vt:lpstr>
      <vt:lpstr>PowerPoint Presentation</vt:lpstr>
      <vt:lpstr>Arresting in Timber case  (2023-24)</vt:lpstr>
      <vt:lpstr>Bill Lao Inam Pao (BLIP) Yojana</vt:lpstr>
      <vt:lpstr>Cases identified using BLIP  (2023-24)</vt:lpstr>
      <vt:lpstr>Major Cases – Pharmaceutical firms  (2023-24)</vt:lpstr>
      <vt:lpstr>PowerPoint Presentation</vt:lpstr>
      <vt:lpstr>Major Cases – Bitumen Oil  (2023-24)</vt:lpstr>
      <vt:lpstr>PowerPoint Presentation</vt:lpstr>
      <vt:lpstr>Major cases – Banking and Insurance  (2022-23)</vt:lpstr>
      <vt:lpstr>Challenges</vt:lpstr>
      <vt:lpstr>Challenges</vt:lpstr>
      <vt:lpstr>Challenges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RAJESHWARI NEGI</dc:creator>
  <cp:lastModifiedBy>HQ Dehradun</cp:lastModifiedBy>
  <cp:revision>120</cp:revision>
  <cp:lastPrinted>2023-09-18T07:29:03Z</cp:lastPrinted>
  <dcterms:created xsi:type="dcterms:W3CDTF">2023-09-18T05:32:03Z</dcterms:created>
  <dcterms:modified xsi:type="dcterms:W3CDTF">2024-03-02T10:48:59Z</dcterms:modified>
</cp:coreProperties>
</file>