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0" r:id="rId3"/>
    <p:sldId id="284" r:id="rId4"/>
    <p:sldId id="282" r:id="rId5"/>
    <p:sldId id="276" r:id="rId6"/>
    <p:sldId id="286" r:id="rId7"/>
    <p:sldId id="297" r:id="rId8"/>
    <p:sldId id="294" r:id="rId9"/>
    <p:sldId id="260" r:id="rId10"/>
    <p:sldId id="288" r:id="rId11"/>
    <p:sldId id="268" r:id="rId12"/>
    <p:sldId id="296" r:id="rId13"/>
    <p:sldId id="273" r:id="rId14"/>
    <p:sldId id="289" r:id="rId15"/>
    <p:sldId id="257" r:id="rId16"/>
    <p:sldId id="278" r:id="rId1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218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218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218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218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218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218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218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218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218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48"/>
  </p:normalViewPr>
  <p:slideViewPr>
    <p:cSldViewPr snapToGrid="0">
      <p:cViewPr varScale="1">
        <p:scale>
          <a:sx n="112" d="100"/>
          <a:sy n="112" d="100"/>
        </p:scale>
        <p:origin x="50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A5C29C-4424-4416-84C3-CE8165FE8D8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3940F7BB-B439-42F9-857C-C0D821265535}">
      <dgm:prSet phldrT="[Text]" custT="1"/>
      <dgm:spPr/>
      <dgm:t>
        <a:bodyPr/>
        <a:lstStyle/>
        <a:p>
          <a:r>
            <a:rPr lang="en-IN" sz="2400" dirty="0">
              <a:latin typeface="Arial" panose="020B0604020202020204" pitchFamily="34" charset="0"/>
              <a:cs typeface="Arial" panose="020B0604020202020204" pitchFamily="34" charset="0"/>
            </a:rPr>
            <a:t>Inspections</a:t>
          </a:r>
          <a:r>
            <a:rPr lang="en-IN" sz="2400" baseline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IN" sz="2400" baseline="0" dirty="0">
              <a:latin typeface="Arial" panose="020B0604020202020204" pitchFamily="34" charset="0"/>
              <a:cs typeface="Arial" panose="020B0604020202020204" pitchFamily="34" charset="0"/>
            </a:rPr>
            <a:t>Rs.433 Crores </a:t>
          </a:r>
          <a:endParaRPr lang="en-IN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E38B8F-2CAD-447F-9EE1-C0EF85800A1E}" type="parTrans" cxnId="{2CF4F4F1-7D37-4B7C-8597-B71628EED073}">
      <dgm:prSet/>
      <dgm:spPr/>
      <dgm:t>
        <a:bodyPr/>
        <a:lstStyle/>
        <a:p>
          <a:endParaRPr lang="en-IN"/>
        </a:p>
      </dgm:t>
    </dgm:pt>
    <dgm:pt modelId="{E6D97FF0-04D2-49D1-BFCE-058DCC70FF3F}" type="sibTrans" cxnId="{2CF4F4F1-7D37-4B7C-8597-B71628EED073}">
      <dgm:prSet/>
      <dgm:spPr/>
      <dgm:t>
        <a:bodyPr/>
        <a:lstStyle/>
        <a:p>
          <a:endParaRPr lang="en-IN"/>
        </a:p>
      </dgm:t>
    </dgm:pt>
    <dgm:pt modelId="{94D49467-8FD2-4FFF-A9CB-C6EC17E2CC66}">
      <dgm:prSet phldrT="[Text]" custT="1"/>
      <dgm:spPr/>
      <dgm:t>
        <a:bodyPr/>
        <a:lstStyle/>
        <a:p>
          <a:r>
            <a:rPr lang="en-IN" sz="2400" baseline="0" dirty="0">
              <a:latin typeface="Arial" panose="020B0604020202020204" pitchFamily="34" charset="0"/>
              <a:cs typeface="Arial" panose="020B0604020202020204" pitchFamily="34" charset="0"/>
            </a:rPr>
            <a:t> Audits</a:t>
          </a:r>
        </a:p>
        <a:p>
          <a:r>
            <a:rPr lang="en-IN" sz="2400" baseline="0" dirty="0">
              <a:latin typeface="Arial" panose="020B0604020202020204" pitchFamily="34" charset="0"/>
              <a:cs typeface="Arial" panose="020B0604020202020204" pitchFamily="34" charset="0"/>
            </a:rPr>
            <a:t>Rs.202 Crores </a:t>
          </a:r>
          <a:endParaRPr lang="en-IN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3C02E1-C022-4391-B873-1D63CB5C95E6}" type="parTrans" cxnId="{7DC23CCC-2474-4E9A-A45F-BFF5350A4304}">
      <dgm:prSet/>
      <dgm:spPr/>
      <dgm:t>
        <a:bodyPr/>
        <a:lstStyle/>
        <a:p>
          <a:endParaRPr lang="en-IN"/>
        </a:p>
      </dgm:t>
    </dgm:pt>
    <dgm:pt modelId="{04838842-3C1A-4887-A103-04C6450BA773}" type="sibTrans" cxnId="{7DC23CCC-2474-4E9A-A45F-BFF5350A4304}">
      <dgm:prSet/>
      <dgm:spPr/>
      <dgm:t>
        <a:bodyPr/>
        <a:lstStyle/>
        <a:p>
          <a:endParaRPr lang="en-IN"/>
        </a:p>
      </dgm:t>
    </dgm:pt>
    <dgm:pt modelId="{DE5B4807-4A2D-443D-89D6-ECACC50C38B4}">
      <dgm:prSet phldrT="[Text]" custT="1"/>
      <dgm:spPr/>
      <dgm:t>
        <a:bodyPr/>
        <a:lstStyle/>
        <a:p>
          <a:r>
            <a:rPr lang="en-IN" sz="2400" dirty="0">
              <a:latin typeface="Arial" panose="020B0604020202020204" pitchFamily="34" charset="0"/>
              <a:cs typeface="Arial" panose="020B0604020202020204" pitchFamily="34" charset="0"/>
            </a:rPr>
            <a:t>Scrutiny of returns</a:t>
          </a:r>
        </a:p>
        <a:p>
          <a:r>
            <a:rPr lang="en-IN" sz="2400" dirty="0">
              <a:latin typeface="Arial" panose="020B0604020202020204" pitchFamily="34" charset="0"/>
              <a:cs typeface="Arial" panose="020B0604020202020204" pitchFamily="34" charset="0"/>
            </a:rPr>
            <a:t>Rs.254 Crores  </a:t>
          </a:r>
          <a:r>
            <a:rPr lang="en-IN" sz="2400" baseline="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en-IN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F9FC7F-6F5A-4DC4-A62C-77B92D601669}" type="parTrans" cxnId="{4CE2C574-6A05-4470-8196-F710EB987E63}">
      <dgm:prSet/>
      <dgm:spPr/>
      <dgm:t>
        <a:bodyPr/>
        <a:lstStyle/>
        <a:p>
          <a:endParaRPr lang="en-IN"/>
        </a:p>
      </dgm:t>
    </dgm:pt>
    <dgm:pt modelId="{605C2A65-1FBF-4403-98A5-7F5ACD240580}" type="sibTrans" cxnId="{4CE2C574-6A05-4470-8196-F710EB987E63}">
      <dgm:prSet/>
      <dgm:spPr/>
      <dgm:t>
        <a:bodyPr/>
        <a:lstStyle/>
        <a:p>
          <a:endParaRPr lang="en-IN"/>
        </a:p>
      </dgm:t>
    </dgm:pt>
    <dgm:pt modelId="{78449097-DCBE-404C-9CC1-6D60031D683B}">
      <dgm:prSet phldrT="[Text]" custT="1"/>
      <dgm:spPr/>
      <dgm:t>
        <a:bodyPr/>
        <a:lstStyle/>
        <a:p>
          <a:r>
            <a:rPr lang="en-IN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IN" sz="2400" dirty="0">
              <a:latin typeface="Arial" panose="020B0604020202020204" pitchFamily="34" charset="0"/>
              <a:cs typeface="Arial" panose="020B0604020202020204" pitchFamily="34" charset="0"/>
            </a:rPr>
            <a:t>Total Collections</a:t>
          </a:r>
        </a:p>
        <a:p>
          <a:r>
            <a:rPr lang="en-IN" sz="2400" dirty="0">
              <a:latin typeface="Arial" panose="020B0604020202020204" pitchFamily="34" charset="0"/>
              <a:cs typeface="Arial" panose="020B0604020202020204" pitchFamily="34" charset="0"/>
            </a:rPr>
            <a:t>Rs.889 Crores  </a:t>
          </a:r>
        </a:p>
        <a:p>
          <a:endParaRPr lang="en-IN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104739-A698-4D36-8B2A-1FC2E8410500}" type="parTrans" cxnId="{BFDCA59E-5791-4778-8A9F-B786B8D6C991}">
      <dgm:prSet/>
      <dgm:spPr/>
      <dgm:t>
        <a:bodyPr/>
        <a:lstStyle/>
        <a:p>
          <a:endParaRPr lang="en-IN"/>
        </a:p>
      </dgm:t>
    </dgm:pt>
    <dgm:pt modelId="{57EE3B3B-21B8-4CC0-9541-50253459BB53}" type="sibTrans" cxnId="{BFDCA59E-5791-4778-8A9F-B786B8D6C991}">
      <dgm:prSet/>
      <dgm:spPr/>
      <dgm:t>
        <a:bodyPr/>
        <a:lstStyle/>
        <a:p>
          <a:endParaRPr lang="en-IN"/>
        </a:p>
      </dgm:t>
    </dgm:pt>
    <dgm:pt modelId="{F22AD182-B84F-4493-ABC8-82BE671D96B6}" type="pres">
      <dgm:prSet presAssocID="{9EA5C29C-4424-4416-84C3-CE8165FE8D8A}" presName="diagram" presStyleCnt="0">
        <dgm:presLayoutVars>
          <dgm:dir/>
          <dgm:resizeHandles val="exact"/>
        </dgm:presLayoutVars>
      </dgm:prSet>
      <dgm:spPr/>
    </dgm:pt>
    <dgm:pt modelId="{2B0114EC-DB68-4B19-8A44-47CF21C4F900}" type="pres">
      <dgm:prSet presAssocID="{3940F7BB-B439-42F9-857C-C0D821265535}" presName="node" presStyleLbl="node1" presStyleIdx="0" presStyleCnt="4">
        <dgm:presLayoutVars>
          <dgm:bulletEnabled val="1"/>
        </dgm:presLayoutVars>
      </dgm:prSet>
      <dgm:spPr/>
    </dgm:pt>
    <dgm:pt modelId="{83751356-94EF-422C-AB23-FB8AB6BA472B}" type="pres">
      <dgm:prSet presAssocID="{E6D97FF0-04D2-49D1-BFCE-058DCC70FF3F}" presName="sibTrans" presStyleCnt="0"/>
      <dgm:spPr/>
    </dgm:pt>
    <dgm:pt modelId="{AF754776-6DCE-45C9-BABB-BFF88D80A79D}" type="pres">
      <dgm:prSet presAssocID="{94D49467-8FD2-4FFF-A9CB-C6EC17E2CC66}" presName="node" presStyleLbl="node1" presStyleIdx="1" presStyleCnt="4">
        <dgm:presLayoutVars>
          <dgm:bulletEnabled val="1"/>
        </dgm:presLayoutVars>
      </dgm:prSet>
      <dgm:spPr/>
    </dgm:pt>
    <dgm:pt modelId="{8CC6084A-1800-462E-8024-3C78797A2A73}" type="pres">
      <dgm:prSet presAssocID="{04838842-3C1A-4887-A103-04C6450BA773}" presName="sibTrans" presStyleCnt="0"/>
      <dgm:spPr/>
    </dgm:pt>
    <dgm:pt modelId="{6C51D8F1-E1BE-499D-802D-4CF87AF97EB5}" type="pres">
      <dgm:prSet presAssocID="{DE5B4807-4A2D-443D-89D6-ECACC50C38B4}" presName="node" presStyleLbl="node1" presStyleIdx="2" presStyleCnt="4">
        <dgm:presLayoutVars>
          <dgm:bulletEnabled val="1"/>
        </dgm:presLayoutVars>
      </dgm:prSet>
      <dgm:spPr/>
    </dgm:pt>
    <dgm:pt modelId="{6676F289-26E6-4D1E-8901-56F0D8FCE4CB}" type="pres">
      <dgm:prSet presAssocID="{605C2A65-1FBF-4403-98A5-7F5ACD240580}" presName="sibTrans" presStyleCnt="0"/>
      <dgm:spPr/>
    </dgm:pt>
    <dgm:pt modelId="{40D60091-93EC-4DF7-B711-70C91F0B6ED5}" type="pres">
      <dgm:prSet presAssocID="{78449097-DCBE-404C-9CC1-6D60031D683B}" presName="node" presStyleLbl="node1" presStyleIdx="3" presStyleCnt="4">
        <dgm:presLayoutVars>
          <dgm:bulletEnabled val="1"/>
        </dgm:presLayoutVars>
      </dgm:prSet>
      <dgm:spPr/>
    </dgm:pt>
  </dgm:ptLst>
  <dgm:cxnLst>
    <dgm:cxn modelId="{2DD15E11-5F9A-4782-AD1C-2762FB6AF390}" type="presOf" srcId="{9EA5C29C-4424-4416-84C3-CE8165FE8D8A}" destId="{F22AD182-B84F-4493-ABC8-82BE671D96B6}" srcOrd="0" destOrd="0" presId="urn:microsoft.com/office/officeart/2005/8/layout/default"/>
    <dgm:cxn modelId="{6F130024-F5DC-4C55-903F-1960723E2C43}" type="presOf" srcId="{3940F7BB-B439-42F9-857C-C0D821265535}" destId="{2B0114EC-DB68-4B19-8A44-47CF21C4F900}" srcOrd="0" destOrd="0" presId="urn:microsoft.com/office/officeart/2005/8/layout/default"/>
    <dgm:cxn modelId="{7AE3164E-D20E-4AB0-A309-B85D9F98DD3D}" type="presOf" srcId="{78449097-DCBE-404C-9CC1-6D60031D683B}" destId="{40D60091-93EC-4DF7-B711-70C91F0B6ED5}" srcOrd="0" destOrd="0" presId="urn:microsoft.com/office/officeart/2005/8/layout/default"/>
    <dgm:cxn modelId="{25CD6250-BF84-45EB-A568-9986B879F2FF}" type="presOf" srcId="{94D49467-8FD2-4FFF-A9CB-C6EC17E2CC66}" destId="{AF754776-6DCE-45C9-BABB-BFF88D80A79D}" srcOrd="0" destOrd="0" presId="urn:microsoft.com/office/officeart/2005/8/layout/default"/>
    <dgm:cxn modelId="{4CE2C574-6A05-4470-8196-F710EB987E63}" srcId="{9EA5C29C-4424-4416-84C3-CE8165FE8D8A}" destId="{DE5B4807-4A2D-443D-89D6-ECACC50C38B4}" srcOrd="2" destOrd="0" parTransId="{45F9FC7F-6F5A-4DC4-A62C-77B92D601669}" sibTransId="{605C2A65-1FBF-4403-98A5-7F5ACD240580}"/>
    <dgm:cxn modelId="{292DDF76-B0D7-461C-A694-85D0D5046C13}" type="presOf" srcId="{DE5B4807-4A2D-443D-89D6-ECACC50C38B4}" destId="{6C51D8F1-E1BE-499D-802D-4CF87AF97EB5}" srcOrd="0" destOrd="0" presId="urn:microsoft.com/office/officeart/2005/8/layout/default"/>
    <dgm:cxn modelId="{BFDCA59E-5791-4778-8A9F-B786B8D6C991}" srcId="{9EA5C29C-4424-4416-84C3-CE8165FE8D8A}" destId="{78449097-DCBE-404C-9CC1-6D60031D683B}" srcOrd="3" destOrd="0" parTransId="{3A104739-A698-4D36-8B2A-1FC2E8410500}" sibTransId="{57EE3B3B-21B8-4CC0-9541-50253459BB53}"/>
    <dgm:cxn modelId="{7DC23CCC-2474-4E9A-A45F-BFF5350A4304}" srcId="{9EA5C29C-4424-4416-84C3-CE8165FE8D8A}" destId="{94D49467-8FD2-4FFF-A9CB-C6EC17E2CC66}" srcOrd="1" destOrd="0" parTransId="{863C02E1-C022-4391-B873-1D63CB5C95E6}" sibTransId="{04838842-3C1A-4887-A103-04C6450BA773}"/>
    <dgm:cxn modelId="{2CF4F4F1-7D37-4B7C-8597-B71628EED073}" srcId="{9EA5C29C-4424-4416-84C3-CE8165FE8D8A}" destId="{3940F7BB-B439-42F9-857C-C0D821265535}" srcOrd="0" destOrd="0" parTransId="{0CE38B8F-2CAD-447F-9EE1-C0EF85800A1E}" sibTransId="{E6D97FF0-04D2-49D1-BFCE-058DCC70FF3F}"/>
    <dgm:cxn modelId="{03490154-9A96-4FFC-A0BE-B5BBE8D5FC18}" type="presParOf" srcId="{F22AD182-B84F-4493-ABC8-82BE671D96B6}" destId="{2B0114EC-DB68-4B19-8A44-47CF21C4F900}" srcOrd="0" destOrd="0" presId="urn:microsoft.com/office/officeart/2005/8/layout/default"/>
    <dgm:cxn modelId="{523F8251-A32E-4524-9E48-327ED37C694F}" type="presParOf" srcId="{F22AD182-B84F-4493-ABC8-82BE671D96B6}" destId="{83751356-94EF-422C-AB23-FB8AB6BA472B}" srcOrd="1" destOrd="0" presId="urn:microsoft.com/office/officeart/2005/8/layout/default"/>
    <dgm:cxn modelId="{D42056CE-7539-4EE0-9FA3-B8F60B4378C0}" type="presParOf" srcId="{F22AD182-B84F-4493-ABC8-82BE671D96B6}" destId="{AF754776-6DCE-45C9-BABB-BFF88D80A79D}" srcOrd="2" destOrd="0" presId="urn:microsoft.com/office/officeart/2005/8/layout/default"/>
    <dgm:cxn modelId="{52A7A07B-D953-4AA1-9F19-572034F08BF9}" type="presParOf" srcId="{F22AD182-B84F-4493-ABC8-82BE671D96B6}" destId="{8CC6084A-1800-462E-8024-3C78797A2A73}" srcOrd="3" destOrd="0" presId="urn:microsoft.com/office/officeart/2005/8/layout/default"/>
    <dgm:cxn modelId="{CC0F45BF-6123-4B6E-9D38-9C3A5265659D}" type="presParOf" srcId="{F22AD182-B84F-4493-ABC8-82BE671D96B6}" destId="{6C51D8F1-E1BE-499D-802D-4CF87AF97EB5}" srcOrd="4" destOrd="0" presId="urn:microsoft.com/office/officeart/2005/8/layout/default"/>
    <dgm:cxn modelId="{9FD4A4AC-1BD9-4754-9EAE-03FD7DAA3A95}" type="presParOf" srcId="{F22AD182-B84F-4493-ABC8-82BE671D96B6}" destId="{6676F289-26E6-4D1E-8901-56F0D8FCE4CB}" srcOrd="5" destOrd="0" presId="urn:microsoft.com/office/officeart/2005/8/layout/default"/>
    <dgm:cxn modelId="{3E27F99A-81F0-47EA-AF72-39681F56465F}" type="presParOf" srcId="{F22AD182-B84F-4493-ABC8-82BE671D96B6}" destId="{40D60091-93EC-4DF7-B711-70C91F0B6ED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0114EC-DB68-4B19-8A44-47CF21C4F900}">
      <dsp:nvSpPr>
        <dsp:cNvPr id="0" name=""/>
        <dsp:cNvSpPr/>
      </dsp:nvSpPr>
      <dsp:spPr>
        <a:xfrm>
          <a:off x="736720" y="683"/>
          <a:ext cx="3341567" cy="200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Arial" panose="020B0604020202020204" pitchFamily="34" charset="0"/>
              <a:cs typeface="Arial" panose="020B0604020202020204" pitchFamily="34" charset="0"/>
            </a:rPr>
            <a:t>Inspections</a:t>
          </a:r>
          <a:r>
            <a:rPr lang="en-IN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Rs.433 Crores </a:t>
          </a:r>
          <a:endParaRPr lang="en-IN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6720" y="683"/>
        <a:ext cx="3341567" cy="2004940"/>
      </dsp:txXfrm>
    </dsp:sp>
    <dsp:sp modelId="{AF754776-6DCE-45C9-BABB-BFF88D80A79D}">
      <dsp:nvSpPr>
        <dsp:cNvPr id="0" name=""/>
        <dsp:cNvSpPr/>
      </dsp:nvSpPr>
      <dsp:spPr>
        <a:xfrm>
          <a:off x="4412444" y="683"/>
          <a:ext cx="3341567" cy="200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 Audits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Rs.202 Crores </a:t>
          </a:r>
          <a:endParaRPr lang="en-IN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12444" y="683"/>
        <a:ext cx="3341567" cy="2004940"/>
      </dsp:txXfrm>
    </dsp:sp>
    <dsp:sp modelId="{6C51D8F1-E1BE-499D-802D-4CF87AF97EB5}">
      <dsp:nvSpPr>
        <dsp:cNvPr id="0" name=""/>
        <dsp:cNvSpPr/>
      </dsp:nvSpPr>
      <dsp:spPr>
        <a:xfrm>
          <a:off x="736720" y="2339780"/>
          <a:ext cx="3341567" cy="200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Arial" panose="020B0604020202020204" pitchFamily="34" charset="0"/>
              <a:cs typeface="Arial" panose="020B0604020202020204" pitchFamily="34" charset="0"/>
            </a:rPr>
            <a:t>Scrutiny of returns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Arial" panose="020B0604020202020204" pitchFamily="34" charset="0"/>
              <a:cs typeface="Arial" panose="020B0604020202020204" pitchFamily="34" charset="0"/>
            </a:rPr>
            <a:t>Rs.254 Crores  </a:t>
          </a:r>
          <a:r>
            <a:rPr lang="en-IN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en-IN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6720" y="2339780"/>
        <a:ext cx="3341567" cy="2004940"/>
      </dsp:txXfrm>
    </dsp:sp>
    <dsp:sp modelId="{40D60091-93EC-4DF7-B711-70C91F0B6ED5}">
      <dsp:nvSpPr>
        <dsp:cNvPr id="0" name=""/>
        <dsp:cNvSpPr/>
      </dsp:nvSpPr>
      <dsp:spPr>
        <a:xfrm>
          <a:off x="4412444" y="2339780"/>
          <a:ext cx="3341567" cy="200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Arial" panose="020B0604020202020204" pitchFamily="34" charset="0"/>
              <a:cs typeface="Arial" panose="020B0604020202020204" pitchFamily="34" charset="0"/>
            </a:rPr>
            <a:t>Total Collections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Arial" panose="020B0604020202020204" pitchFamily="34" charset="0"/>
              <a:cs typeface="Arial" panose="020B0604020202020204" pitchFamily="34" charset="0"/>
            </a:rPr>
            <a:t>Rs.889 Crores 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12444" y="2339780"/>
        <a:ext cx="3341567" cy="2004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Shape 67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671" name="Shape 67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287537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912181" latinLnBrk="0">
      <a:defRPr sz="1200">
        <a:latin typeface="+mn-lt"/>
        <a:ea typeface="+mn-ea"/>
        <a:cs typeface="+mn-cs"/>
        <a:sym typeface="Calibri"/>
      </a:defRPr>
    </a:lvl1pPr>
    <a:lvl2pPr indent="228600" defTabSz="912181" latinLnBrk="0">
      <a:defRPr sz="1200">
        <a:latin typeface="+mn-lt"/>
        <a:ea typeface="+mn-ea"/>
        <a:cs typeface="+mn-cs"/>
        <a:sym typeface="Calibri"/>
      </a:defRPr>
    </a:lvl2pPr>
    <a:lvl3pPr indent="457200" defTabSz="912181" latinLnBrk="0">
      <a:defRPr sz="1200">
        <a:latin typeface="+mn-lt"/>
        <a:ea typeface="+mn-ea"/>
        <a:cs typeface="+mn-cs"/>
        <a:sym typeface="Calibri"/>
      </a:defRPr>
    </a:lvl3pPr>
    <a:lvl4pPr indent="685800" defTabSz="912181" latinLnBrk="0">
      <a:defRPr sz="1200">
        <a:latin typeface="+mn-lt"/>
        <a:ea typeface="+mn-ea"/>
        <a:cs typeface="+mn-cs"/>
        <a:sym typeface="Calibri"/>
      </a:defRPr>
    </a:lvl4pPr>
    <a:lvl5pPr indent="914400" defTabSz="912181" latinLnBrk="0">
      <a:defRPr sz="1200">
        <a:latin typeface="+mn-lt"/>
        <a:ea typeface="+mn-ea"/>
        <a:cs typeface="+mn-cs"/>
        <a:sym typeface="Calibri"/>
      </a:defRPr>
    </a:lvl5pPr>
    <a:lvl6pPr indent="1143000" defTabSz="912181" latinLnBrk="0">
      <a:defRPr sz="1200">
        <a:latin typeface="+mn-lt"/>
        <a:ea typeface="+mn-ea"/>
        <a:cs typeface="+mn-cs"/>
        <a:sym typeface="Calibri"/>
      </a:defRPr>
    </a:lvl6pPr>
    <a:lvl7pPr indent="1371600" defTabSz="912181" latinLnBrk="0">
      <a:defRPr sz="1200">
        <a:latin typeface="+mn-lt"/>
        <a:ea typeface="+mn-ea"/>
        <a:cs typeface="+mn-cs"/>
        <a:sym typeface="Calibri"/>
      </a:defRPr>
    </a:lvl7pPr>
    <a:lvl8pPr indent="1600200" defTabSz="912181" latinLnBrk="0">
      <a:defRPr sz="1200">
        <a:latin typeface="+mn-lt"/>
        <a:ea typeface="+mn-ea"/>
        <a:cs typeface="+mn-cs"/>
        <a:sym typeface="Calibri"/>
      </a:defRPr>
    </a:lvl8pPr>
    <a:lvl9pPr indent="1828800" defTabSz="912181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8"/>
            <a:ext cx="9144000" cy="2387602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44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93" name="Google Shape;121;p797"/>
          <p:cNvSpPr>
            <a:spLocks noGrp="1"/>
          </p:cNvSpPr>
          <p:nvPr>
            <p:ph type="pic" sz="quarter" idx="21"/>
          </p:nvPr>
        </p:nvSpPr>
        <p:spPr>
          <a:xfrm>
            <a:off x="612542" y="250941"/>
            <a:ext cx="3515314" cy="24765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94" name="Google Shape;122;p797"/>
          <p:cNvSpPr>
            <a:spLocks noGrp="1"/>
          </p:cNvSpPr>
          <p:nvPr>
            <p:ph type="pic" sz="quarter" idx="22"/>
          </p:nvPr>
        </p:nvSpPr>
        <p:spPr>
          <a:xfrm>
            <a:off x="4224475" y="266700"/>
            <a:ext cx="3515315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95" name="Google Shape;123;p797"/>
          <p:cNvSpPr>
            <a:spLocks noGrp="1"/>
          </p:cNvSpPr>
          <p:nvPr>
            <p:ph type="pic" sz="quarter" idx="23"/>
          </p:nvPr>
        </p:nvSpPr>
        <p:spPr>
          <a:xfrm>
            <a:off x="7852950" y="266700"/>
            <a:ext cx="3515315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96" name="Google Shape;124;p797"/>
          <p:cNvSpPr>
            <a:spLocks noGrp="1"/>
          </p:cNvSpPr>
          <p:nvPr>
            <p:ph type="pic" sz="quarter" idx="24"/>
          </p:nvPr>
        </p:nvSpPr>
        <p:spPr>
          <a:xfrm>
            <a:off x="612542" y="2917935"/>
            <a:ext cx="3515314" cy="24765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97" name="Google Shape;125;p797"/>
          <p:cNvSpPr>
            <a:spLocks noGrp="1"/>
          </p:cNvSpPr>
          <p:nvPr>
            <p:ph type="pic" sz="quarter" idx="25"/>
          </p:nvPr>
        </p:nvSpPr>
        <p:spPr>
          <a:xfrm>
            <a:off x="4224475" y="2933700"/>
            <a:ext cx="3515315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98" name="Google Shape;126;p797"/>
          <p:cNvSpPr>
            <a:spLocks noGrp="1"/>
          </p:cNvSpPr>
          <p:nvPr>
            <p:ph type="pic" sz="quarter" idx="26"/>
          </p:nvPr>
        </p:nvSpPr>
        <p:spPr>
          <a:xfrm>
            <a:off x="7852950" y="2933700"/>
            <a:ext cx="3515315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0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1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2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3_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63" name="Title Text"/>
          <p:cNvSpPr txBox="1">
            <a:spLocks noGrp="1"/>
          </p:cNvSpPr>
          <p:nvPr>
            <p:ph type="title"/>
          </p:nvPr>
        </p:nvSpPr>
        <p:spPr>
          <a:xfrm>
            <a:off x="914400" y="2130431"/>
            <a:ext cx="10363200" cy="1470026"/>
          </a:xfrm>
          <a:prstGeom prst="rect">
            <a:avLst/>
          </a:prstGeom>
        </p:spPr>
        <p:txBody>
          <a:bodyPr lIns="22822" tIns="22822" rIns="22822" bIns="22822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1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 lIns="22822" tIns="22822" rIns="22822" bIns="22822"/>
          <a:lstStyle>
            <a:lvl1pPr marL="0" indent="0" algn="ctr" defTabSz="913105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1pPr>
            <a:lvl2pPr marL="0" indent="0" algn="ctr" defTabSz="913105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2pPr>
            <a:lvl3pPr marL="0" indent="0" algn="ctr" defTabSz="913105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3pPr>
            <a:lvl4pPr marL="0" indent="0" algn="ctr" defTabSz="913105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4pPr>
            <a:lvl5pPr marL="0" indent="0" algn="ctr" defTabSz="913105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73" name="Title Text"/>
          <p:cNvSpPr txBox="1">
            <a:spLocks noGrp="1"/>
          </p:cNvSpPr>
          <p:nvPr>
            <p:ph type="title"/>
          </p:nvPr>
        </p:nvSpPr>
        <p:spPr>
          <a:xfrm>
            <a:off x="609600" y="274645"/>
            <a:ext cx="10972800" cy="1143001"/>
          </a:xfrm>
          <a:prstGeom prst="rect">
            <a:avLst/>
          </a:prstGeom>
        </p:spPr>
        <p:txBody>
          <a:bodyPr lIns="22822" tIns="22822" rIns="22822" bIns="22822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174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lIns="22822" tIns="22822" rIns="22822" bIns="22822"/>
          <a:lstStyle>
            <a:lvl1pPr marL="228366" indent="-355234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165" indent="-365123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6638" indent="-386514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68877" indent="-421839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7240" indent="-421839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83" name="Title Text"/>
          <p:cNvSpPr txBox="1">
            <a:spLocks noGrp="1"/>
          </p:cNvSpPr>
          <p:nvPr>
            <p:ph type="title"/>
          </p:nvPr>
        </p:nvSpPr>
        <p:spPr>
          <a:xfrm>
            <a:off x="963091" y="4406905"/>
            <a:ext cx="10363201" cy="1362077"/>
          </a:xfrm>
          <a:prstGeom prst="rect">
            <a:avLst/>
          </a:prstGeom>
        </p:spPr>
        <p:txBody>
          <a:bodyPr lIns="22822" tIns="22822" rIns="22822" bIns="22822" anchor="t"/>
          <a:lstStyle>
            <a:lvl1pPr defTabSz="913105">
              <a:lnSpc>
                <a:spcPct val="100000"/>
              </a:lnSpc>
              <a:defRPr sz="4800" b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1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63091" y="2906713"/>
            <a:ext cx="10363201" cy="1500189"/>
          </a:xfrm>
          <a:prstGeom prst="rect">
            <a:avLst/>
          </a:prstGeom>
        </p:spPr>
        <p:txBody>
          <a:bodyPr lIns="22822" tIns="22822" rIns="22822" bIns="22822" anchor="b"/>
          <a:lstStyle>
            <a:lvl1pPr marL="0" indent="114183" defTabSz="913105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114183" defTabSz="913105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114183" defTabSz="913105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14183" defTabSz="913105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14183" defTabSz="913105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93" name="Title Text"/>
          <p:cNvSpPr txBox="1">
            <a:spLocks noGrp="1"/>
          </p:cNvSpPr>
          <p:nvPr>
            <p:ph type="title"/>
          </p:nvPr>
        </p:nvSpPr>
        <p:spPr>
          <a:xfrm>
            <a:off x="609600" y="274645"/>
            <a:ext cx="10972800" cy="1143001"/>
          </a:xfrm>
          <a:prstGeom prst="rect">
            <a:avLst/>
          </a:prstGeom>
        </p:spPr>
        <p:txBody>
          <a:bodyPr lIns="22822" tIns="22822" rIns="22822" bIns="22822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194" name="Body Level One…"/>
          <p:cNvSpPr txBox="1">
            <a:spLocks noGrp="1"/>
          </p:cNvSpPr>
          <p:nvPr>
            <p:ph type="body" idx="1"/>
          </p:nvPr>
        </p:nvSpPr>
        <p:spPr>
          <a:xfrm>
            <a:off x="1621380" y="3200406"/>
            <a:ext cx="14492820" cy="9051926"/>
          </a:xfrm>
          <a:prstGeom prst="rect">
            <a:avLst/>
          </a:prstGeom>
        </p:spPr>
        <p:txBody>
          <a:bodyPr lIns="22822" tIns="22822" rIns="22822" bIns="22822"/>
          <a:lstStyle>
            <a:lvl1pPr marL="228366" indent="-326689" defTabSz="91310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defRPr sz="3400"/>
            </a:lvl1pPr>
            <a:lvl2pPr marL="507583" indent="-345826" defTabSz="91310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buChar char="–"/>
              <a:defRPr sz="3400"/>
            </a:lvl2pPr>
            <a:lvl3pPr marL="796104" indent="-377435" defTabSz="91310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defRPr sz="3400"/>
            </a:lvl3pPr>
            <a:lvl4pPr marL="1050132" indent="-387239" defTabSz="91310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buChar char="–"/>
              <a:defRPr sz="3400"/>
            </a:lvl4pPr>
            <a:lvl5pPr marL="1278496" indent="-387238" defTabSz="91310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buChar char="»"/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5" name="Google Shape;158;p857"/>
          <p:cNvSpPr txBox="1">
            <a:spLocks noGrp="1"/>
          </p:cNvSpPr>
          <p:nvPr>
            <p:ph type="body" idx="21"/>
          </p:nvPr>
        </p:nvSpPr>
        <p:spPr>
          <a:xfrm>
            <a:off x="16317390" y="3200406"/>
            <a:ext cx="14492818" cy="9051926"/>
          </a:xfrm>
          <a:prstGeom prst="rect">
            <a:avLst/>
          </a:prstGeom>
        </p:spPr>
        <p:txBody>
          <a:bodyPr lIns="22822" tIns="22822" rIns="22822" bIns="22822"/>
          <a:lstStyle/>
          <a:p>
            <a:pPr marL="114503" indent="-163804" defTabSz="457839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ts val="3400"/>
              <a:defRPr sz="3400"/>
            </a:pPr>
            <a:endParaRPr/>
          </a:p>
        </p:txBody>
      </p:sp>
      <p:sp>
        <p:nvSpPr>
          <p:cNvPr id="19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17" name="Title Text"/>
          <p:cNvSpPr txBox="1">
            <a:spLocks noGrp="1"/>
          </p:cNvSpPr>
          <p:nvPr>
            <p:ph type="title"/>
          </p:nvPr>
        </p:nvSpPr>
        <p:spPr>
          <a:xfrm>
            <a:off x="609600" y="274645"/>
            <a:ext cx="10972800" cy="1143001"/>
          </a:xfrm>
          <a:prstGeom prst="rect">
            <a:avLst/>
          </a:prstGeom>
        </p:spPr>
        <p:txBody>
          <a:bodyPr lIns="22822" tIns="22822" rIns="22822" bIns="22822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2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26" name="Title Text"/>
          <p:cNvSpPr txBox="1">
            <a:spLocks noGrp="1"/>
          </p:cNvSpPr>
          <p:nvPr>
            <p:ph type="title"/>
          </p:nvPr>
        </p:nvSpPr>
        <p:spPr>
          <a:xfrm>
            <a:off x="609607" y="273050"/>
            <a:ext cx="4011087" cy="1162050"/>
          </a:xfrm>
          <a:prstGeom prst="rect">
            <a:avLst/>
          </a:prstGeom>
        </p:spPr>
        <p:txBody>
          <a:bodyPr lIns="22822" tIns="22822" rIns="22822" bIns="22822" anchor="b"/>
          <a:lstStyle>
            <a:lvl1pPr defTabSz="913105">
              <a:lnSpc>
                <a:spcPct val="100000"/>
              </a:lnSpc>
              <a:defRPr sz="2400" b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227" name="Body Level One…"/>
          <p:cNvSpPr txBox="1">
            <a:spLocks noGrp="1"/>
          </p:cNvSpPr>
          <p:nvPr>
            <p:ph type="body" idx="1"/>
          </p:nvPr>
        </p:nvSpPr>
        <p:spPr>
          <a:xfrm>
            <a:off x="4766738" y="273064"/>
            <a:ext cx="6815668" cy="5853113"/>
          </a:xfrm>
          <a:prstGeom prst="rect">
            <a:avLst/>
          </a:prstGeom>
        </p:spPr>
        <p:txBody>
          <a:bodyPr lIns="22822" tIns="22822" rIns="22822" bIns="22822"/>
          <a:lstStyle>
            <a:lvl1pPr marL="228366" indent="-355234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165" indent="-365123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6638" indent="-386514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68877" indent="-421839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7240" indent="-421839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8" name="Google Shape;179;p860"/>
          <p:cNvSpPr txBox="1">
            <a:spLocks noGrp="1"/>
          </p:cNvSpPr>
          <p:nvPr>
            <p:ph type="body" sz="half" idx="21"/>
          </p:nvPr>
        </p:nvSpPr>
        <p:spPr>
          <a:xfrm>
            <a:off x="609607" y="1435103"/>
            <a:ext cx="4011087" cy="4691063"/>
          </a:xfrm>
          <a:prstGeom prst="rect">
            <a:avLst/>
          </a:prstGeom>
        </p:spPr>
        <p:txBody>
          <a:bodyPr lIns="22822" tIns="22822" rIns="22822" bIns="22822"/>
          <a:lstStyle/>
          <a:p>
            <a:pPr marL="0" indent="57251" defTabSz="457839">
              <a:lnSpc>
                <a:spcPct val="100000"/>
              </a:lnSpc>
              <a:spcBef>
                <a:spcPts val="100"/>
              </a:spcBef>
              <a:buSzTx/>
              <a:buFontTx/>
              <a:buNone/>
              <a:defRPr sz="1700"/>
            </a:pPr>
            <a:endParaRPr/>
          </a:p>
        </p:txBody>
      </p:sp>
      <p:sp>
        <p:nvSpPr>
          <p:cNvPr id="22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37" name="Title Text"/>
          <p:cNvSpPr txBox="1">
            <a:spLocks noGrp="1"/>
          </p:cNvSpPr>
          <p:nvPr>
            <p:ph type="title"/>
          </p:nvPr>
        </p:nvSpPr>
        <p:spPr>
          <a:xfrm>
            <a:off x="2389725" y="4800600"/>
            <a:ext cx="7315201" cy="566738"/>
          </a:xfrm>
          <a:prstGeom prst="rect">
            <a:avLst/>
          </a:prstGeom>
        </p:spPr>
        <p:txBody>
          <a:bodyPr lIns="22822" tIns="22822" rIns="22822" bIns="22822" anchor="b"/>
          <a:lstStyle>
            <a:lvl1pPr defTabSz="913105">
              <a:lnSpc>
                <a:spcPct val="100000"/>
              </a:lnSpc>
              <a:defRPr sz="2400" b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238" name="Google Shape;185;p861"/>
          <p:cNvSpPr>
            <a:spLocks noGrp="1"/>
          </p:cNvSpPr>
          <p:nvPr>
            <p:ph type="pic" sz="half" idx="21"/>
          </p:nvPr>
        </p:nvSpPr>
        <p:spPr>
          <a:xfrm>
            <a:off x="2389725" y="612775"/>
            <a:ext cx="7315201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3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389725" y="5367344"/>
            <a:ext cx="7315201" cy="804864"/>
          </a:xfrm>
          <a:prstGeom prst="rect">
            <a:avLst/>
          </a:prstGeom>
        </p:spPr>
        <p:txBody>
          <a:bodyPr lIns="22822" tIns="22822" rIns="22822" bIns="22822"/>
          <a:lstStyle>
            <a:lvl1pPr marL="0" indent="114183" defTabSz="913105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1pPr>
            <a:lvl2pPr marL="0" indent="114183" defTabSz="913105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2pPr>
            <a:lvl3pPr marL="0" indent="114183" defTabSz="913105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3pPr>
            <a:lvl4pPr marL="0" indent="114183" defTabSz="913105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4pPr>
            <a:lvl5pPr marL="0" indent="114183" defTabSz="913105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48" name="Title Text"/>
          <p:cNvSpPr txBox="1">
            <a:spLocks noGrp="1"/>
          </p:cNvSpPr>
          <p:nvPr>
            <p:ph type="title"/>
          </p:nvPr>
        </p:nvSpPr>
        <p:spPr>
          <a:xfrm>
            <a:off x="609600" y="274645"/>
            <a:ext cx="10972800" cy="1143001"/>
          </a:xfrm>
          <a:prstGeom prst="rect">
            <a:avLst/>
          </a:prstGeom>
        </p:spPr>
        <p:txBody>
          <a:bodyPr lIns="22822" tIns="22822" rIns="22822" bIns="22822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249" name="Body Level One…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8"/>
            <a:ext cx="4525965" cy="10972801"/>
          </a:xfrm>
          <a:prstGeom prst="rect">
            <a:avLst/>
          </a:prstGeom>
        </p:spPr>
        <p:txBody>
          <a:bodyPr lIns="22822" tIns="22822" rIns="22822" bIns="22822"/>
          <a:lstStyle>
            <a:lvl1pPr marL="228366" indent="-355234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165" indent="-365123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6638" indent="-386514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68877" indent="-421839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7240" indent="-421839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58" name="Title Text"/>
          <p:cNvSpPr txBox="1">
            <a:spLocks noGrp="1"/>
          </p:cNvSpPr>
          <p:nvPr>
            <p:ph type="title"/>
          </p:nvPr>
        </p:nvSpPr>
        <p:spPr>
          <a:xfrm rot="5400000">
            <a:off x="21310600" y="2752737"/>
            <a:ext cx="11703050" cy="7296151"/>
          </a:xfrm>
          <a:prstGeom prst="rect">
            <a:avLst/>
          </a:prstGeom>
        </p:spPr>
        <p:txBody>
          <a:bodyPr lIns="22822" tIns="22822" rIns="22822" bIns="22822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259" name="Body Level One…"/>
          <p:cNvSpPr txBox="1">
            <a:spLocks noGrp="1"/>
          </p:cNvSpPr>
          <p:nvPr>
            <p:ph type="body" idx="1"/>
          </p:nvPr>
        </p:nvSpPr>
        <p:spPr>
          <a:xfrm rot="5400000">
            <a:off x="6614590" y="-4443942"/>
            <a:ext cx="11703051" cy="21689484"/>
          </a:xfrm>
          <a:prstGeom prst="rect">
            <a:avLst/>
          </a:prstGeom>
        </p:spPr>
        <p:txBody>
          <a:bodyPr lIns="22822" tIns="22822" rIns="22822" bIns="22822"/>
          <a:lstStyle>
            <a:lvl1pPr marL="228366" indent="-355234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165" indent="-365123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6638" indent="-386514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68877" indent="-421839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7240" indent="-421839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68" name="Google Shape;203;p864"/>
          <p:cNvSpPr>
            <a:spLocks noGrp="1"/>
          </p:cNvSpPr>
          <p:nvPr>
            <p:ph type="pic" idx="21"/>
          </p:nvPr>
        </p:nvSpPr>
        <p:spPr>
          <a:xfrm>
            <a:off x="3345996" y="0"/>
            <a:ext cx="8836922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6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118;p796"/>
          <p:cNvSpPr/>
          <p:nvPr/>
        </p:nvSpPr>
        <p:spPr>
          <a:xfrm>
            <a:off x="11538438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77" name="Google Shape;205;p865"/>
          <p:cNvSpPr>
            <a:spLocks noGrp="1"/>
          </p:cNvSpPr>
          <p:nvPr>
            <p:ph type="pic" idx="21"/>
          </p:nvPr>
        </p:nvSpPr>
        <p:spPr>
          <a:xfrm>
            <a:off x="0" y="0"/>
            <a:ext cx="12192000" cy="4648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7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4009" y="303539"/>
            <a:ext cx="315881" cy="319887"/>
          </a:xfrm>
          <a:prstGeom prst="rect">
            <a:avLst/>
          </a:prstGeom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86" name="Google Shape;121;p797"/>
          <p:cNvSpPr>
            <a:spLocks noGrp="1"/>
          </p:cNvSpPr>
          <p:nvPr>
            <p:ph type="pic" sz="quarter" idx="21"/>
          </p:nvPr>
        </p:nvSpPr>
        <p:spPr>
          <a:xfrm>
            <a:off x="612537" y="250941"/>
            <a:ext cx="3515314" cy="24765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87" name="Google Shape;122;p797"/>
          <p:cNvSpPr>
            <a:spLocks noGrp="1"/>
          </p:cNvSpPr>
          <p:nvPr>
            <p:ph type="pic" sz="quarter" idx="22"/>
          </p:nvPr>
        </p:nvSpPr>
        <p:spPr>
          <a:xfrm>
            <a:off x="4224477" y="266700"/>
            <a:ext cx="3515313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88" name="Google Shape;123;p797"/>
          <p:cNvSpPr>
            <a:spLocks noGrp="1"/>
          </p:cNvSpPr>
          <p:nvPr>
            <p:ph type="pic" sz="quarter" idx="23"/>
          </p:nvPr>
        </p:nvSpPr>
        <p:spPr>
          <a:xfrm>
            <a:off x="7852946" y="266700"/>
            <a:ext cx="3515315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89" name="Google Shape;124;p797"/>
          <p:cNvSpPr>
            <a:spLocks noGrp="1"/>
          </p:cNvSpPr>
          <p:nvPr>
            <p:ph type="pic" sz="quarter" idx="24"/>
          </p:nvPr>
        </p:nvSpPr>
        <p:spPr>
          <a:xfrm>
            <a:off x="612537" y="2917935"/>
            <a:ext cx="3515314" cy="24765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90" name="Google Shape;125;p797"/>
          <p:cNvSpPr>
            <a:spLocks noGrp="1"/>
          </p:cNvSpPr>
          <p:nvPr>
            <p:ph type="pic" sz="quarter" idx="25"/>
          </p:nvPr>
        </p:nvSpPr>
        <p:spPr>
          <a:xfrm>
            <a:off x="4224477" y="2933700"/>
            <a:ext cx="3515313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91" name="Google Shape;126;p797"/>
          <p:cNvSpPr>
            <a:spLocks noGrp="1"/>
          </p:cNvSpPr>
          <p:nvPr>
            <p:ph type="pic" sz="quarter" idx="26"/>
          </p:nvPr>
        </p:nvSpPr>
        <p:spPr>
          <a:xfrm>
            <a:off x="7852946" y="2933700"/>
            <a:ext cx="3515315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41"/>
            <a:ext cx="10515600" cy="285274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7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0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0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3_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4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4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56" name="Title Text"/>
          <p:cNvSpPr txBox="1">
            <a:spLocks noGrp="1"/>
          </p:cNvSpPr>
          <p:nvPr>
            <p:ph type="title"/>
          </p:nvPr>
        </p:nvSpPr>
        <p:spPr>
          <a:xfrm>
            <a:off x="914400" y="2130425"/>
            <a:ext cx="10363200" cy="1470027"/>
          </a:xfrm>
          <a:prstGeom prst="rect">
            <a:avLst/>
          </a:prstGeom>
        </p:spPr>
        <p:txBody>
          <a:bodyPr lIns="22847" tIns="22847" rIns="22847" bIns="22847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35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 lIns="22847" tIns="22847" rIns="22847" bIns="22847"/>
          <a:lstStyle>
            <a:lvl1pPr marL="0" indent="0" algn="ctr" defTabSz="913105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1pPr>
            <a:lvl2pPr marL="0" indent="0" algn="ctr" defTabSz="913105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2pPr>
            <a:lvl3pPr marL="0" indent="0" algn="ctr" defTabSz="913105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3pPr>
            <a:lvl4pPr marL="0" indent="0" algn="ctr" defTabSz="913105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4pPr>
            <a:lvl5pPr marL="0" indent="0" algn="ctr" defTabSz="913105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66" name="Title Text"/>
          <p:cNvSpPr txBox="1">
            <a:spLocks noGrp="1"/>
          </p:cNvSpPr>
          <p:nvPr>
            <p:ph type="title"/>
          </p:nvPr>
        </p:nvSpPr>
        <p:spPr>
          <a:xfrm>
            <a:off x="609600" y="274645"/>
            <a:ext cx="10972800" cy="1143001"/>
          </a:xfrm>
          <a:prstGeom prst="rect">
            <a:avLst/>
          </a:prstGeom>
        </p:spPr>
        <p:txBody>
          <a:bodyPr lIns="22847" tIns="22847" rIns="22847" bIns="22847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36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lIns="22847" tIns="22847" rIns="22847" bIns="22847"/>
          <a:lstStyle>
            <a:lvl1pPr marL="228596" indent="-355593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666" indent="-365492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7424" indent="-38690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69955" indent="-42226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8550" indent="-42226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76" name="Title Text"/>
          <p:cNvSpPr txBox="1">
            <a:spLocks noGrp="1"/>
          </p:cNvSpPr>
          <p:nvPr>
            <p:ph type="title"/>
          </p:nvPr>
        </p:nvSpPr>
        <p:spPr>
          <a:xfrm>
            <a:off x="963091" y="4406901"/>
            <a:ext cx="10363201" cy="1362077"/>
          </a:xfrm>
          <a:prstGeom prst="rect">
            <a:avLst/>
          </a:prstGeom>
        </p:spPr>
        <p:txBody>
          <a:bodyPr lIns="22847" tIns="22847" rIns="22847" bIns="22847" anchor="t"/>
          <a:lstStyle>
            <a:lvl1pPr defTabSz="913105">
              <a:lnSpc>
                <a:spcPct val="100000"/>
              </a:lnSpc>
              <a:defRPr sz="4800" b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37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63091" y="2906713"/>
            <a:ext cx="10363201" cy="1500189"/>
          </a:xfrm>
          <a:prstGeom prst="rect">
            <a:avLst/>
          </a:prstGeom>
        </p:spPr>
        <p:txBody>
          <a:bodyPr lIns="22847" tIns="22847" rIns="22847" bIns="22847" anchor="b"/>
          <a:lstStyle>
            <a:lvl1pPr marL="0" indent="114298" defTabSz="913105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114298" defTabSz="913105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114298" defTabSz="913105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14298" defTabSz="913105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14298" defTabSz="913105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86" name="Title Text"/>
          <p:cNvSpPr txBox="1">
            <a:spLocks noGrp="1"/>
          </p:cNvSpPr>
          <p:nvPr>
            <p:ph type="title"/>
          </p:nvPr>
        </p:nvSpPr>
        <p:spPr>
          <a:xfrm>
            <a:off x="609600" y="274645"/>
            <a:ext cx="10972800" cy="1143001"/>
          </a:xfrm>
          <a:prstGeom prst="rect">
            <a:avLst/>
          </a:prstGeom>
        </p:spPr>
        <p:txBody>
          <a:bodyPr lIns="22847" tIns="22847" rIns="22847" bIns="22847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387" name="Body Level One…"/>
          <p:cNvSpPr txBox="1">
            <a:spLocks noGrp="1"/>
          </p:cNvSpPr>
          <p:nvPr>
            <p:ph type="body" idx="1"/>
          </p:nvPr>
        </p:nvSpPr>
        <p:spPr>
          <a:xfrm>
            <a:off x="1621374" y="3200400"/>
            <a:ext cx="14492821" cy="9051927"/>
          </a:xfrm>
          <a:prstGeom prst="rect">
            <a:avLst/>
          </a:prstGeom>
        </p:spPr>
        <p:txBody>
          <a:bodyPr lIns="22847" tIns="22847" rIns="22847" bIns="22847"/>
          <a:lstStyle>
            <a:lvl1pPr marL="228596" indent="-327020" defTabSz="91310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defRPr sz="3400"/>
            </a:lvl1pPr>
            <a:lvl2pPr marL="508098" indent="-346177" defTabSz="91310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buChar char="–"/>
              <a:defRPr sz="3400"/>
            </a:lvl2pPr>
            <a:lvl3pPr marL="796912" indent="-377818" defTabSz="91310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defRPr sz="3400"/>
            </a:lvl3pPr>
            <a:lvl4pPr marL="1051193" indent="-387632" defTabSz="91310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buChar char="–"/>
              <a:defRPr sz="3400"/>
            </a:lvl4pPr>
            <a:lvl5pPr marL="1279792" indent="-387631" defTabSz="91310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buChar char="»"/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88" name="Google Shape;158;p857"/>
          <p:cNvSpPr txBox="1">
            <a:spLocks noGrp="1"/>
          </p:cNvSpPr>
          <p:nvPr>
            <p:ph type="body" idx="21"/>
          </p:nvPr>
        </p:nvSpPr>
        <p:spPr>
          <a:xfrm>
            <a:off x="16317390" y="3200401"/>
            <a:ext cx="14492818" cy="9051926"/>
          </a:xfrm>
          <a:prstGeom prst="rect">
            <a:avLst/>
          </a:prstGeom>
        </p:spPr>
        <p:txBody>
          <a:bodyPr lIns="22847" tIns="22847" rIns="22847" bIns="22847"/>
          <a:lstStyle/>
          <a:p>
            <a:pPr marL="114620" indent="-163970" defTabSz="457839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ts val="3400"/>
              <a:defRPr sz="3400"/>
            </a:pPr>
            <a:endParaRPr/>
          </a:p>
        </p:txBody>
      </p:sp>
      <p:sp>
        <p:nvSpPr>
          <p:cNvPr id="3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97" name="Title Text"/>
          <p:cNvSpPr txBox="1">
            <a:spLocks noGrp="1"/>
          </p:cNvSpPr>
          <p:nvPr>
            <p:ph type="title"/>
          </p:nvPr>
        </p:nvSpPr>
        <p:spPr>
          <a:xfrm>
            <a:off x="609600" y="274645"/>
            <a:ext cx="10972800" cy="1143001"/>
          </a:xfrm>
          <a:prstGeom prst="rect">
            <a:avLst/>
          </a:prstGeom>
        </p:spPr>
        <p:txBody>
          <a:bodyPr lIns="22847" tIns="22847" rIns="22847" bIns="22847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39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6" y="1535112"/>
            <a:ext cx="5386920" cy="639763"/>
          </a:xfrm>
          <a:prstGeom prst="rect">
            <a:avLst/>
          </a:prstGeom>
        </p:spPr>
        <p:txBody>
          <a:bodyPr lIns="22847" tIns="22847" rIns="22847" bIns="22847" anchor="b"/>
          <a:lstStyle>
            <a:lvl1pPr marL="0" indent="114298" defTabSz="913105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900" b="1"/>
            </a:lvl1pPr>
            <a:lvl2pPr marL="0" indent="114298" defTabSz="913105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900" b="1"/>
            </a:lvl2pPr>
            <a:lvl3pPr marL="0" indent="114298" defTabSz="913105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900" b="1"/>
            </a:lvl3pPr>
            <a:lvl4pPr marL="0" indent="114298" defTabSz="913105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900" b="1"/>
            </a:lvl4pPr>
            <a:lvl5pPr marL="0" indent="114298" defTabSz="913105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9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9" name="Google Shape;165;p858"/>
          <p:cNvSpPr txBox="1">
            <a:spLocks noGrp="1"/>
          </p:cNvSpPr>
          <p:nvPr>
            <p:ph type="body" sz="half" idx="21"/>
          </p:nvPr>
        </p:nvSpPr>
        <p:spPr>
          <a:xfrm>
            <a:off x="609598" y="2174875"/>
            <a:ext cx="5386922" cy="3951288"/>
          </a:xfrm>
          <a:prstGeom prst="rect">
            <a:avLst/>
          </a:prstGeom>
        </p:spPr>
        <p:txBody>
          <a:bodyPr lIns="22847" tIns="22847" rIns="22847" bIns="22847"/>
          <a:lstStyle/>
          <a:p>
            <a:pPr marL="114620" indent="-148051" defTabSz="457839">
              <a:lnSpc>
                <a:spcPct val="100000"/>
              </a:lnSpc>
              <a:spcBef>
                <a:spcPts val="200"/>
              </a:spcBef>
              <a:buClr>
                <a:srgbClr val="000000"/>
              </a:buClr>
              <a:buSzPts val="2900"/>
              <a:defRPr sz="2900"/>
            </a:pPr>
            <a:endParaRPr/>
          </a:p>
        </p:txBody>
      </p:sp>
      <p:sp>
        <p:nvSpPr>
          <p:cNvPr id="400" name="Google Shape;166;p858"/>
          <p:cNvSpPr txBox="1">
            <a:spLocks noGrp="1"/>
          </p:cNvSpPr>
          <p:nvPr>
            <p:ph type="body" sz="quarter" idx="22"/>
          </p:nvPr>
        </p:nvSpPr>
        <p:spPr>
          <a:xfrm>
            <a:off x="6193366" y="1535112"/>
            <a:ext cx="5389035" cy="639764"/>
          </a:xfrm>
          <a:prstGeom prst="rect">
            <a:avLst/>
          </a:prstGeom>
        </p:spPr>
        <p:txBody>
          <a:bodyPr lIns="22847" tIns="22847" rIns="22847" bIns="22847" anchor="b"/>
          <a:lstStyle/>
          <a:p>
            <a:pPr marL="0" indent="57310" defTabSz="457839">
              <a:lnSpc>
                <a:spcPct val="100000"/>
              </a:lnSpc>
              <a:spcBef>
                <a:spcPts val="200"/>
              </a:spcBef>
              <a:buSzTx/>
              <a:buFontTx/>
              <a:buNone/>
              <a:defRPr sz="2900" b="1"/>
            </a:pPr>
            <a:endParaRPr/>
          </a:p>
        </p:txBody>
      </p:sp>
      <p:sp>
        <p:nvSpPr>
          <p:cNvPr id="401" name="Google Shape;167;p858"/>
          <p:cNvSpPr txBox="1">
            <a:spLocks noGrp="1"/>
          </p:cNvSpPr>
          <p:nvPr>
            <p:ph type="body" sz="half" idx="23"/>
          </p:nvPr>
        </p:nvSpPr>
        <p:spPr>
          <a:xfrm>
            <a:off x="6193366" y="2174875"/>
            <a:ext cx="5389035" cy="3951288"/>
          </a:xfrm>
          <a:prstGeom prst="rect">
            <a:avLst/>
          </a:prstGeom>
        </p:spPr>
        <p:txBody>
          <a:bodyPr lIns="22847" tIns="22847" rIns="22847" bIns="22847"/>
          <a:lstStyle/>
          <a:p>
            <a:pPr marL="114620" indent="-148051" defTabSz="457839">
              <a:lnSpc>
                <a:spcPct val="100000"/>
              </a:lnSpc>
              <a:spcBef>
                <a:spcPts val="200"/>
              </a:spcBef>
              <a:buClr>
                <a:srgbClr val="000000"/>
              </a:buClr>
              <a:buSzPts val="2900"/>
              <a:defRPr sz="2900"/>
            </a:pPr>
            <a:endParaRPr/>
          </a:p>
        </p:txBody>
      </p:sp>
      <p:sp>
        <p:nvSpPr>
          <p:cNvPr id="40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10" name="Title Text"/>
          <p:cNvSpPr txBox="1">
            <a:spLocks noGrp="1"/>
          </p:cNvSpPr>
          <p:nvPr>
            <p:ph type="title"/>
          </p:nvPr>
        </p:nvSpPr>
        <p:spPr>
          <a:xfrm>
            <a:off x="609600" y="274645"/>
            <a:ext cx="10972800" cy="1143001"/>
          </a:xfrm>
          <a:prstGeom prst="rect">
            <a:avLst/>
          </a:prstGeom>
        </p:spPr>
        <p:txBody>
          <a:bodyPr lIns="22847" tIns="22847" rIns="22847" bIns="22847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4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19" name="Title Text"/>
          <p:cNvSpPr txBox="1">
            <a:spLocks noGrp="1"/>
          </p:cNvSpPr>
          <p:nvPr>
            <p:ph type="title"/>
          </p:nvPr>
        </p:nvSpPr>
        <p:spPr>
          <a:xfrm>
            <a:off x="609607" y="273050"/>
            <a:ext cx="4011087" cy="1162050"/>
          </a:xfrm>
          <a:prstGeom prst="rect">
            <a:avLst/>
          </a:prstGeom>
        </p:spPr>
        <p:txBody>
          <a:bodyPr lIns="22847" tIns="22847" rIns="22847" bIns="22847" anchor="b"/>
          <a:lstStyle>
            <a:lvl1pPr defTabSz="913105">
              <a:lnSpc>
                <a:spcPct val="100000"/>
              </a:lnSpc>
              <a:defRPr sz="2400" b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420" name="Body Level One…"/>
          <p:cNvSpPr txBox="1">
            <a:spLocks noGrp="1"/>
          </p:cNvSpPr>
          <p:nvPr>
            <p:ph type="body" idx="1"/>
          </p:nvPr>
        </p:nvSpPr>
        <p:spPr>
          <a:xfrm>
            <a:off x="4766740" y="273059"/>
            <a:ext cx="6815667" cy="5853113"/>
          </a:xfrm>
          <a:prstGeom prst="rect">
            <a:avLst/>
          </a:prstGeom>
        </p:spPr>
        <p:txBody>
          <a:bodyPr lIns="22847" tIns="22847" rIns="22847" bIns="22847"/>
          <a:lstStyle>
            <a:lvl1pPr marL="228596" indent="-355593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666" indent="-365492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7424" indent="-38690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69955" indent="-42226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8550" indent="-42226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1" name="Google Shape;179;p860"/>
          <p:cNvSpPr txBox="1">
            <a:spLocks noGrp="1"/>
          </p:cNvSpPr>
          <p:nvPr>
            <p:ph type="body" sz="half" idx="21"/>
          </p:nvPr>
        </p:nvSpPr>
        <p:spPr>
          <a:xfrm>
            <a:off x="609607" y="1435103"/>
            <a:ext cx="4011087" cy="4691063"/>
          </a:xfrm>
          <a:prstGeom prst="rect">
            <a:avLst/>
          </a:prstGeom>
        </p:spPr>
        <p:txBody>
          <a:bodyPr lIns="22847" tIns="22847" rIns="22847" bIns="22847"/>
          <a:lstStyle/>
          <a:p>
            <a:pPr marL="0" indent="57310" defTabSz="457839">
              <a:lnSpc>
                <a:spcPct val="100000"/>
              </a:lnSpc>
              <a:spcBef>
                <a:spcPts val="100"/>
              </a:spcBef>
              <a:buSzTx/>
              <a:buFontTx/>
              <a:buNone/>
              <a:defRPr sz="1700"/>
            </a:pPr>
            <a:endParaRPr/>
          </a:p>
        </p:txBody>
      </p:sp>
      <p:sp>
        <p:nvSpPr>
          <p:cNvPr id="4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30" name="Title Text"/>
          <p:cNvSpPr txBox="1">
            <a:spLocks noGrp="1"/>
          </p:cNvSpPr>
          <p:nvPr>
            <p:ph type="title"/>
          </p:nvPr>
        </p:nvSpPr>
        <p:spPr>
          <a:xfrm>
            <a:off x="2389725" y="4800600"/>
            <a:ext cx="7315201" cy="566738"/>
          </a:xfrm>
          <a:prstGeom prst="rect">
            <a:avLst/>
          </a:prstGeom>
        </p:spPr>
        <p:txBody>
          <a:bodyPr lIns="22847" tIns="22847" rIns="22847" bIns="22847" anchor="b"/>
          <a:lstStyle>
            <a:lvl1pPr defTabSz="913105">
              <a:lnSpc>
                <a:spcPct val="100000"/>
              </a:lnSpc>
              <a:defRPr sz="2400" b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431" name="Google Shape;185;p861"/>
          <p:cNvSpPr>
            <a:spLocks noGrp="1"/>
          </p:cNvSpPr>
          <p:nvPr>
            <p:ph type="pic" sz="half" idx="21"/>
          </p:nvPr>
        </p:nvSpPr>
        <p:spPr>
          <a:xfrm>
            <a:off x="2389725" y="612775"/>
            <a:ext cx="7315201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43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389725" y="5367344"/>
            <a:ext cx="7315201" cy="804864"/>
          </a:xfrm>
          <a:prstGeom prst="rect">
            <a:avLst/>
          </a:prstGeom>
        </p:spPr>
        <p:txBody>
          <a:bodyPr lIns="22847" tIns="22847" rIns="22847" bIns="22847"/>
          <a:lstStyle>
            <a:lvl1pPr marL="0" indent="114298" defTabSz="913105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1pPr>
            <a:lvl2pPr marL="0" indent="114298" defTabSz="913105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2pPr>
            <a:lvl3pPr marL="0" indent="114298" defTabSz="913105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3pPr>
            <a:lvl4pPr marL="0" indent="114298" defTabSz="913105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4pPr>
            <a:lvl5pPr marL="0" indent="114298" defTabSz="913105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41" name="Title Text"/>
          <p:cNvSpPr txBox="1">
            <a:spLocks noGrp="1"/>
          </p:cNvSpPr>
          <p:nvPr>
            <p:ph type="title"/>
          </p:nvPr>
        </p:nvSpPr>
        <p:spPr>
          <a:xfrm>
            <a:off x="609600" y="274645"/>
            <a:ext cx="10972800" cy="1143001"/>
          </a:xfrm>
          <a:prstGeom prst="rect">
            <a:avLst/>
          </a:prstGeom>
        </p:spPr>
        <p:txBody>
          <a:bodyPr lIns="22847" tIns="22847" rIns="22847" bIns="22847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442" name="Body Level One…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8"/>
            <a:ext cx="4525965" cy="10972801"/>
          </a:xfrm>
          <a:prstGeom prst="rect">
            <a:avLst/>
          </a:prstGeom>
        </p:spPr>
        <p:txBody>
          <a:bodyPr lIns="22847" tIns="22847" rIns="22847" bIns="22847"/>
          <a:lstStyle>
            <a:lvl1pPr marL="228596" indent="-355593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666" indent="-365492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7424" indent="-38690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69955" indent="-42226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8550" indent="-42226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51" name="Title Text"/>
          <p:cNvSpPr txBox="1">
            <a:spLocks noGrp="1"/>
          </p:cNvSpPr>
          <p:nvPr>
            <p:ph type="title"/>
          </p:nvPr>
        </p:nvSpPr>
        <p:spPr>
          <a:xfrm rot="5400000">
            <a:off x="21310600" y="2752731"/>
            <a:ext cx="11703050" cy="7296152"/>
          </a:xfrm>
          <a:prstGeom prst="rect">
            <a:avLst/>
          </a:prstGeom>
        </p:spPr>
        <p:txBody>
          <a:bodyPr lIns="22847" tIns="22847" rIns="22847" bIns="22847" anchor="t"/>
          <a:lstStyle>
            <a:lvl1pPr algn="ctr" defTabSz="913105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452" name="Body Level One…"/>
          <p:cNvSpPr txBox="1">
            <a:spLocks noGrp="1"/>
          </p:cNvSpPr>
          <p:nvPr>
            <p:ph type="body" idx="1"/>
          </p:nvPr>
        </p:nvSpPr>
        <p:spPr>
          <a:xfrm rot="5400000">
            <a:off x="6614590" y="-4443942"/>
            <a:ext cx="11703051" cy="21689484"/>
          </a:xfrm>
          <a:prstGeom prst="rect">
            <a:avLst/>
          </a:prstGeom>
        </p:spPr>
        <p:txBody>
          <a:bodyPr lIns="22847" tIns="22847" rIns="22847" bIns="22847"/>
          <a:lstStyle>
            <a:lvl1pPr marL="228596" indent="-355593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666" indent="-365492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7424" indent="-38690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69955" indent="-42226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8550" indent="-422265" defTabSz="913105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61" name="Google Shape;203;p864"/>
          <p:cNvSpPr>
            <a:spLocks noGrp="1"/>
          </p:cNvSpPr>
          <p:nvPr>
            <p:ph type="pic" idx="21"/>
          </p:nvPr>
        </p:nvSpPr>
        <p:spPr>
          <a:xfrm>
            <a:off x="3345996" y="0"/>
            <a:ext cx="8836922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46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118;p796"/>
          <p:cNvSpPr/>
          <p:nvPr/>
        </p:nvSpPr>
        <p:spPr>
          <a:xfrm>
            <a:off x="11538432" y="236684"/>
            <a:ext cx="480695" cy="479509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70" name="Google Shape;205;p865"/>
          <p:cNvSpPr>
            <a:spLocks noGrp="1"/>
          </p:cNvSpPr>
          <p:nvPr>
            <p:ph type="pic" idx="21"/>
          </p:nvPr>
        </p:nvSpPr>
        <p:spPr>
          <a:xfrm>
            <a:off x="0" y="0"/>
            <a:ext cx="12192000" cy="4648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47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33959" y="303537"/>
            <a:ext cx="315969" cy="319975"/>
          </a:xfrm>
          <a:prstGeom prst="rect">
            <a:avLst/>
          </a:prstGeom>
        </p:spPr>
        <p:txBody>
          <a:bodyPr lIns="45687" tIns="45687" rIns="45687" bIns="45687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7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480" name="Google Shape;121;p797"/>
          <p:cNvSpPr>
            <a:spLocks noGrp="1"/>
          </p:cNvSpPr>
          <p:nvPr>
            <p:ph type="pic" sz="quarter" idx="21"/>
          </p:nvPr>
        </p:nvSpPr>
        <p:spPr>
          <a:xfrm>
            <a:off x="612536" y="250934"/>
            <a:ext cx="3515314" cy="24765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481" name="Google Shape;122;p797"/>
          <p:cNvSpPr>
            <a:spLocks noGrp="1"/>
          </p:cNvSpPr>
          <p:nvPr>
            <p:ph type="pic" sz="quarter" idx="22"/>
          </p:nvPr>
        </p:nvSpPr>
        <p:spPr>
          <a:xfrm>
            <a:off x="4224475" y="266700"/>
            <a:ext cx="3515314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482" name="Google Shape;123;p797"/>
          <p:cNvSpPr>
            <a:spLocks noGrp="1"/>
          </p:cNvSpPr>
          <p:nvPr>
            <p:ph type="pic" sz="quarter" idx="23"/>
          </p:nvPr>
        </p:nvSpPr>
        <p:spPr>
          <a:xfrm>
            <a:off x="7852951" y="266700"/>
            <a:ext cx="3515314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483" name="Google Shape;124;p797"/>
          <p:cNvSpPr>
            <a:spLocks noGrp="1"/>
          </p:cNvSpPr>
          <p:nvPr>
            <p:ph type="pic" sz="quarter" idx="24"/>
          </p:nvPr>
        </p:nvSpPr>
        <p:spPr>
          <a:xfrm>
            <a:off x="612536" y="2917935"/>
            <a:ext cx="3515314" cy="24765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484" name="Google Shape;125;p797"/>
          <p:cNvSpPr>
            <a:spLocks noGrp="1"/>
          </p:cNvSpPr>
          <p:nvPr>
            <p:ph type="pic" sz="quarter" idx="25"/>
          </p:nvPr>
        </p:nvSpPr>
        <p:spPr>
          <a:xfrm>
            <a:off x="4224475" y="2933700"/>
            <a:ext cx="3515314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485" name="Google Shape;126;p797"/>
          <p:cNvSpPr>
            <a:spLocks noGrp="1"/>
          </p:cNvSpPr>
          <p:nvPr>
            <p:ph type="pic" sz="quarter" idx="26"/>
          </p:nvPr>
        </p:nvSpPr>
        <p:spPr>
          <a:xfrm>
            <a:off x="7852951" y="2933700"/>
            <a:ext cx="3515314" cy="247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9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93" y="365128"/>
            <a:ext cx="10515602" cy="132556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93" y="1681165"/>
            <a:ext cx="5157788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5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0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3_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3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4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4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550" name="Title Text"/>
          <p:cNvSpPr txBox="1">
            <a:spLocks noGrp="1"/>
          </p:cNvSpPr>
          <p:nvPr>
            <p:ph type="title"/>
          </p:nvPr>
        </p:nvSpPr>
        <p:spPr>
          <a:xfrm>
            <a:off x="914400" y="2130432"/>
            <a:ext cx="10363200" cy="1470026"/>
          </a:xfrm>
          <a:prstGeom prst="rect">
            <a:avLst/>
          </a:prstGeom>
        </p:spPr>
        <p:txBody>
          <a:bodyPr lIns="22851" tIns="22851" rIns="22851" bIns="22851" anchor="t"/>
          <a:lstStyle>
            <a:lvl1pPr algn="ctr" defTabSz="914400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55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 lIns="22851" tIns="22851" rIns="22851" bIns="22851"/>
          <a:lstStyle>
            <a:lvl1pPr marL="0" indent="0" algn="ctr" defTabSz="914400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1pPr>
            <a:lvl2pPr marL="0" indent="0" algn="ctr" defTabSz="914400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2pPr>
            <a:lvl3pPr marL="0" indent="0" algn="ctr" defTabSz="914400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3pPr>
            <a:lvl4pPr marL="0" indent="0" algn="ctr" defTabSz="914400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4pPr>
            <a:lvl5pPr marL="0" indent="0" algn="ctr" defTabSz="914400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8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5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560" name="Title Text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</p:spPr>
        <p:txBody>
          <a:bodyPr lIns="22851" tIns="22851" rIns="22851" bIns="22851" anchor="t"/>
          <a:lstStyle>
            <a:lvl1pPr algn="ctr" defTabSz="914400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561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lIns="22851" tIns="22851" rIns="22851" bIns="22851"/>
          <a:lstStyle>
            <a:lvl1pPr marL="228642" indent="-355666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764" indent="-365567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7579" indent="-386981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70173" indent="-422352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8816" indent="-422352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6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570" name="Title Text"/>
          <p:cNvSpPr txBox="1">
            <a:spLocks noGrp="1"/>
          </p:cNvSpPr>
          <p:nvPr>
            <p:ph type="title"/>
          </p:nvPr>
        </p:nvSpPr>
        <p:spPr>
          <a:xfrm>
            <a:off x="963084" y="4406908"/>
            <a:ext cx="10363201" cy="1362076"/>
          </a:xfrm>
          <a:prstGeom prst="rect">
            <a:avLst/>
          </a:prstGeom>
        </p:spPr>
        <p:txBody>
          <a:bodyPr lIns="22851" tIns="22851" rIns="22851" bIns="22851" anchor="t"/>
          <a:lstStyle>
            <a:lvl1pPr defTabSz="914400">
              <a:lnSpc>
                <a:spcPct val="100000"/>
              </a:lnSpc>
              <a:defRPr sz="4800" b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57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63084" y="2906713"/>
            <a:ext cx="10363201" cy="1500188"/>
          </a:xfrm>
          <a:prstGeom prst="rect">
            <a:avLst/>
          </a:prstGeom>
        </p:spPr>
        <p:txBody>
          <a:bodyPr lIns="22851" tIns="22851" rIns="22851" bIns="22851" anchor="b"/>
          <a:lstStyle>
            <a:lvl1pPr marL="114321" indent="0" defTabSz="91440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114321" indent="228640" defTabSz="91440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114321" indent="457282" defTabSz="91440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114321" indent="685926" defTabSz="91440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114321" indent="914568" defTabSz="91440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7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580" name="Title Text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</p:spPr>
        <p:txBody>
          <a:bodyPr lIns="22851" tIns="22851" rIns="22851" bIns="22851" anchor="t"/>
          <a:lstStyle>
            <a:lvl1pPr algn="ctr" defTabSz="914400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581" name="Body Level One…"/>
          <p:cNvSpPr txBox="1">
            <a:spLocks noGrp="1"/>
          </p:cNvSpPr>
          <p:nvPr>
            <p:ph type="body" idx="1"/>
          </p:nvPr>
        </p:nvSpPr>
        <p:spPr>
          <a:xfrm>
            <a:off x="1621374" y="3200407"/>
            <a:ext cx="14492819" cy="9051926"/>
          </a:xfrm>
          <a:prstGeom prst="rect">
            <a:avLst/>
          </a:prstGeom>
        </p:spPr>
        <p:txBody>
          <a:bodyPr lIns="22851" tIns="22851" rIns="22851" bIns="22851"/>
          <a:lstStyle>
            <a:lvl1pPr marL="228642" indent="-327087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defRPr sz="3400"/>
            </a:lvl1pPr>
            <a:lvl2pPr marL="508202" indent="-346246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buChar char="–"/>
              <a:defRPr sz="3400"/>
            </a:lvl2pPr>
            <a:lvl3pPr marL="797071" indent="-377894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defRPr sz="3400"/>
            </a:lvl3pPr>
            <a:lvl4pPr marL="1051408" indent="-387708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buChar char="–"/>
              <a:defRPr sz="3400"/>
            </a:lvl4pPr>
            <a:lvl5pPr marL="1280051" indent="-387708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buChar char="»"/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2" name="Google Shape;158;p857"/>
          <p:cNvSpPr txBox="1">
            <a:spLocks noGrp="1"/>
          </p:cNvSpPr>
          <p:nvPr>
            <p:ph type="body" idx="21"/>
          </p:nvPr>
        </p:nvSpPr>
        <p:spPr>
          <a:xfrm>
            <a:off x="16317383" y="3200407"/>
            <a:ext cx="14492817" cy="9051926"/>
          </a:xfrm>
          <a:prstGeom prst="rect">
            <a:avLst/>
          </a:prstGeom>
        </p:spPr>
        <p:txBody>
          <a:bodyPr lIns="22851" tIns="22851" rIns="22851" bIns="22851"/>
          <a:lstStyle/>
          <a:p>
            <a:pPr marL="228642" indent="-327087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3400"/>
              <a:defRPr sz="34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9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591" name="Title Text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</p:spPr>
        <p:txBody>
          <a:bodyPr lIns="22851" tIns="22851" rIns="22851" bIns="22851" anchor="t"/>
          <a:lstStyle>
            <a:lvl1pPr algn="ctr" defTabSz="914400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59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1535112"/>
            <a:ext cx="5386919" cy="639763"/>
          </a:xfrm>
          <a:prstGeom prst="rect">
            <a:avLst/>
          </a:prstGeom>
        </p:spPr>
        <p:txBody>
          <a:bodyPr lIns="22851" tIns="22851" rIns="22851" bIns="22851" anchor="b"/>
          <a:lstStyle>
            <a:lvl1pPr marL="114321" indent="0" defTabSz="91440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900" b="1"/>
            </a:lvl1pPr>
            <a:lvl2pPr marL="114321" indent="228640" defTabSz="91440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900" b="1"/>
            </a:lvl2pPr>
            <a:lvl3pPr marL="114321" indent="457282" defTabSz="91440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900" b="1"/>
            </a:lvl3pPr>
            <a:lvl4pPr marL="114321" indent="685926" defTabSz="91440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900" b="1"/>
            </a:lvl4pPr>
            <a:lvl5pPr marL="114321" indent="914568" defTabSz="91440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9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3" name="Google Shape;165;p858"/>
          <p:cNvSpPr txBox="1">
            <a:spLocks noGrp="1"/>
          </p:cNvSpPr>
          <p:nvPr>
            <p:ph type="body" sz="half" idx="21"/>
          </p:nvPr>
        </p:nvSpPr>
        <p:spPr>
          <a:xfrm>
            <a:off x="609599" y="2174875"/>
            <a:ext cx="5386920" cy="3951288"/>
          </a:xfrm>
          <a:prstGeom prst="rect">
            <a:avLst/>
          </a:prstGeom>
        </p:spPr>
        <p:txBody>
          <a:bodyPr lIns="22851" tIns="22851" rIns="22851" bIns="22851"/>
          <a:lstStyle/>
          <a:p>
            <a:pPr marL="228642" indent="-295328" defTabSz="91440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ts val="2900"/>
              <a:defRPr sz="2900"/>
            </a:pPr>
            <a:endParaRPr/>
          </a:p>
        </p:txBody>
      </p:sp>
      <p:sp>
        <p:nvSpPr>
          <p:cNvPr id="594" name="Google Shape;166;p858"/>
          <p:cNvSpPr txBox="1">
            <a:spLocks noGrp="1"/>
          </p:cNvSpPr>
          <p:nvPr>
            <p:ph type="body" sz="quarter" idx="22"/>
          </p:nvPr>
        </p:nvSpPr>
        <p:spPr>
          <a:xfrm>
            <a:off x="6193366" y="1535112"/>
            <a:ext cx="5389034" cy="639763"/>
          </a:xfrm>
          <a:prstGeom prst="rect">
            <a:avLst/>
          </a:prstGeom>
        </p:spPr>
        <p:txBody>
          <a:bodyPr lIns="22851" tIns="22851" rIns="22851" bIns="22851" anchor="b"/>
          <a:lstStyle/>
          <a:p>
            <a:pPr marL="114321" indent="0" defTabSz="914400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900" b="1"/>
            </a:pPr>
            <a:endParaRPr/>
          </a:p>
        </p:txBody>
      </p:sp>
      <p:sp>
        <p:nvSpPr>
          <p:cNvPr id="595" name="Google Shape;167;p858"/>
          <p:cNvSpPr txBox="1">
            <a:spLocks noGrp="1"/>
          </p:cNvSpPr>
          <p:nvPr>
            <p:ph type="body" sz="half" idx="23"/>
          </p:nvPr>
        </p:nvSpPr>
        <p:spPr>
          <a:xfrm>
            <a:off x="6193366" y="2174875"/>
            <a:ext cx="5389034" cy="3951288"/>
          </a:xfrm>
          <a:prstGeom prst="rect">
            <a:avLst/>
          </a:prstGeom>
        </p:spPr>
        <p:txBody>
          <a:bodyPr lIns="22851" tIns="22851" rIns="22851" bIns="22851"/>
          <a:lstStyle/>
          <a:p>
            <a:pPr marL="228642" indent="-295328" defTabSz="91440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ts val="2900"/>
              <a:defRPr sz="29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60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04" name="Title Text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</p:spPr>
        <p:txBody>
          <a:bodyPr lIns="22851" tIns="22851" rIns="22851" bIns="22851" anchor="t"/>
          <a:lstStyle>
            <a:lvl1pPr algn="ctr" defTabSz="914400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6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13" name="Title Text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5" cy="1162050"/>
          </a:xfrm>
          <a:prstGeom prst="rect">
            <a:avLst/>
          </a:prstGeom>
        </p:spPr>
        <p:txBody>
          <a:bodyPr lIns="22851" tIns="22851" rIns="22851" bIns="22851" anchor="b"/>
          <a:lstStyle>
            <a:lvl1pPr defTabSz="914400">
              <a:lnSpc>
                <a:spcPct val="100000"/>
              </a:lnSpc>
              <a:defRPr sz="2400" b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614" name="Body Level One…"/>
          <p:cNvSpPr txBox="1">
            <a:spLocks noGrp="1"/>
          </p:cNvSpPr>
          <p:nvPr>
            <p:ph type="body" idx="1"/>
          </p:nvPr>
        </p:nvSpPr>
        <p:spPr>
          <a:xfrm>
            <a:off x="4766738" y="273057"/>
            <a:ext cx="6815668" cy="5853114"/>
          </a:xfrm>
          <a:prstGeom prst="rect">
            <a:avLst/>
          </a:prstGeom>
        </p:spPr>
        <p:txBody>
          <a:bodyPr lIns="22851" tIns="22851" rIns="22851" bIns="22851"/>
          <a:lstStyle>
            <a:lvl1pPr marL="228642" indent="-355666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764" indent="-365567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7579" indent="-386981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70173" indent="-422352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8816" indent="-422352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15" name="Google Shape;179;p860"/>
          <p:cNvSpPr txBox="1">
            <a:spLocks noGrp="1"/>
          </p:cNvSpPr>
          <p:nvPr>
            <p:ph type="body" sz="half" idx="21"/>
          </p:nvPr>
        </p:nvSpPr>
        <p:spPr>
          <a:xfrm>
            <a:off x="609601" y="1435103"/>
            <a:ext cx="4011085" cy="4691063"/>
          </a:xfrm>
          <a:prstGeom prst="rect">
            <a:avLst/>
          </a:prstGeom>
        </p:spPr>
        <p:txBody>
          <a:bodyPr lIns="22851" tIns="22851" rIns="22851" bIns="22851"/>
          <a:lstStyle/>
          <a:p>
            <a:pPr marL="114321" indent="0" defTabSz="91440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62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24" name="Title Text"/>
          <p:cNvSpPr txBox="1">
            <a:spLocks noGrp="1"/>
          </p:cNvSpPr>
          <p:nvPr>
            <p:ph type="title"/>
          </p:nvPr>
        </p:nvSpPr>
        <p:spPr>
          <a:xfrm>
            <a:off x="2389718" y="4800600"/>
            <a:ext cx="7315201" cy="566738"/>
          </a:xfrm>
          <a:prstGeom prst="rect">
            <a:avLst/>
          </a:prstGeom>
        </p:spPr>
        <p:txBody>
          <a:bodyPr lIns="22851" tIns="22851" rIns="22851" bIns="22851" anchor="b"/>
          <a:lstStyle>
            <a:lvl1pPr defTabSz="914400">
              <a:lnSpc>
                <a:spcPct val="100000"/>
              </a:lnSpc>
              <a:defRPr sz="2400" b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625" name="Google Shape;185;p861"/>
          <p:cNvSpPr>
            <a:spLocks noGrp="1"/>
          </p:cNvSpPr>
          <p:nvPr>
            <p:ph type="pic" sz="half" idx="21"/>
          </p:nvPr>
        </p:nvSpPr>
        <p:spPr>
          <a:xfrm>
            <a:off x="2389718" y="612775"/>
            <a:ext cx="7315201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62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389718" y="5367337"/>
            <a:ext cx="7315201" cy="804863"/>
          </a:xfrm>
          <a:prstGeom prst="rect">
            <a:avLst/>
          </a:prstGeom>
        </p:spPr>
        <p:txBody>
          <a:bodyPr lIns="22851" tIns="22851" rIns="22851" bIns="22851"/>
          <a:lstStyle>
            <a:lvl1pPr marL="114321" indent="0" defTabSz="91440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1pPr>
            <a:lvl2pPr marL="114321" indent="228640" defTabSz="91440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2pPr>
            <a:lvl3pPr marL="114321" indent="457282" defTabSz="91440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3pPr>
            <a:lvl4pPr marL="114321" indent="685926" defTabSz="91440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4pPr>
            <a:lvl5pPr marL="114321" indent="914568" defTabSz="914400">
              <a:lnSpc>
                <a:spcPct val="100000"/>
              </a:lnSpc>
              <a:spcBef>
                <a:spcPts val="300"/>
              </a:spcBef>
              <a:buSzTx/>
              <a:buFontTx/>
              <a:buNone/>
              <a:defRPr sz="1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63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35" name="Title Text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</p:spPr>
        <p:txBody>
          <a:bodyPr lIns="22851" tIns="22851" rIns="22851" bIns="22851" anchor="t"/>
          <a:lstStyle>
            <a:lvl1pPr algn="ctr" defTabSz="914400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636" name="Body Level One…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8"/>
            <a:ext cx="4525964" cy="10972801"/>
          </a:xfrm>
          <a:prstGeom prst="rect">
            <a:avLst/>
          </a:prstGeom>
        </p:spPr>
        <p:txBody>
          <a:bodyPr lIns="22851" tIns="22851" rIns="22851" bIns="22851"/>
          <a:lstStyle>
            <a:lvl1pPr marL="228642" indent="-355666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764" indent="-365567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7579" indent="-386981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70173" indent="-422352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8816" indent="-422352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64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45" name="Title Text"/>
          <p:cNvSpPr txBox="1">
            <a:spLocks noGrp="1"/>
          </p:cNvSpPr>
          <p:nvPr>
            <p:ph type="title"/>
          </p:nvPr>
        </p:nvSpPr>
        <p:spPr>
          <a:xfrm rot="5400000">
            <a:off x="21310600" y="2752731"/>
            <a:ext cx="11703050" cy="7296151"/>
          </a:xfrm>
          <a:prstGeom prst="rect">
            <a:avLst/>
          </a:prstGeom>
        </p:spPr>
        <p:txBody>
          <a:bodyPr lIns="22851" tIns="22851" rIns="22851" bIns="22851" anchor="t"/>
          <a:lstStyle>
            <a:lvl1pPr algn="ctr" defTabSz="914400">
              <a:lnSpc>
                <a:spcPct val="100000"/>
              </a:lnSpc>
              <a:defRPr sz="53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646" name="Body Level One…"/>
          <p:cNvSpPr txBox="1">
            <a:spLocks noGrp="1"/>
          </p:cNvSpPr>
          <p:nvPr>
            <p:ph type="body" idx="1"/>
          </p:nvPr>
        </p:nvSpPr>
        <p:spPr>
          <a:xfrm rot="5400000">
            <a:off x="6614583" y="-4443942"/>
            <a:ext cx="11703051" cy="21689484"/>
          </a:xfrm>
          <a:prstGeom prst="rect">
            <a:avLst/>
          </a:prstGeom>
        </p:spPr>
        <p:txBody>
          <a:bodyPr lIns="22851" tIns="22851" rIns="22851" bIns="22851"/>
          <a:lstStyle>
            <a:lvl1pPr marL="228642" indent="-355666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1pPr>
            <a:lvl2pPr marL="495764" indent="-365567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2pPr>
            <a:lvl3pPr marL="777579" indent="-386981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defRPr sz="3800"/>
            </a:lvl3pPr>
            <a:lvl4pPr marL="1070173" indent="-422352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–"/>
              <a:defRPr sz="3800"/>
            </a:lvl4pPr>
            <a:lvl5pPr marL="1298816" indent="-422352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ts val="3800"/>
              <a:buChar char="»"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65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55" name="Google Shape;203;p864"/>
          <p:cNvSpPr>
            <a:spLocks noGrp="1"/>
          </p:cNvSpPr>
          <p:nvPr>
            <p:ph type="pic" idx="21"/>
          </p:nvPr>
        </p:nvSpPr>
        <p:spPr>
          <a:xfrm>
            <a:off x="3345996" y="0"/>
            <a:ext cx="8836922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med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118;p796"/>
          <p:cNvSpPr/>
          <p:nvPr/>
        </p:nvSpPr>
        <p:spPr>
          <a:xfrm>
            <a:off x="11538432" y="236685"/>
            <a:ext cx="480695" cy="479507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34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66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28054" y="303540"/>
            <a:ext cx="315989" cy="319995"/>
          </a:xfrm>
          <a:prstGeom prst="rect">
            <a:avLst/>
          </a:prstGeom>
        </p:spPr>
        <p:txBody>
          <a:bodyPr lIns="45696" tIns="45696" rIns="45696" bIns="45696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64" name="Google Shape;205;p865"/>
          <p:cNvSpPr>
            <a:spLocks noGrp="1"/>
          </p:cNvSpPr>
          <p:nvPr>
            <p:ph type="pic" idx="21"/>
          </p:nvPr>
        </p:nvSpPr>
        <p:spPr>
          <a:xfrm>
            <a:off x="0" y="0"/>
            <a:ext cx="12192000" cy="4648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93" y="457200"/>
            <a:ext cx="393223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30"/>
            <a:ext cx="6172202" cy="487362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6715" indent="-260622">
              <a:defRPr sz="3200"/>
            </a:lvl2pPr>
            <a:lvl3pPr marL="1216246" indent="-304063">
              <a:defRPr sz="3200"/>
            </a:lvl3pPr>
            <a:lvl4pPr marL="1733146" indent="-364872">
              <a:defRPr sz="3200"/>
            </a:lvl4pPr>
            <a:lvl5pPr marL="2189240" indent="-364874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99" y="2057400"/>
            <a:ext cx="3932240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93" y="457200"/>
            <a:ext cx="393223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30"/>
            <a:ext cx="6172202" cy="48736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93" y="2057400"/>
            <a:ext cx="3932238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theme" Target="../theme/theme1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8"/>
            <a:ext cx="10515600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11" tIns="45611" rIns="45611" bIns="45611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11" tIns="45611" rIns="45611" bIns="45611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394" y="6429153"/>
            <a:ext cx="258409" cy="248090"/>
          </a:xfrm>
          <a:prstGeom prst="rect">
            <a:avLst/>
          </a:prstGeom>
          <a:ln w="12700">
            <a:miter lim="400000"/>
          </a:ln>
        </p:spPr>
        <p:txBody>
          <a:bodyPr wrap="none" lIns="45611" tIns="45611" rIns="45611" bIns="4561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676" r:id="rId27"/>
    <p:sldLayoutId id="2147483677" r:id="rId28"/>
    <p:sldLayoutId id="2147483678" r:id="rId29"/>
    <p:sldLayoutId id="2147483679" r:id="rId30"/>
    <p:sldLayoutId id="2147483680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689" r:id="rId39"/>
    <p:sldLayoutId id="2147483690" r:id="rId40"/>
    <p:sldLayoutId id="2147483691" r:id="rId41"/>
    <p:sldLayoutId id="2147483692" r:id="rId42"/>
    <p:sldLayoutId id="2147483693" r:id="rId43"/>
    <p:sldLayoutId id="2147483694" r:id="rId44"/>
    <p:sldLayoutId id="2147483695" r:id="rId45"/>
    <p:sldLayoutId id="2147483696" r:id="rId46"/>
    <p:sldLayoutId id="2147483697" r:id="rId47"/>
    <p:sldLayoutId id="2147483698" r:id="rId48"/>
    <p:sldLayoutId id="2147483699" r:id="rId49"/>
    <p:sldLayoutId id="2147483700" r:id="rId50"/>
    <p:sldLayoutId id="2147483702" r:id="rId51"/>
    <p:sldLayoutId id="2147483703" r:id="rId52"/>
    <p:sldLayoutId id="2147483704" r:id="rId53"/>
    <p:sldLayoutId id="2147483705" r:id="rId54"/>
    <p:sldLayoutId id="2147483706" r:id="rId55"/>
    <p:sldLayoutId id="2147483707" r:id="rId56"/>
    <p:sldLayoutId id="2147483708" r:id="rId57"/>
    <p:sldLayoutId id="2147483709" r:id="rId58"/>
    <p:sldLayoutId id="2147483710" r:id="rId59"/>
    <p:sldLayoutId id="2147483711" r:id="rId60"/>
    <p:sldLayoutId id="2147483712" r:id="rId61"/>
    <p:sldLayoutId id="2147483713" r:id="rId62"/>
    <p:sldLayoutId id="2147483714" r:id="rId63"/>
    <p:sldLayoutId id="2147483715" r:id="rId64"/>
    <p:sldLayoutId id="2147483716" r:id="rId65"/>
    <p:sldLayoutId id="2147483717" r:id="rId66"/>
  </p:sldLayoutIdLst>
  <p:transition spd="med"/>
  <p:txStyles>
    <p:titleStyle>
      <a:lvl1pPr marL="0" marR="0" indent="0" algn="l" defTabSz="91218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218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218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218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218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218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218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218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218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047" marR="0" indent="-228047" algn="l" defTabSz="912181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2145" marR="0" indent="-266052" algn="l" defTabSz="912181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1450" marR="0" indent="-319264" algn="l" defTabSz="912181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3009" marR="0" indent="-354738" algn="l" defTabSz="912181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79104" marR="0" indent="-354738" algn="l" defTabSz="912181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35198" marR="0" indent="-354738" algn="l" defTabSz="912181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1289" marR="0" indent="-354738" algn="l" defTabSz="912181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47378" marR="0" indent="-354738" algn="l" defTabSz="912181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03471" marR="0" indent="-354738" algn="l" defTabSz="912181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21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21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21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21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21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21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21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21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21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" name="Title 6"/>
          <p:cNvGrpSpPr/>
          <p:nvPr/>
        </p:nvGrpSpPr>
        <p:grpSpPr>
          <a:xfrm>
            <a:off x="633047" y="1626526"/>
            <a:ext cx="11004062" cy="4258460"/>
            <a:chOff x="0" y="0"/>
            <a:chExt cx="12177440" cy="5227487"/>
          </a:xfrm>
        </p:grpSpPr>
        <p:sp>
          <p:nvSpPr>
            <p:cNvPr id="673" name="Rectangle"/>
            <p:cNvSpPr/>
            <p:nvPr/>
          </p:nvSpPr>
          <p:spPr>
            <a:xfrm>
              <a:off x="-1" y="0"/>
              <a:ext cx="12177441" cy="5227489"/>
            </a:xfrm>
            <a:prstGeom prst="rect">
              <a:avLst/>
            </a:prstGeom>
            <a:gradFill flip="none" rotWithShape="1">
              <a:gsLst>
                <a:gs pos="0">
                  <a:srgbClr val="5F82CB"/>
                </a:gs>
                <a:gs pos="50000">
                  <a:srgbClr val="3E70CA"/>
                </a:gs>
                <a:gs pos="100000">
                  <a:srgbClr val="2F61BA"/>
                </a:gs>
              </a:gsLst>
              <a:lin ang="5400000" scaled="0"/>
            </a:gradFill>
            <a:ln w="6350" cap="flat">
              <a:solidFill>
                <a:schemeClr val="accent1"/>
              </a:solidFill>
              <a:prstDash val="solid"/>
              <a:miter lim="800000"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3105">
                <a:lnSpc>
                  <a:spcPct val="110000"/>
                </a:lnSpc>
                <a:defRPr sz="4400">
                  <a:latin typeface="Calibri Light"/>
                  <a:ea typeface="Calibri Light"/>
                  <a:cs typeface="Calibri Light"/>
                  <a:sym typeface="Calibri Light"/>
                </a:defRPr>
              </a:pPr>
              <a:endParaRPr dirty="0"/>
            </a:p>
          </p:txBody>
        </p:sp>
        <p:sp>
          <p:nvSpPr>
            <p:cNvPr id="674" name="Presentation on Best practices…"/>
            <p:cNvSpPr txBox="1"/>
            <p:nvPr/>
          </p:nvSpPr>
          <p:spPr>
            <a:xfrm>
              <a:off x="48847" y="3175"/>
              <a:ext cx="12079745" cy="52211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75" tIns="45675" rIns="45675" bIns="45675" numCol="1" anchor="ctr">
              <a:normAutofit/>
            </a:bodyPr>
            <a:lstStyle/>
            <a:p>
              <a:pPr algn="ctr" defTabSz="913105">
                <a:lnSpc>
                  <a:spcPct val="170000"/>
                </a:lnSpc>
                <a:defRPr sz="28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National Conference of Enforcement Chiefs</a:t>
              </a:r>
            </a:p>
            <a:p>
              <a:pPr algn="ctr" defTabSz="913105">
                <a:lnSpc>
                  <a:spcPct val="170000"/>
                </a:lnSpc>
                <a:defRPr sz="28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lang="en-US" dirty="0"/>
                <a:t>o</a:t>
              </a:r>
              <a:r>
                <a:rPr dirty="0"/>
                <a:t>n issues in Enforcement and Best Practices</a:t>
              </a:r>
            </a:p>
            <a:p>
              <a:pPr algn="ctr" defTabSz="913105">
                <a:lnSpc>
                  <a:spcPct val="170000"/>
                </a:lnSpc>
                <a:defRPr sz="28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dirty="0"/>
            </a:p>
            <a:p>
              <a:pPr algn="ctr" defTabSz="913105">
                <a:lnSpc>
                  <a:spcPct val="110000"/>
                </a:lnSpc>
                <a:defRPr sz="28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Commercial Taxes Department</a:t>
              </a:r>
            </a:p>
            <a:p>
              <a:pPr algn="ctr" defTabSz="913105">
                <a:lnSpc>
                  <a:spcPct val="110000"/>
                </a:lnSpc>
                <a:defRPr sz="28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Government of  Andhra Pradesh</a:t>
              </a:r>
              <a:endParaRPr sz="4400" dirty="0">
                <a:latin typeface="Carlito"/>
                <a:ea typeface="Carlito"/>
                <a:cs typeface="Carlito"/>
                <a:sym typeface="Carlito"/>
              </a:endParaRPr>
            </a:p>
            <a:p>
              <a:pPr algn="ctr" defTabSz="913105">
                <a:lnSpc>
                  <a:spcPct val="110000"/>
                </a:lnSpc>
                <a:defRPr sz="28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lang="en-IN" dirty="0"/>
                <a:t>04-03-2024</a:t>
              </a:r>
              <a:endParaRPr dirty="0"/>
            </a:p>
          </p:txBody>
        </p:sp>
      </p:grpSp>
      <p:sp>
        <p:nvSpPr>
          <p:cNvPr id="676" name="Slide Number Placeholder 7"/>
          <p:cNvSpPr txBox="1">
            <a:spLocks noGrp="1"/>
          </p:cNvSpPr>
          <p:nvPr>
            <p:ph type="sldNum" sz="quarter" idx="4294967295"/>
          </p:nvPr>
        </p:nvSpPr>
        <p:spPr>
          <a:xfrm>
            <a:off x="10382338" y="6565677"/>
            <a:ext cx="181167" cy="24809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</a:t>
            </a:fld>
            <a:endParaRPr dirty="0"/>
          </a:p>
        </p:txBody>
      </p:sp>
      <p:pic>
        <p:nvPicPr>
          <p:cNvPr id="67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040" y="62531"/>
            <a:ext cx="1377921" cy="14064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117F7-EC60-B40E-25EF-266905EF4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6B543-E368-368E-ABCA-3ACF8E345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462" y="1159315"/>
            <a:ext cx="10611338" cy="5017648"/>
          </a:xfrm>
        </p:spPr>
        <p:txBody>
          <a:bodyPr>
            <a:normAutofit fontScale="92500"/>
          </a:bodyPr>
          <a:lstStyle/>
          <a:p>
            <a:pPr marL="342900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Monitoring Committee – (SMC)</a:t>
            </a:r>
          </a:p>
          <a:p>
            <a:pPr marL="798991" lvl="6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Headed by the Chief Commissioner  of State tax and 2 Senior officers of the department.</a:t>
            </a:r>
          </a:p>
          <a:p>
            <a:pPr marL="798991" lvl="6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Allocate  cases based on combination of different parameters.</a:t>
            </a:r>
          </a:p>
          <a:p>
            <a:pPr marL="798991" lvl="6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Tasks are  generated to the  Proper Officers through online.</a:t>
            </a:r>
          </a:p>
          <a:p>
            <a:pPr marL="342900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US" sz="2000" dirty="0"/>
              <a:t>All  enforcement  actions are automated and processed through system.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US" sz="2000" dirty="0"/>
              <a:t>Cases are referred based on outliers identified through analytical reports or human intelligence.</a:t>
            </a:r>
          </a:p>
          <a:p>
            <a:pPr marL="342900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US" sz="2000" dirty="0"/>
              <a:t>Information of the taxpayers for 32 parameters and mismatches send to SMC through online automated process.</a:t>
            </a:r>
          </a:p>
          <a:p>
            <a:pPr marL="342900" lvl="7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IN" dirty="0"/>
          </a:p>
          <a:p>
            <a:pPr marL="836998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8C66298E-5480-6487-AA6C-302C74E960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8920" y="444431"/>
            <a:ext cx="10534880" cy="479911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611" tIns="45611" rIns="45611" bIns="45611">
            <a:spAutoFit/>
          </a:bodyPr>
          <a:lstStyle/>
          <a:p>
            <a:pPr>
              <a:defRPr sz="25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Monitoring Committee – Case selection and allocation </a:t>
            </a:r>
            <a:endParaRPr sz="2800" dirty="0">
              <a:latin typeface="Arial" panose="020B0604020202020204" pitchFamily="34" charset="0"/>
              <a:ea typeface="Arial Black"/>
              <a:cs typeface="Arial" panose="020B0604020202020204" pitchFamily="34" charset="0"/>
              <a:sym typeface="Arial Black"/>
            </a:endParaRPr>
          </a:p>
        </p:txBody>
      </p:sp>
      <p:sp>
        <p:nvSpPr>
          <p:cNvPr id="5" name="Straight Connector 3">
            <a:extLst>
              <a:ext uri="{FF2B5EF4-FFF2-40B4-BE49-F238E27FC236}">
                <a16:creationId xmlns:a16="http://schemas.microsoft.com/office/drawing/2014/main" id="{0529C087-A00A-E64C-70FB-FCA66B8761A0}"/>
              </a:ext>
            </a:extLst>
          </p:cNvPr>
          <p:cNvSpPr/>
          <p:nvPr/>
        </p:nvSpPr>
        <p:spPr>
          <a:xfrm>
            <a:off x="838200" y="1020422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6" name="Straight Connector 3">
            <a:extLst>
              <a:ext uri="{FF2B5EF4-FFF2-40B4-BE49-F238E27FC236}">
                <a16:creationId xmlns:a16="http://schemas.microsoft.com/office/drawing/2014/main" id="{03F04B2C-B6EE-AD15-02E6-1CBE8A23E4DA}"/>
              </a:ext>
            </a:extLst>
          </p:cNvPr>
          <p:cNvSpPr/>
          <p:nvPr/>
        </p:nvSpPr>
        <p:spPr>
          <a:xfrm>
            <a:off x="838200" y="6138321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679296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119;p796"/>
          <p:cNvSpPr txBox="1">
            <a:spLocks noGrp="1"/>
          </p:cNvSpPr>
          <p:nvPr>
            <p:ph type="sldNum" sz="quarter" idx="4294967295"/>
          </p:nvPr>
        </p:nvSpPr>
        <p:spPr>
          <a:xfrm>
            <a:off x="11622702" y="303539"/>
            <a:ext cx="315881" cy="31988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42" tIns="45642" rIns="45642" bIns="45642" anchor="t"/>
          <a:lstStyle>
            <a:lvl1pPr algn="ctr">
              <a:defRPr sz="1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rPr/>
              <a:t>11</a:t>
            </a:fld>
            <a:endParaRPr dirty="0"/>
          </a:p>
        </p:txBody>
      </p:sp>
      <p:grpSp>
        <p:nvGrpSpPr>
          <p:cNvPr id="940" name="Google Shape;24474;p211"/>
          <p:cNvGrpSpPr/>
          <p:nvPr/>
        </p:nvGrpSpPr>
        <p:grpSpPr>
          <a:xfrm>
            <a:off x="7708518" y="3816348"/>
            <a:ext cx="2026698" cy="1993903"/>
            <a:chOff x="0" y="0"/>
            <a:chExt cx="2026697" cy="1993901"/>
          </a:xfrm>
        </p:grpSpPr>
        <p:sp>
          <p:nvSpPr>
            <p:cNvPr id="938" name="Google Shape;24475;p211"/>
            <p:cNvSpPr/>
            <p:nvPr/>
          </p:nvSpPr>
          <p:spPr>
            <a:xfrm>
              <a:off x="0" y="-1"/>
              <a:ext cx="2026698" cy="1993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15" y="0"/>
                  </a:moveTo>
                  <a:cubicBezTo>
                    <a:pt x="12066" y="6646"/>
                    <a:pt x="6703" y="12084"/>
                    <a:pt x="0" y="12084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1917" y="21600"/>
                    <a:pt x="21451" y="11933"/>
                    <a:pt x="21600" y="0"/>
                  </a:cubicBezTo>
                  <a:lnTo>
                    <a:pt x="12215" y="0"/>
                  </a:lnTo>
                  <a:close/>
                </a:path>
              </a:pathLst>
            </a:custGeom>
            <a:solidFill>
              <a:srgbClr val="4F81B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3400"/>
              </a:pPr>
              <a:endParaRPr dirty="0"/>
            </a:p>
          </p:txBody>
        </p:sp>
        <p:sp>
          <p:nvSpPr>
            <p:cNvPr id="939" name="Google Shape;24476;p211"/>
            <p:cNvSpPr txBox="1"/>
            <p:nvPr/>
          </p:nvSpPr>
          <p:spPr>
            <a:xfrm>
              <a:off x="170381" y="1074739"/>
              <a:ext cx="1466838" cy="319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</a:defRPr>
              </a:lvl1pPr>
            </a:lstStyle>
            <a:p>
              <a:r>
                <a:rPr dirty="0"/>
                <a:t>Step 6</a:t>
              </a:r>
            </a:p>
          </p:txBody>
        </p:sp>
      </p:grpSp>
      <p:grpSp>
        <p:nvGrpSpPr>
          <p:cNvPr id="944" name="Google Shape;24477;p211"/>
          <p:cNvGrpSpPr/>
          <p:nvPr/>
        </p:nvGrpSpPr>
        <p:grpSpPr>
          <a:xfrm>
            <a:off x="7792054" y="1766895"/>
            <a:ext cx="2267802" cy="2400304"/>
            <a:chOff x="0" y="0"/>
            <a:chExt cx="2267800" cy="2400303"/>
          </a:xfrm>
        </p:grpSpPr>
        <p:sp>
          <p:nvSpPr>
            <p:cNvPr id="941" name="Google Shape;24478;p211"/>
            <p:cNvSpPr/>
            <p:nvPr/>
          </p:nvSpPr>
          <p:spPr>
            <a:xfrm>
              <a:off x="0" y="0"/>
              <a:ext cx="1943147" cy="2049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9404"/>
                  </a:moveTo>
                  <a:cubicBezTo>
                    <a:pt x="6527" y="9845"/>
                    <a:pt x="11810" y="14988"/>
                    <a:pt x="11810" y="21306"/>
                  </a:cubicBezTo>
                  <a:cubicBezTo>
                    <a:pt x="11810" y="21453"/>
                    <a:pt x="11810" y="21453"/>
                    <a:pt x="1181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1453"/>
                    <a:pt x="21600" y="21453"/>
                    <a:pt x="21600" y="21306"/>
                  </a:cubicBezTo>
                  <a:cubicBezTo>
                    <a:pt x="21600" y="9845"/>
                    <a:pt x="11965" y="441"/>
                    <a:pt x="0" y="0"/>
                  </a:cubicBezTo>
                  <a:lnTo>
                    <a:pt x="0" y="9404"/>
                  </a:lnTo>
                  <a:close/>
                </a:path>
              </a:pathLst>
            </a:custGeom>
            <a:solidFill>
              <a:srgbClr val="C0504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3400"/>
              </a:pPr>
              <a:endParaRPr dirty="0"/>
            </a:p>
          </p:txBody>
        </p:sp>
        <p:sp>
          <p:nvSpPr>
            <p:cNvPr id="942" name="Google Shape;24479;p211"/>
            <p:cNvSpPr/>
            <p:nvPr/>
          </p:nvSpPr>
          <p:spPr>
            <a:xfrm>
              <a:off x="1618492" y="1752601"/>
              <a:ext cx="649309" cy="647703"/>
            </a:xfrm>
            <a:prstGeom prst="ellipse">
              <a:avLst/>
            </a:prstGeom>
            <a:solidFill>
              <a:srgbClr val="C0504D"/>
            </a:solidFill>
            <a:ln w="571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943" name="Google Shape;24485;p211"/>
            <p:cNvSpPr txBox="1"/>
            <p:nvPr/>
          </p:nvSpPr>
          <p:spPr>
            <a:xfrm>
              <a:off x="158099" y="609599"/>
              <a:ext cx="1466841" cy="319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</a:defRPr>
              </a:lvl1pPr>
            </a:lstStyle>
            <a:p>
              <a:r>
                <a:rPr dirty="0"/>
                <a:t>Step 5</a:t>
              </a:r>
            </a:p>
          </p:txBody>
        </p:sp>
      </p:grpSp>
      <p:grpSp>
        <p:nvGrpSpPr>
          <p:cNvPr id="948" name="Google Shape;24486;p211"/>
          <p:cNvGrpSpPr/>
          <p:nvPr/>
        </p:nvGrpSpPr>
        <p:grpSpPr>
          <a:xfrm>
            <a:off x="5681810" y="1443039"/>
            <a:ext cx="2434901" cy="2345534"/>
            <a:chOff x="0" y="0"/>
            <a:chExt cx="2434900" cy="2345533"/>
          </a:xfrm>
        </p:grpSpPr>
        <p:sp>
          <p:nvSpPr>
            <p:cNvPr id="945" name="Google Shape;24487;p211"/>
            <p:cNvSpPr/>
            <p:nvPr/>
          </p:nvSpPr>
          <p:spPr>
            <a:xfrm>
              <a:off x="0" y="323850"/>
              <a:ext cx="2110247" cy="2021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9534"/>
                  </a:moveTo>
                  <a:cubicBezTo>
                    <a:pt x="21600" y="0"/>
                    <a:pt x="21600" y="0"/>
                    <a:pt x="21600" y="0"/>
                  </a:cubicBezTo>
                  <a:cubicBezTo>
                    <a:pt x="21314" y="0"/>
                    <a:pt x="21028" y="0"/>
                    <a:pt x="20742" y="0"/>
                  </a:cubicBezTo>
                  <a:cubicBezTo>
                    <a:pt x="9441" y="0"/>
                    <a:pt x="0" y="9683"/>
                    <a:pt x="0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9155" y="21600"/>
                    <a:pt x="9155" y="21600"/>
                    <a:pt x="9155" y="21600"/>
                  </a:cubicBezTo>
                  <a:cubicBezTo>
                    <a:pt x="9155" y="21600"/>
                    <a:pt x="9155" y="21600"/>
                    <a:pt x="9155" y="21600"/>
                  </a:cubicBezTo>
                  <a:cubicBezTo>
                    <a:pt x="9155" y="14897"/>
                    <a:pt x="14448" y="9534"/>
                    <a:pt x="20742" y="9534"/>
                  </a:cubicBezTo>
                  <a:cubicBezTo>
                    <a:pt x="21028" y="9534"/>
                    <a:pt x="21314" y="9534"/>
                    <a:pt x="21600" y="9534"/>
                  </a:cubicBezTo>
                  <a:close/>
                </a:path>
              </a:pathLst>
            </a:custGeom>
            <a:solidFill>
              <a:srgbClr val="9BBB59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3400"/>
              </a:pPr>
              <a:endParaRPr dirty="0"/>
            </a:p>
          </p:txBody>
        </p:sp>
        <p:sp>
          <p:nvSpPr>
            <p:cNvPr id="946" name="Google Shape;24488;p211"/>
            <p:cNvSpPr/>
            <p:nvPr/>
          </p:nvSpPr>
          <p:spPr>
            <a:xfrm>
              <a:off x="1785592" y="0"/>
              <a:ext cx="649309" cy="647703"/>
            </a:xfrm>
            <a:prstGeom prst="ellipse">
              <a:avLst/>
            </a:prstGeom>
            <a:solidFill>
              <a:srgbClr val="9BBB59"/>
            </a:solidFill>
            <a:ln w="571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947" name="Google Shape;24490;p211"/>
            <p:cNvSpPr txBox="1"/>
            <p:nvPr/>
          </p:nvSpPr>
          <p:spPr>
            <a:xfrm>
              <a:off x="396814" y="913405"/>
              <a:ext cx="1466840" cy="319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</a:defRPr>
              </a:lvl1pPr>
            </a:lstStyle>
            <a:p>
              <a:r>
                <a:rPr dirty="0"/>
                <a:t>Step 4</a:t>
              </a:r>
            </a:p>
          </p:txBody>
        </p:sp>
      </p:grpSp>
      <p:grpSp>
        <p:nvGrpSpPr>
          <p:cNvPr id="953" name="Google Shape;24491;p211"/>
          <p:cNvGrpSpPr/>
          <p:nvPr/>
        </p:nvGrpSpPr>
        <p:grpSpPr>
          <a:xfrm>
            <a:off x="4563030" y="3464719"/>
            <a:ext cx="1998848" cy="2345535"/>
            <a:chOff x="0" y="0"/>
            <a:chExt cx="1998846" cy="2345533"/>
          </a:xfrm>
        </p:grpSpPr>
        <p:sp>
          <p:nvSpPr>
            <p:cNvPr id="949" name="Google Shape;24492;p211"/>
            <p:cNvSpPr/>
            <p:nvPr/>
          </p:nvSpPr>
          <p:spPr>
            <a:xfrm>
              <a:off x="0" y="323850"/>
              <a:ext cx="1998848" cy="2021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84" y="0"/>
                  </a:moveTo>
                  <a:cubicBezTo>
                    <a:pt x="12084" y="0"/>
                    <a:pt x="12084" y="0"/>
                    <a:pt x="12084" y="0"/>
                  </a:cubicBezTo>
                  <a:cubicBezTo>
                    <a:pt x="12084" y="6703"/>
                    <a:pt x="6646" y="12066"/>
                    <a:pt x="0" y="12215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1933" y="21451"/>
                    <a:pt x="21600" y="11917"/>
                    <a:pt x="21600" y="0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12084" y="0"/>
                  </a:lnTo>
                  <a:close/>
                </a:path>
              </a:pathLst>
            </a:custGeom>
            <a:solidFill>
              <a:srgbClr val="8064A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3400"/>
              </a:pPr>
              <a:endParaRPr dirty="0"/>
            </a:p>
          </p:txBody>
        </p:sp>
        <p:sp>
          <p:nvSpPr>
            <p:cNvPr id="950" name="Google Shape;24493;p211"/>
            <p:cNvSpPr/>
            <p:nvPr/>
          </p:nvSpPr>
          <p:spPr>
            <a:xfrm>
              <a:off x="1252406" y="0"/>
              <a:ext cx="649309" cy="647703"/>
            </a:xfrm>
            <a:prstGeom prst="ellipse">
              <a:avLst/>
            </a:prstGeom>
            <a:solidFill>
              <a:srgbClr val="8064A2"/>
            </a:solidFill>
            <a:ln w="571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951" name="Google Shape;24496;p211"/>
            <p:cNvSpPr/>
            <p:nvPr/>
          </p:nvSpPr>
          <p:spPr>
            <a:xfrm>
              <a:off x="1554132" y="419101"/>
              <a:ext cx="33423" cy="33341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3400"/>
              </a:pPr>
              <a:endParaRPr dirty="0"/>
            </a:p>
          </p:txBody>
        </p:sp>
        <p:sp>
          <p:nvSpPr>
            <p:cNvPr id="952" name="Google Shape;24497;p211"/>
            <p:cNvSpPr txBox="1"/>
            <p:nvPr/>
          </p:nvSpPr>
          <p:spPr>
            <a:xfrm>
              <a:off x="145714" y="1422647"/>
              <a:ext cx="1466840" cy="319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</a:defRPr>
              </a:lvl1pPr>
            </a:lstStyle>
            <a:p>
              <a:r>
                <a:rPr dirty="0"/>
                <a:t>Step 3</a:t>
              </a:r>
            </a:p>
          </p:txBody>
        </p:sp>
      </p:grpSp>
      <p:grpSp>
        <p:nvGrpSpPr>
          <p:cNvPr id="958" name="Google Shape;24498;p211"/>
          <p:cNvGrpSpPr/>
          <p:nvPr/>
        </p:nvGrpSpPr>
        <p:grpSpPr>
          <a:xfrm>
            <a:off x="2537924" y="3788573"/>
            <a:ext cx="2365676" cy="2345535"/>
            <a:chOff x="0" y="0"/>
            <a:chExt cx="2365674" cy="2345534"/>
          </a:xfrm>
        </p:grpSpPr>
        <p:sp>
          <p:nvSpPr>
            <p:cNvPr id="954" name="Google Shape;24499;p211"/>
            <p:cNvSpPr/>
            <p:nvPr/>
          </p:nvSpPr>
          <p:spPr>
            <a:xfrm>
              <a:off x="0" y="0"/>
              <a:ext cx="2041021" cy="2021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2215"/>
                  </a:moveTo>
                  <a:cubicBezTo>
                    <a:pt x="21600" y="12215"/>
                    <a:pt x="21600" y="12215"/>
                    <a:pt x="21452" y="12215"/>
                  </a:cubicBezTo>
                  <a:cubicBezTo>
                    <a:pt x="14795" y="12215"/>
                    <a:pt x="9468" y="6703"/>
                    <a:pt x="9468" y="0"/>
                  </a:cubicBezTo>
                  <a:cubicBezTo>
                    <a:pt x="9468" y="0"/>
                    <a:pt x="9468" y="0"/>
                    <a:pt x="946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17"/>
                    <a:pt x="9616" y="21600"/>
                    <a:pt x="21452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lnTo>
                    <a:pt x="21600" y="12215"/>
                  </a:lnTo>
                  <a:close/>
                </a:path>
              </a:pathLst>
            </a:custGeom>
            <a:solidFill>
              <a:srgbClr val="4BACC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3400"/>
              </a:pPr>
              <a:endParaRPr dirty="0"/>
            </a:p>
          </p:txBody>
        </p:sp>
        <p:sp>
          <p:nvSpPr>
            <p:cNvPr id="955" name="Google Shape;24500;p211"/>
            <p:cNvSpPr/>
            <p:nvPr/>
          </p:nvSpPr>
          <p:spPr>
            <a:xfrm>
              <a:off x="1716366" y="1697832"/>
              <a:ext cx="649309" cy="647703"/>
            </a:xfrm>
            <a:prstGeom prst="ellipse">
              <a:avLst/>
            </a:prstGeom>
            <a:solidFill>
              <a:srgbClr val="4BACC6"/>
            </a:solidFill>
            <a:ln w="571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956" name="Google Shape;24509;p211"/>
            <p:cNvSpPr/>
            <p:nvPr/>
          </p:nvSpPr>
          <p:spPr>
            <a:xfrm>
              <a:off x="1900313" y="1942705"/>
              <a:ext cx="23874" cy="238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8640"/>
                  </a:moveTo>
                  <a:cubicBezTo>
                    <a:pt x="21600" y="4320"/>
                    <a:pt x="17280" y="0"/>
                    <a:pt x="8640" y="0"/>
                  </a:cubicBezTo>
                  <a:cubicBezTo>
                    <a:pt x="4320" y="0"/>
                    <a:pt x="0" y="4320"/>
                    <a:pt x="0" y="8640"/>
                  </a:cubicBezTo>
                  <a:cubicBezTo>
                    <a:pt x="0" y="17280"/>
                    <a:pt x="4320" y="21600"/>
                    <a:pt x="8640" y="21600"/>
                  </a:cubicBezTo>
                  <a:cubicBezTo>
                    <a:pt x="17280" y="21600"/>
                    <a:pt x="21600" y="17280"/>
                    <a:pt x="21600" y="8640"/>
                  </a:cubicBezTo>
                  <a:close/>
                  <a:moveTo>
                    <a:pt x="4320" y="8640"/>
                  </a:moveTo>
                  <a:cubicBezTo>
                    <a:pt x="4320" y="8640"/>
                    <a:pt x="8640" y="4320"/>
                    <a:pt x="8640" y="4320"/>
                  </a:cubicBezTo>
                  <a:cubicBezTo>
                    <a:pt x="12960" y="4320"/>
                    <a:pt x="17280" y="8640"/>
                    <a:pt x="17280" y="8640"/>
                  </a:cubicBezTo>
                  <a:cubicBezTo>
                    <a:pt x="17280" y="12960"/>
                    <a:pt x="12960" y="17280"/>
                    <a:pt x="8640" y="17280"/>
                  </a:cubicBezTo>
                  <a:cubicBezTo>
                    <a:pt x="8640" y="17280"/>
                    <a:pt x="4320" y="12960"/>
                    <a:pt x="4320" y="864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3400"/>
              </a:pPr>
              <a:endParaRPr dirty="0"/>
            </a:p>
          </p:txBody>
        </p:sp>
        <p:sp>
          <p:nvSpPr>
            <p:cNvPr id="957" name="Google Shape;24511;p211"/>
            <p:cNvSpPr txBox="1"/>
            <p:nvPr/>
          </p:nvSpPr>
          <p:spPr>
            <a:xfrm>
              <a:off x="299290" y="1060698"/>
              <a:ext cx="1466840" cy="319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</a:defRPr>
              </a:lvl1pPr>
            </a:lstStyle>
            <a:p>
              <a:r>
                <a:rPr dirty="0"/>
                <a:t>Step 2</a:t>
              </a:r>
            </a:p>
          </p:txBody>
        </p:sp>
      </p:grpSp>
      <p:grpSp>
        <p:nvGrpSpPr>
          <p:cNvPr id="962" name="Google Shape;24513;p211"/>
          <p:cNvGrpSpPr/>
          <p:nvPr/>
        </p:nvGrpSpPr>
        <p:grpSpPr>
          <a:xfrm>
            <a:off x="2287282" y="1766894"/>
            <a:ext cx="2277350" cy="2362205"/>
            <a:chOff x="0" y="0"/>
            <a:chExt cx="2277349" cy="2362203"/>
          </a:xfrm>
        </p:grpSpPr>
        <p:sp>
          <p:nvSpPr>
            <p:cNvPr id="959" name="Google Shape;24514;p211"/>
            <p:cNvSpPr/>
            <p:nvPr/>
          </p:nvSpPr>
          <p:spPr>
            <a:xfrm>
              <a:off x="250651" y="-1"/>
              <a:ext cx="2026699" cy="2021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34" y="21600"/>
                  </a:moveTo>
                  <a:cubicBezTo>
                    <a:pt x="9534" y="14897"/>
                    <a:pt x="14897" y="9534"/>
                    <a:pt x="21600" y="9534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9683" y="0"/>
                    <a:pt x="149" y="9683"/>
                    <a:pt x="0" y="21600"/>
                  </a:cubicBezTo>
                  <a:lnTo>
                    <a:pt x="9534" y="21600"/>
                  </a:lnTo>
                  <a:close/>
                </a:path>
              </a:pathLst>
            </a:custGeom>
            <a:solidFill>
              <a:srgbClr val="F7964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3400"/>
              </a:pPr>
              <a:endParaRPr dirty="0"/>
            </a:p>
          </p:txBody>
        </p:sp>
        <p:sp>
          <p:nvSpPr>
            <p:cNvPr id="960" name="Google Shape;24515;p211"/>
            <p:cNvSpPr/>
            <p:nvPr/>
          </p:nvSpPr>
          <p:spPr>
            <a:xfrm>
              <a:off x="0" y="1714501"/>
              <a:ext cx="649309" cy="647703"/>
            </a:xfrm>
            <a:prstGeom prst="ellipse">
              <a:avLst/>
            </a:prstGeom>
            <a:solidFill>
              <a:srgbClr val="F79646"/>
            </a:solidFill>
            <a:ln w="571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961" name="Google Shape;24516;p211"/>
            <p:cNvSpPr txBox="1"/>
            <p:nvPr/>
          </p:nvSpPr>
          <p:spPr>
            <a:xfrm>
              <a:off x="313086" y="832371"/>
              <a:ext cx="1466840" cy="319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solidFill>
                    <a:srgbClr val="FFFFFF"/>
                  </a:solidFill>
                  <a:latin typeface="Lato"/>
                  <a:ea typeface="Lato"/>
                  <a:cs typeface="Lato"/>
                  <a:sym typeface="Lato"/>
                </a:defRPr>
              </a:lvl1pPr>
            </a:lstStyle>
            <a:p>
              <a:r>
                <a:rPr dirty="0"/>
                <a:t>Step 1</a:t>
              </a:r>
            </a:p>
          </p:txBody>
        </p:sp>
      </p:grpSp>
      <p:grpSp>
        <p:nvGrpSpPr>
          <p:cNvPr id="966" name="Google Shape;24518;p211"/>
          <p:cNvGrpSpPr/>
          <p:nvPr/>
        </p:nvGrpSpPr>
        <p:grpSpPr>
          <a:xfrm>
            <a:off x="620070" y="1093862"/>
            <a:ext cx="1984864" cy="1997633"/>
            <a:chOff x="0" y="0"/>
            <a:chExt cx="1984863" cy="1997632"/>
          </a:xfrm>
        </p:grpSpPr>
        <p:sp>
          <p:nvSpPr>
            <p:cNvPr id="963" name="Google Shape;24519;p211"/>
            <p:cNvSpPr txBox="1"/>
            <p:nvPr/>
          </p:nvSpPr>
          <p:spPr>
            <a:xfrm>
              <a:off x="352008" y="0"/>
              <a:ext cx="1205815" cy="3010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Step 1</a:t>
              </a:r>
            </a:p>
          </p:txBody>
        </p:sp>
        <p:sp>
          <p:nvSpPr>
            <p:cNvPr id="964" name="Google Shape;24520;p211"/>
            <p:cNvSpPr txBox="1"/>
            <p:nvPr/>
          </p:nvSpPr>
          <p:spPr>
            <a:xfrm>
              <a:off x="0" y="483429"/>
              <a:ext cx="1984863" cy="151420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>
              <a:lvl1pPr algn="just">
                <a:defRPr sz="12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1400" dirty="0"/>
                <a:t>System automatically recommend the cases with required type of investigation based on the mismatches of the taxpayer data.</a:t>
              </a:r>
            </a:p>
          </p:txBody>
        </p:sp>
        <p:sp>
          <p:nvSpPr>
            <p:cNvPr id="965" name="Google Shape;24521;p211"/>
            <p:cNvSpPr/>
            <p:nvPr/>
          </p:nvSpPr>
          <p:spPr>
            <a:xfrm flipH="1" flipV="1">
              <a:off x="125770" y="431412"/>
              <a:ext cx="1719985" cy="2"/>
            </a:xfrm>
            <a:prstGeom prst="line">
              <a:avLst/>
            </a:prstGeom>
            <a:noFill/>
            <a:ln w="22850" cap="flat">
              <a:solidFill>
                <a:srgbClr val="BFBFBF"/>
              </a:solidFill>
              <a:prstDash val="dash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 dirty="0"/>
            </a:p>
          </p:txBody>
        </p:sp>
      </p:grpSp>
      <p:grpSp>
        <p:nvGrpSpPr>
          <p:cNvPr id="970" name="Google Shape;24522;p211"/>
          <p:cNvGrpSpPr/>
          <p:nvPr/>
        </p:nvGrpSpPr>
        <p:grpSpPr>
          <a:xfrm>
            <a:off x="595484" y="3113159"/>
            <a:ext cx="1758672" cy="1997633"/>
            <a:chOff x="0" y="0"/>
            <a:chExt cx="1758671" cy="1997632"/>
          </a:xfrm>
        </p:grpSpPr>
        <p:sp>
          <p:nvSpPr>
            <p:cNvPr id="967" name="Google Shape;24523;p211"/>
            <p:cNvSpPr txBox="1"/>
            <p:nvPr/>
          </p:nvSpPr>
          <p:spPr>
            <a:xfrm>
              <a:off x="215952" y="0"/>
              <a:ext cx="1259438" cy="3010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Step 2</a:t>
              </a:r>
            </a:p>
          </p:txBody>
        </p:sp>
        <p:sp>
          <p:nvSpPr>
            <p:cNvPr id="968" name="Google Shape;24524;p211"/>
            <p:cNvSpPr txBox="1"/>
            <p:nvPr/>
          </p:nvSpPr>
          <p:spPr>
            <a:xfrm>
              <a:off x="0" y="483429"/>
              <a:ext cx="1758671" cy="151420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>
              <a:lvl1pPr indent="1587" algn="just">
                <a:defRPr sz="12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1400" dirty="0"/>
                <a:t>State  Monitoring Committee (SMC) will examine the cases and  select the cases for investigation.</a:t>
              </a:r>
            </a:p>
          </p:txBody>
        </p:sp>
        <p:sp>
          <p:nvSpPr>
            <p:cNvPr id="969" name="Google Shape;24525;p211"/>
            <p:cNvSpPr/>
            <p:nvPr/>
          </p:nvSpPr>
          <p:spPr>
            <a:xfrm flipH="1" flipV="1">
              <a:off x="101607" y="431412"/>
              <a:ext cx="1543489" cy="2"/>
            </a:xfrm>
            <a:prstGeom prst="line">
              <a:avLst/>
            </a:prstGeom>
            <a:noFill/>
            <a:ln w="22850" cap="flat">
              <a:solidFill>
                <a:srgbClr val="BFBFBF"/>
              </a:solidFill>
              <a:prstDash val="dash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 dirty="0"/>
            </a:p>
          </p:txBody>
        </p:sp>
      </p:grpSp>
      <p:grpSp>
        <p:nvGrpSpPr>
          <p:cNvPr id="974" name="Google Shape;24526;p211"/>
          <p:cNvGrpSpPr/>
          <p:nvPr/>
        </p:nvGrpSpPr>
        <p:grpSpPr>
          <a:xfrm>
            <a:off x="690725" y="4980056"/>
            <a:ext cx="1696925" cy="1566746"/>
            <a:chOff x="0" y="0"/>
            <a:chExt cx="1696924" cy="1566744"/>
          </a:xfrm>
        </p:grpSpPr>
        <p:sp>
          <p:nvSpPr>
            <p:cNvPr id="971" name="Google Shape;24527;p211"/>
            <p:cNvSpPr txBox="1"/>
            <p:nvPr/>
          </p:nvSpPr>
          <p:spPr>
            <a:xfrm>
              <a:off x="96561" y="0"/>
              <a:ext cx="1438578" cy="3010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Step 3</a:t>
              </a:r>
            </a:p>
          </p:txBody>
        </p:sp>
        <p:sp>
          <p:nvSpPr>
            <p:cNvPr id="972" name="Google Shape;24528;p211"/>
            <p:cNvSpPr txBox="1"/>
            <p:nvPr/>
          </p:nvSpPr>
          <p:spPr>
            <a:xfrm>
              <a:off x="0" y="483429"/>
              <a:ext cx="1696924" cy="108331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>
              <a:lvl1pPr indent="1587" algn="just">
                <a:defRPr sz="12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1400" dirty="0"/>
                <a:t>SMC will allocate  the cases to the authorized officer for further action.</a:t>
              </a:r>
            </a:p>
          </p:txBody>
        </p:sp>
        <p:sp>
          <p:nvSpPr>
            <p:cNvPr id="973" name="Google Shape;24529;p211"/>
            <p:cNvSpPr/>
            <p:nvPr/>
          </p:nvSpPr>
          <p:spPr>
            <a:xfrm flipH="1" flipV="1">
              <a:off x="95011" y="431412"/>
              <a:ext cx="1495307" cy="2"/>
            </a:xfrm>
            <a:prstGeom prst="line">
              <a:avLst/>
            </a:prstGeom>
            <a:noFill/>
            <a:ln w="22850" cap="flat">
              <a:solidFill>
                <a:srgbClr val="BFBFBF"/>
              </a:solidFill>
              <a:prstDash val="dash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 dirty="0"/>
            </a:p>
          </p:txBody>
        </p:sp>
      </p:grpSp>
      <p:grpSp>
        <p:nvGrpSpPr>
          <p:cNvPr id="978" name="Google Shape;24530;p211"/>
          <p:cNvGrpSpPr/>
          <p:nvPr/>
        </p:nvGrpSpPr>
        <p:grpSpPr>
          <a:xfrm>
            <a:off x="9818739" y="1097672"/>
            <a:ext cx="2065525" cy="2111162"/>
            <a:chOff x="-7538" y="-91440"/>
            <a:chExt cx="2065523" cy="2111161"/>
          </a:xfrm>
        </p:grpSpPr>
        <p:sp>
          <p:nvSpPr>
            <p:cNvPr id="975" name="Google Shape;24531;p211"/>
            <p:cNvSpPr txBox="1"/>
            <p:nvPr/>
          </p:nvSpPr>
          <p:spPr>
            <a:xfrm>
              <a:off x="118014" y="-91440"/>
              <a:ext cx="1751722" cy="3010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Step 4</a:t>
              </a:r>
            </a:p>
          </p:txBody>
        </p:sp>
        <p:sp>
          <p:nvSpPr>
            <p:cNvPr id="976" name="Google Shape;24532;p211"/>
            <p:cNvSpPr txBox="1"/>
            <p:nvPr/>
          </p:nvSpPr>
          <p:spPr>
            <a:xfrm>
              <a:off x="-7538" y="290074"/>
              <a:ext cx="2065523" cy="172964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>
              <a:lvl1pPr indent="1587" algn="just">
                <a:defRPr sz="12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1400" dirty="0"/>
                <a:t>Cases referred by the field formations based</a:t>
              </a:r>
              <a:r>
                <a:rPr lang="en-US" sz="1400" dirty="0"/>
                <a:t> on</a:t>
              </a:r>
              <a:r>
                <a:rPr sz="1400" dirty="0"/>
                <a:t> local intelligence </a:t>
              </a:r>
              <a:r>
                <a:rPr lang="en-US" sz="1400" dirty="0"/>
                <a:t>are </a:t>
              </a:r>
              <a:r>
                <a:rPr sz="1400" dirty="0"/>
                <a:t> examined by the SMC </a:t>
              </a:r>
              <a:r>
                <a:rPr lang="en-US" sz="1400" dirty="0"/>
                <a:t>and allocation also is done </a:t>
              </a:r>
              <a:r>
                <a:rPr sz="1400" dirty="0"/>
                <a:t>through online</a:t>
              </a:r>
              <a:r>
                <a:rPr lang="en-US" sz="1400" dirty="0"/>
                <a:t> only.</a:t>
              </a:r>
              <a:endParaRPr sz="1400" dirty="0"/>
            </a:p>
          </p:txBody>
        </p:sp>
        <p:sp>
          <p:nvSpPr>
            <p:cNvPr id="977" name="Google Shape;24533;p211"/>
            <p:cNvSpPr/>
            <p:nvPr/>
          </p:nvSpPr>
          <p:spPr>
            <a:xfrm flipH="1" flipV="1">
              <a:off x="134386" y="431412"/>
              <a:ext cx="1782925" cy="2"/>
            </a:xfrm>
            <a:prstGeom prst="line">
              <a:avLst/>
            </a:prstGeom>
            <a:noFill/>
            <a:ln w="22850" cap="flat">
              <a:solidFill>
                <a:srgbClr val="BFBFBF"/>
              </a:solidFill>
              <a:prstDash val="dash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 dirty="0"/>
            </a:p>
          </p:txBody>
        </p:sp>
      </p:grpSp>
      <p:grpSp>
        <p:nvGrpSpPr>
          <p:cNvPr id="982" name="Google Shape;24534;p211"/>
          <p:cNvGrpSpPr/>
          <p:nvPr/>
        </p:nvGrpSpPr>
        <p:grpSpPr>
          <a:xfrm>
            <a:off x="10093169" y="3138749"/>
            <a:ext cx="1817686" cy="2006517"/>
            <a:chOff x="0" y="206560"/>
            <a:chExt cx="1817685" cy="2006516"/>
          </a:xfrm>
        </p:grpSpPr>
        <p:sp>
          <p:nvSpPr>
            <p:cNvPr id="979" name="Google Shape;24535;p211"/>
            <p:cNvSpPr txBox="1"/>
            <p:nvPr/>
          </p:nvSpPr>
          <p:spPr>
            <a:xfrm>
              <a:off x="346502" y="206560"/>
              <a:ext cx="1051411" cy="3010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Step 5</a:t>
              </a:r>
            </a:p>
          </p:txBody>
        </p:sp>
        <p:sp>
          <p:nvSpPr>
            <p:cNvPr id="980" name="Google Shape;24536;p211"/>
            <p:cNvSpPr txBox="1"/>
            <p:nvPr/>
          </p:nvSpPr>
          <p:spPr>
            <a:xfrm>
              <a:off x="0" y="483429"/>
              <a:ext cx="1817685" cy="172964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>
              <a:lvl1pPr indent="1587" algn="just">
                <a:defRPr sz="12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1400" dirty="0"/>
                <a:t>Selected cases  will be integrated  with the workflows and monitored in real time through APCTD  executive dashboard</a:t>
              </a:r>
              <a:r>
                <a:rPr dirty="0"/>
                <a:t>.</a:t>
              </a:r>
            </a:p>
          </p:txBody>
        </p:sp>
        <p:sp>
          <p:nvSpPr>
            <p:cNvPr id="981" name="Google Shape;24537;p211"/>
            <p:cNvSpPr/>
            <p:nvPr/>
          </p:nvSpPr>
          <p:spPr>
            <a:xfrm flipH="1" flipV="1">
              <a:off x="107911" y="431412"/>
              <a:ext cx="1589535" cy="2"/>
            </a:xfrm>
            <a:prstGeom prst="line">
              <a:avLst/>
            </a:prstGeom>
            <a:noFill/>
            <a:ln w="22850" cap="flat">
              <a:solidFill>
                <a:srgbClr val="BFBFBF"/>
              </a:solidFill>
              <a:prstDash val="dash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 dirty="0"/>
            </a:p>
          </p:txBody>
        </p:sp>
      </p:grpSp>
      <p:grpSp>
        <p:nvGrpSpPr>
          <p:cNvPr id="986" name="Google Shape;24538;p211"/>
          <p:cNvGrpSpPr/>
          <p:nvPr/>
        </p:nvGrpSpPr>
        <p:grpSpPr>
          <a:xfrm>
            <a:off x="10093169" y="5009963"/>
            <a:ext cx="1696925" cy="1762189"/>
            <a:chOff x="-33509" y="182305"/>
            <a:chExt cx="1696924" cy="1762187"/>
          </a:xfrm>
        </p:grpSpPr>
        <p:sp>
          <p:nvSpPr>
            <p:cNvPr id="983" name="Google Shape;24539;p211"/>
            <p:cNvSpPr txBox="1"/>
            <p:nvPr/>
          </p:nvSpPr>
          <p:spPr>
            <a:xfrm>
              <a:off x="275516" y="182305"/>
              <a:ext cx="898612" cy="3010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15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Step 6</a:t>
              </a:r>
            </a:p>
          </p:txBody>
        </p:sp>
        <p:sp>
          <p:nvSpPr>
            <p:cNvPr id="984" name="Google Shape;24540;p211"/>
            <p:cNvSpPr txBox="1"/>
            <p:nvPr/>
          </p:nvSpPr>
          <p:spPr>
            <a:xfrm>
              <a:off x="-33509" y="430290"/>
              <a:ext cx="1696924" cy="151420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>
              <a:lvl1pPr algn="just">
                <a:defRPr sz="12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sz="1400" dirty="0"/>
                <a:t>Entire process of i</a:t>
              </a:r>
              <a:r>
                <a:rPr sz="1400" dirty="0"/>
                <a:t>dentification,  selection and authorization is done through online. </a:t>
              </a:r>
            </a:p>
          </p:txBody>
        </p:sp>
        <p:sp>
          <p:nvSpPr>
            <p:cNvPr id="985" name="Google Shape;24541;p211"/>
            <p:cNvSpPr/>
            <p:nvPr/>
          </p:nvSpPr>
          <p:spPr>
            <a:xfrm flipH="1" flipV="1">
              <a:off x="77593" y="384131"/>
              <a:ext cx="1368074" cy="2"/>
            </a:xfrm>
            <a:prstGeom prst="line">
              <a:avLst/>
            </a:prstGeom>
            <a:noFill/>
            <a:ln w="22850" cap="flat">
              <a:solidFill>
                <a:srgbClr val="BFBFBF"/>
              </a:solidFill>
              <a:prstDash val="dash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 dirty="0"/>
            </a:p>
          </p:txBody>
        </p:sp>
      </p:grpSp>
      <p:sp>
        <p:nvSpPr>
          <p:cNvPr id="987" name="Down Arrow 85"/>
          <p:cNvSpPr/>
          <p:nvPr/>
        </p:nvSpPr>
        <p:spPr>
          <a:xfrm rot="20711168">
            <a:off x="2390776" y="3600453"/>
            <a:ext cx="409577" cy="4286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280"/>
                </a:moveTo>
                <a:lnTo>
                  <a:pt x="5400" y="11280"/>
                </a:lnTo>
                <a:lnTo>
                  <a:pt x="5400" y="0"/>
                </a:lnTo>
                <a:lnTo>
                  <a:pt x="16200" y="0"/>
                </a:lnTo>
                <a:lnTo>
                  <a:pt x="16200" y="11280"/>
                </a:lnTo>
                <a:lnTo>
                  <a:pt x="21600" y="1128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4F81BD"/>
          </a:solidFill>
          <a:ln w="25400">
            <a:solidFill>
              <a:srgbClr val="3A5E8A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988" name="Down Arrow 86"/>
          <p:cNvSpPr/>
          <p:nvPr/>
        </p:nvSpPr>
        <p:spPr>
          <a:xfrm rot="14244740">
            <a:off x="4400548" y="5581660"/>
            <a:ext cx="409578" cy="4286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280"/>
                </a:moveTo>
                <a:lnTo>
                  <a:pt x="5400" y="11280"/>
                </a:lnTo>
                <a:lnTo>
                  <a:pt x="5400" y="0"/>
                </a:lnTo>
                <a:lnTo>
                  <a:pt x="16200" y="0"/>
                </a:lnTo>
                <a:lnTo>
                  <a:pt x="16200" y="11280"/>
                </a:lnTo>
                <a:lnTo>
                  <a:pt x="21600" y="1128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4F81BD"/>
          </a:solidFill>
          <a:ln w="25400">
            <a:solidFill>
              <a:srgbClr val="3A5E8A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989" name="Down Arrow 87"/>
          <p:cNvSpPr/>
          <p:nvPr/>
        </p:nvSpPr>
        <p:spPr>
          <a:xfrm rot="11801061">
            <a:off x="5934078" y="3552828"/>
            <a:ext cx="409577" cy="4286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280"/>
                </a:moveTo>
                <a:lnTo>
                  <a:pt x="5400" y="11280"/>
                </a:lnTo>
                <a:lnTo>
                  <a:pt x="5400" y="0"/>
                </a:lnTo>
                <a:lnTo>
                  <a:pt x="16200" y="0"/>
                </a:lnTo>
                <a:lnTo>
                  <a:pt x="16200" y="11280"/>
                </a:lnTo>
                <a:lnTo>
                  <a:pt x="21600" y="1128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4F81BD"/>
          </a:solidFill>
          <a:ln w="25400">
            <a:solidFill>
              <a:srgbClr val="3A5E8A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990" name="Down Arrow 88"/>
          <p:cNvSpPr/>
          <p:nvPr/>
        </p:nvSpPr>
        <p:spPr>
          <a:xfrm rot="18397269">
            <a:off x="7600953" y="1562103"/>
            <a:ext cx="409577" cy="4286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280"/>
                </a:moveTo>
                <a:lnTo>
                  <a:pt x="5400" y="11280"/>
                </a:lnTo>
                <a:lnTo>
                  <a:pt x="5400" y="0"/>
                </a:lnTo>
                <a:lnTo>
                  <a:pt x="16200" y="0"/>
                </a:lnTo>
                <a:lnTo>
                  <a:pt x="16200" y="11280"/>
                </a:lnTo>
                <a:lnTo>
                  <a:pt x="21600" y="1128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4F81BD"/>
          </a:solidFill>
          <a:ln w="25400">
            <a:solidFill>
              <a:srgbClr val="3A5E8A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991" name="Down Arrow 89"/>
          <p:cNvSpPr/>
          <p:nvPr/>
        </p:nvSpPr>
        <p:spPr>
          <a:xfrm rot="1077640">
            <a:off x="9544053" y="3667126"/>
            <a:ext cx="409577" cy="4286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280"/>
                </a:moveTo>
                <a:lnTo>
                  <a:pt x="5400" y="11280"/>
                </a:lnTo>
                <a:lnTo>
                  <a:pt x="5400" y="0"/>
                </a:lnTo>
                <a:lnTo>
                  <a:pt x="16200" y="0"/>
                </a:lnTo>
                <a:lnTo>
                  <a:pt x="16200" y="11280"/>
                </a:lnTo>
                <a:lnTo>
                  <a:pt x="21600" y="1128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4F81BD"/>
          </a:solidFill>
          <a:ln w="25400">
            <a:solidFill>
              <a:srgbClr val="3A5E8A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992" name="TextBox 91"/>
          <p:cNvSpPr txBox="1"/>
          <p:nvPr/>
        </p:nvSpPr>
        <p:spPr>
          <a:xfrm>
            <a:off x="678617" y="228600"/>
            <a:ext cx="10554160" cy="523000"/>
          </a:xfrm>
          <a:prstGeom prst="rect">
            <a:avLst/>
          </a:prstGeom>
          <a:solidFill>
            <a:srgbClr val="0070C0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11" tIns="45611" rIns="45611" bIns="45611">
            <a:spAutoFit/>
          </a:bodyPr>
          <a:lstStyle>
            <a:lvl1pPr>
              <a:defRPr sz="25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Automated system for selection of cases			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3" name="Straight Connector 92"/>
          <p:cNvSpPr/>
          <p:nvPr/>
        </p:nvSpPr>
        <p:spPr>
          <a:xfrm>
            <a:off x="690725" y="811834"/>
            <a:ext cx="10554160" cy="11020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994" name="Straight Connector 93"/>
          <p:cNvSpPr/>
          <p:nvPr/>
        </p:nvSpPr>
        <p:spPr>
          <a:xfrm>
            <a:off x="626131" y="6598184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50"/>
                            </p:stCondLst>
                            <p:childTnLst>
                              <p:par>
                                <p:cTn id="29" presetID="10" presetClass="entr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10" presetClass="entr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0" presetClass="entr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750"/>
                            </p:stCondLst>
                            <p:childTnLst>
                              <p:par>
                                <p:cTn id="45" presetID="10" presetClass="entr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" grpId="5" animBg="1" advAuto="0"/>
      <p:bldP spid="944" grpId="4" animBg="1" advAuto="0"/>
      <p:bldP spid="948" grpId="3" animBg="1" advAuto="0"/>
      <p:bldP spid="953" grpId="2" animBg="1" advAuto="0"/>
      <p:bldP spid="958" grpId="1" animBg="1" advAuto="0"/>
      <p:bldP spid="966" grpId="6" animBg="1" advAuto="0"/>
      <p:bldP spid="970" grpId="7" animBg="1" advAuto="0"/>
      <p:bldP spid="974" grpId="8" animBg="1" advAuto="0"/>
      <p:bldP spid="978" grpId="9" animBg="1" advAuto="0"/>
      <p:bldP spid="982" grpId="10" animBg="1" advAuto="0"/>
      <p:bldP spid="986" grpId="11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76EBC-41DD-8D49-9C36-3D1803073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48740"/>
            <a:ext cx="10751820" cy="506664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APCTD developed </a:t>
            </a:r>
            <a:r>
              <a:rPr lang="en-I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automated work-flow </a:t>
            </a: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all processes including Audits/ Investigations/ Return Scrutiny.</a:t>
            </a:r>
          </a:p>
          <a:p>
            <a:pPr>
              <a:lnSpc>
                <a:spcPct val="110000"/>
              </a:lnSpc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step of  investigation is monitored  on </a:t>
            </a:r>
            <a:r>
              <a:rPr lang="en-I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 time role-based  dashboard</a:t>
            </a: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10000"/>
              </a:lnSpc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Established  </a:t>
            </a:r>
            <a:r>
              <a:rPr lang="en-I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and Regional Investigation Monitoring Committees</a:t>
            </a: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examine the Investigation-findings  arrived  by the Proper officers to ensure uniformity and to avoid high pitch demands.</a:t>
            </a:r>
          </a:p>
          <a:p>
            <a:pPr>
              <a:lnSpc>
                <a:spcPct val="110000"/>
              </a:lnSpc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threshold of the tax identified, cases are referred to the State (more than  Rs.1cr ) or Regional Monitoring Committees (Rs.10 lakhs to  Rs1Cr). </a:t>
            </a:r>
          </a:p>
          <a:p>
            <a:pPr>
              <a:lnSpc>
                <a:spcPct val="110000"/>
              </a:lnSpc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Committees periodically review the tax proposals for their legal validity and issue suggestions for any short fall in the findings etc.,</a:t>
            </a:r>
          </a:p>
          <a:p>
            <a:pPr>
              <a:lnSpc>
                <a:spcPct val="110000"/>
              </a:lnSpc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The cases  are sent to the Proper officers  with specific remarks of the committee.</a:t>
            </a:r>
          </a:p>
          <a:p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61">
            <a:extLst>
              <a:ext uri="{FF2B5EF4-FFF2-40B4-BE49-F238E27FC236}">
                <a16:creationId xmlns:a16="http://schemas.microsoft.com/office/drawing/2014/main" id="{A124F574-196C-C84E-B5C6-ADCCE1D89F43}"/>
              </a:ext>
            </a:extLst>
          </p:cNvPr>
          <p:cNvSpPr txBox="1"/>
          <p:nvPr/>
        </p:nvSpPr>
        <p:spPr>
          <a:xfrm>
            <a:off x="683783" y="442620"/>
            <a:ext cx="10560424" cy="523000"/>
          </a:xfrm>
          <a:prstGeom prst="rect">
            <a:avLst/>
          </a:prstGeom>
          <a:solidFill>
            <a:srgbClr val="0070C0"/>
          </a:soli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11" tIns="45611" rIns="45611" bIns="45611">
            <a:spAutoFit/>
          </a:bodyPr>
          <a:lstStyle>
            <a:lvl1pPr>
              <a:defRPr sz="2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Oversight on Enforcement Action</a:t>
            </a:r>
            <a:endParaRPr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990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TextBox 4"/>
          <p:cNvSpPr txBox="1"/>
          <p:nvPr/>
        </p:nvSpPr>
        <p:spPr>
          <a:xfrm>
            <a:off x="672353" y="228600"/>
            <a:ext cx="10560424" cy="523000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11" tIns="45611" rIns="45611" bIns="45611">
            <a:spAutoFit/>
          </a:bodyPr>
          <a:lstStyle>
            <a:lvl1pPr>
              <a:defRPr sz="25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Quality of Investigations</a:t>
            </a:r>
          </a:p>
        </p:txBody>
      </p:sp>
      <p:sp>
        <p:nvSpPr>
          <p:cNvPr id="1064" name="TextBox 2"/>
          <p:cNvSpPr txBox="1"/>
          <p:nvPr/>
        </p:nvSpPr>
        <p:spPr>
          <a:xfrm>
            <a:off x="562039" y="974272"/>
            <a:ext cx="11354794" cy="44727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11" tIns="45611" rIns="45611" bIns="45611">
            <a:spAutoFit/>
          </a:bodyPr>
          <a:lstStyle/>
          <a:p>
            <a:pPr marL="342071" indent="-342071" algn="just">
              <a:lnSpc>
                <a:spcPct val="150000"/>
              </a:lnSpc>
              <a:buSzPct val="100000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Avoidance of high pitch demands.  </a:t>
            </a:r>
          </a:p>
          <a:p>
            <a:pPr marL="342071" indent="-342071" algn="just">
              <a:lnSpc>
                <a:spcPct val="150000"/>
              </a:lnSpc>
              <a:buSzPct val="100000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Ensure quality of enforcement  actions -</a:t>
            </a:r>
            <a:r>
              <a:rPr dirty="0"/>
              <a:t> closely monitored through internal workflow </a:t>
            </a:r>
            <a:r>
              <a:rPr lang="en-US" dirty="0"/>
              <a:t>and </a:t>
            </a:r>
            <a:r>
              <a:rPr dirty="0"/>
              <a:t>online system by </a:t>
            </a:r>
            <a:r>
              <a:rPr lang="en-US" dirty="0"/>
              <a:t>checking </a:t>
            </a:r>
            <a:r>
              <a:rPr dirty="0"/>
              <a:t>effectiveness ratio reports.</a:t>
            </a:r>
          </a:p>
          <a:p>
            <a:pPr marL="342071" indent="-342071" algn="just">
              <a:lnSpc>
                <a:spcPct val="150000"/>
              </a:lnSpc>
              <a:buSzPct val="100000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Proper Officer enter</a:t>
            </a:r>
            <a:r>
              <a:rPr lang="en-US" dirty="0"/>
              <a:t>s</a:t>
            </a:r>
            <a:r>
              <a:rPr dirty="0"/>
              <a:t> the data after completion of each milestone in the process of investigations and scrutiny</a:t>
            </a:r>
            <a:r>
              <a:rPr lang="en-US" dirty="0"/>
              <a:t>.</a:t>
            </a:r>
            <a:endParaRPr dirty="0"/>
          </a:p>
          <a:p>
            <a:pPr marL="798158" lvl="1" indent="-342071" algn="just">
              <a:lnSpc>
                <a:spcPct val="150000"/>
              </a:lnSpc>
              <a:buSzPct val="100000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For example:  In Audit </a:t>
            </a:r>
          </a:p>
          <a:p>
            <a:pPr marL="1254252" lvl="2" indent="-342070" algn="just">
              <a:lnSpc>
                <a:spcPct val="150000"/>
              </a:lnSpc>
              <a:buSzPct val="100000"/>
              <a:buChar char="▪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Audit ratio = Amount as per ADT02 + Amounts paid before ADT02 vs Discrepancy notice amount </a:t>
            </a:r>
          </a:p>
          <a:p>
            <a:pPr marL="1254252" lvl="2" indent="-342070" algn="just">
              <a:lnSpc>
                <a:spcPct val="150000"/>
              </a:lnSpc>
              <a:buSzPct val="100000"/>
              <a:buChar char="▪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Adjudication ratio =</a:t>
            </a:r>
            <a:r>
              <a:rPr lang="en-US" dirty="0"/>
              <a:t> </a:t>
            </a:r>
            <a:r>
              <a:rPr dirty="0"/>
              <a:t>Demand in DRC-07 Vs Demand proposed in ADT -02 </a:t>
            </a:r>
          </a:p>
          <a:p>
            <a:pPr marL="1254252" lvl="2" indent="-342070" algn="just">
              <a:lnSpc>
                <a:spcPct val="150000"/>
              </a:lnSpc>
              <a:buSzPct val="100000"/>
              <a:buChar char="▪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Collection ratio     =</a:t>
            </a:r>
            <a:r>
              <a:rPr lang="en-US" dirty="0"/>
              <a:t> </a:t>
            </a:r>
            <a:r>
              <a:rPr dirty="0"/>
              <a:t>Amount  Collected vs  demand raised </a:t>
            </a:r>
          </a:p>
          <a:p>
            <a:pPr marL="798158" indent="-342071" algn="just">
              <a:lnSpc>
                <a:spcPct val="150000"/>
              </a:lnSpc>
              <a:buSzPct val="100000"/>
              <a:buChar char="▪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Similarly, measuring effectiveness ratios for inspections and scrutiny of returns.</a:t>
            </a:r>
          </a:p>
        </p:txBody>
      </p:sp>
      <p:sp>
        <p:nvSpPr>
          <p:cNvPr id="1065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11095390" y="6429153"/>
            <a:ext cx="258409" cy="24809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13</a:t>
            </a:fld>
            <a:endParaRPr dirty="0"/>
          </a:p>
        </p:txBody>
      </p:sp>
      <p:sp>
        <p:nvSpPr>
          <p:cNvPr id="1066" name="Straight Connector 7"/>
          <p:cNvSpPr/>
          <p:nvPr/>
        </p:nvSpPr>
        <p:spPr>
          <a:xfrm>
            <a:off x="678617" y="829418"/>
            <a:ext cx="10554160" cy="11020"/>
          </a:xfrm>
          <a:prstGeom prst="line">
            <a:avLst/>
          </a:prstGeom>
          <a:ln w="38100">
            <a:solidFill>
              <a:srgbClr val="990000"/>
            </a:solidFill>
            <a:miter/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1067" name="Straight Connector 8"/>
          <p:cNvSpPr/>
          <p:nvPr/>
        </p:nvSpPr>
        <p:spPr>
          <a:xfrm>
            <a:off x="626131" y="6518174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  <a:miter/>
          </a:ln>
        </p:spPr>
        <p:txBody>
          <a:bodyPr lIns="45718" tIns="45718" rIns="45718" bIns="45718"/>
          <a:lstStyle/>
          <a:p>
            <a:endParaRPr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10B74-1D8F-5C16-3B29-11A9574B7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5380FD-8ED3-2DFA-72BE-06D543825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6760" y="1314039"/>
            <a:ext cx="10607040" cy="2963247"/>
          </a:xfrm>
        </p:spPr>
        <p:txBody>
          <a:bodyPr>
            <a:normAutofit fontScale="92500" lnSpcReduction="10000"/>
          </a:bodyPr>
          <a:lstStyle/>
          <a:p>
            <a:pPr marL="342900" lvl="7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 </a:t>
            </a:r>
            <a:r>
              <a:rPr lang="en-IN" dirty="0">
                <a:solidFill>
                  <a:srgbClr val="0070C0"/>
                </a:solidFill>
              </a:rPr>
              <a:t>Asset management module:</a:t>
            </a:r>
          </a:p>
          <a:p>
            <a:pPr marL="798993" lvl="8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Assets’ details of the defaulters are identified by integrating other govt department data bases (Property Tax, Land, RTA, Electricity).</a:t>
            </a:r>
          </a:p>
          <a:p>
            <a:pPr marL="798993" lvl="8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Movable assets (vehicles) and immovable assets (agricultural lands, plots and sites etc.,) of the defaulters are identified in real time. </a:t>
            </a:r>
          </a:p>
          <a:p>
            <a:pPr marL="798993" lvl="8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Recoveries made: 387 Cr (since Oct’ 2022) against 1716 Cr of collectable demand</a:t>
            </a:r>
          </a:p>
          <a:p>
            <a:pPr marL="456093" lvl="8" indent="0" algn="just">
              <a:lnSpc>
                <a:spcPct val="150000"/>
              </a:lnSpc>
              <a:buNone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IN" dirty="0"/>
          </a:p>
          <a:p>
            <a:pPr marL="798993" lvl="8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IN" dirty="0"/>
          </a:p>
          <a:p>
            <a:pPr marL="798993" lvl="8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IN" dirty="0"/>
          </a:p>
          <a:p>
            <a:pPr marL="456093" lvl="8" indent="0" algn="just">
              <a:lnSpc>
                <a:spcPct val="150000"/>
              </a:lnSpc>
              <a:buNone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IN" dirty="0"/>
          </a:p>
          <a:p>
            <a:pPr marL="798993" lvl="8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IN" dirty="0"/>
          </a:p>
          <a:p>
            <a:pPr marL="798993" lvl="8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IN" dirty="0"/>
          </a:p>
          <a:p>
            <a:pPr marL="836998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52EFFB9-90D9-3430-6EC3-135474A5ED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6760" y="554739"/>
            <a:ext cx="10607040" cy="479911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611" tIns="45611" rIns="45611" bIns="45611">
            <a:spAutoFit/>
          </a:bodyPr>
          <a:lstStyle/>
          <a:p>
            <a:pPr>
              <a:defRPr sz="25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en-IN" sz="28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 Recovery </a:t>
            </a:r>
            <a:r>
              <a:rPr lang="en-IN" sz="25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 </a:t>
            </a:r>
            <a:endParaRPr sz="2500" dirty="0">
              <a:latin typeface="Arial" panose="020B0604020202020204" pitchFamily="34" charset="0"/>
              <a:ea typeface="Arial Black"/>
              <a:cs typeface="Arial" panose="020B0604020202020204" pitchFamily="34" charset="0"/>
              <a:sym typeface="Arial Black"/>
            </a:endParaRPr>
          </a:p>
        </p:txBody>
      </p:sp>
      <p:sp>
        <p:nvSpPr>
          <p:cNvPr id="5" name="Straight Connector 3">
            <a:extLst>
              <a:ext uri="{FF2B5EF4-FFF2-40B4-BE49-F238E27FC236}">
                <a16:creationId xmlns:a16="http://schemas.microsoft.com/office/drawing/2014/main" id="{1A898229-58A0-E613-4788-8280F6BC53C5}"/>
              </a:ext>
            </a:extLst>
          </p:cNvPr>
          <p:cNvSpPr/>
          <p:nvPr/>
        </p:nvSpPr>
        <p:spPr>
          <a:xfrm>
            <a:off x="818920" y="1114206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6" name="Straight Connector 3">
            <a:extLst>
              <a:ext uri="{FF2B5EF4-FFF2-40B4-BE49-F238E27FC236}">
                <a16:creationId xmlns:a16="http://schemas.microsoft.com/office/drawing/2014/main" id="{5D05CD3A-612B-A6B2-D4EF-38332FE0FC59}"/>
              </a:ext>
            </a:extLst>
          </p:cNvPr>
          <p:cNvSpPr/>
          <p:nvPr/>
        </p:nvSpPr>
        <p:spPr>
          <a:xfrm>
            <a:off x="838200" y="6544703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48E4A6-6B5C-2040-8377-E8A7E29AD825}"/>
              </a:ext>
            </a:extLst>
          </p:cNvPr>
          <p:cNvSpPr txBox="1"/>
          <p:nvPr/>
        </p:nvSpPr>
        <p:spPr>
          <a:xfrm>
            <a:off x="1241830" y="4277286"/>
            <a:ext cx="10534880" cy="22159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798993" lvl="8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Prosecution ordered in 9 cases.</a:t>
            </a:r>
          </a:p>
          <a:p>
            <a:pPr marL="798993" lvl="8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Arrest provision is sparingly used.</a:t>
            </a:r>
          </a:p>
          <a:p>
            <a:pPr marL="798993" lvl="8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Fake registration racket dealing in granites  and Iron Scrap was busted.</a:t>
            </a:r>
          </a:p>
          <a:p>
            <a:pPr marL="798993" lvl="8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Arrested 5 kingpins in the  said racket.</a:t>
            </a:r>
          </a:p>
          <a:p>
            <a:pPr marL="0" marR="0" indent="0" algn="l" defTabSz="91218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966585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TextBox 4"/>
          <p:cNvSpPr txBox="1"/>
          <p:nvPr/>
        </p:nvSpPr>
        <p:spPr>
          <a:xfrm>
            <a:off x="672353" y="228604"/>
            <a:ext cx="10560424" cy="523000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11" tIns="45611" rIns="45611" bIns="45611">
            <a:spAutoFit/>
          </a:bodyPr>
          <a:lstStyle/>
          <a:p>
            <a:pPr>
              <a:defRPr sz="25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dirty="0"/>
              <a:t> </a:t>
            </a:r>
            <a:r>
              <a:rPr sz="28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Issues</a:t>
            </a:r>
            <a:r>
              <a:rPr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 in </a:t>
            </a:r>
            <a:r>
              <a:rPr lang="en-US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E</a:t>
            </a:r>
            <a:r>
              <a:rPr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nforcement </a:t>
            </a:r>
            <a:r>
              <a:rPr lang="en-US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to</a:t>
            </a:r>
            <a:r>
              <a:rPr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 achiev</a:t>
            </a:r>
            <a:r>
              <a:rPr lang="en-US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e the core</a:t>
            </a:r>
            <a:r>
              <a:rPr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 objective</a:t>
            </a:r>
          </a:p>
        </p:txBody>
      </p:sp>
      <p:sp>
        <p:nvSpPr>
          <p:cNvPr id="680" name="TextBox 2"/>
          <p:cNvSpPr txBox="1"/>
          <p:nvPr/>
        </p:nvSpPr>
        <p:spPr>
          <a:xfrm>
            <a:off x="169432" y="827438"/>
            <a:ext cx="11184368" cy="55636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611" tIns="45611" rIns="45611" bIns="45611">
            <a:spAutoFit/>
          </a:bodyPr>
          <a:lstStyle/>
          <a:p>
            <a:pPr marL="1254761" lvl="2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US" sz="2400" i="1" dirty="0" err="1"/>
              <a:t>Sankalan</a:t>
            </a:r>
            <a:r>
              <a:rPr lang="en-US" sz="2400" dirty="0"/>
              <a:t> : Modus operandi of DGGI cases may be shared with States</a:t>
            </a:r>
          </a:p>
          <a:p>
            <a:pPr marL="911861" lvl="2" algn="just">
              <a:lnSpc>
                <a:spcPct val="150000"/>
              </a:lnSpc>
              <a:buSzPct val="100000"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IN" sz="2400" dirty="0"/>
          </a:p>
          <a:p>
            <a:pPr marL="1254761" lvl="2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sz="2400" dirty="0"/>
              <a:t>Additional Data required to develop effective Data Analytics/Modelling  – e-Invoice data, ICEGATE, Toll Plaza data, AS26, other State’s data (wherever required).</a:t>
            </a:r>
          </a:p>
          <a:p>
            <a:pPr marL="911861" lvl="2" algn="just">
              <a:lnSpc>
                <a:spcPct val="150000"/>
              </a:lnSpc>
              <a:buSzPct val="100000"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US" sz="2400" dirty="0"/>
          </a:p>
          <a:p>
            <a:pPr marL="1254761" lvl="2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sz="2400" dirty="0"/>
              <a:t>Need for continuous </a:t>
            </a:r>
            <a:r>
              <a:rPr lang="en-IN" sz="2400"/>
              <a:t>capacity building: </a:t>
            </a:r>
            <a:r>
              <a:rPr lang="en-IN" sz="2400" dirty="0"/>
              <a:t>Knowledge on the implementation of GST for tax officers is not comprehensive.</a:t>
            </a:r>
          </a:p>
          <a:p>
            <a:pPr marL="911861" lvl="2" algn="just">
              <a:lnSpc>
                <a:spcPct val="150000"/>
              </a:lnSpc>
              <a:buSzPct val="100000"/>
              <a:defRPr sz="2000">
                <a:latin typeface="Arial"/>
                <a:ea typeface="Arial"/>
                <a:cs typeface="Arial"/>
                <a:sym typeface="Arial"/>
              </a:defRPr>
            </a:pPr>
            <a:endParaRPr lang="en-IN" sz="2400" dirty="0"/>
          </a:p>
          <a:p>
            <a:pPr marL="1254761" lvl="2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IN" sz="2400" dirty="0"/>
              <a:t>Need for training on collection of Human intelligence by DGGI</a:t>
            </a:r>
            <a:endParaRPr lang="en-IN" dirty="0"/>
          </a:p>
        </p:txBody>
      </p:sp>
      <p:sp>
        <p:nvSpPr>
          <p:cNvPr id="681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11172825" y="6429375"/>
            <a:ext cx="180975" cy="24765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15</a:t>
            </a:fld>
            <a:endParaRPr dirty="0"/>
          </a:p>
        </p:txBody>
      </p:sp>
      <p:sp>
        <p:nvSpPr>
          <p:cNvPr id="682" name="Straight Connector 7"/>
          <p:cNvSpPr/>
          <p:nvPr/>
        </p:nvSpPr>
        <p:spPr>
          <a:xfrm>
            <a:off x="709063" y="866890"/>
            <a:ext cx="10554160" cy="11020"/>
          </a:xfrm>
          <a:prstGeom prst="line">
            <a:avLst/>
          </a:prstGeom>
          <a:ln w="38100">
            <a:solidFill>
              <a:srgbClr val="990000"/>
            </a:solidFill>
            <a:miter/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683" name="Straight Connector 8"/>
          <p:cNvSpPr/>
          <p:nvPr/>
        </p:nvSpPr>
        <p:spPr>
          <a:xfrm>
            <a:off x="626131" y="6518174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  <a:miter/>
          </a:ln>
        </p:spPr>
        <p:txBody>
          <a:bodyPr lIns="45718" tIns="45718" rIns="45718" bIns="45718"/>
          <a:lstStyle/>
          <a:p>
            <a:endParaRPr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Rectangle 72"/>
          <p:cNvSpPr/>
          <p:nvPr/>
        </p:nvSpPr>
        <p:spPr>
          <a:xfrm>
            <a:off x="4" y="-2"/>
            <a:ext cx="12191697" cy="685202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092" name="Rectangle 73"/>
          <p:cNvSpPr/>
          <p:nvPr/>
        </p:nvSpPr>
        <p:spPr>
          <a:xfrm>
            <a:off x="316" y="0"/>
            <a:ext cx="12191697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093" name="TextBox 3"/>
          <p:cNvSpPr txBox="1"/>
          <p:nvPr/>
        </p:nvSpPr>
        <p:spPr>
          <a:xfrm>
            <a:off x="7164950" y="3098426"/>
            <a:ext cx="3371230" cy="663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11" tIns="45611" rIns="45611" bIns="45611">
            <a:normAutofit/>
          </a:bodyPr>
          <a:lstStyle>
            <a:lvl1pPr>
              <a:lnSpc>
                <a:spcPct val="90000"/>
              </a:lnSpc>
              <a:spcBef>
                <a:spcPts val="600"/>
              </a:spcBef>
              <a:defRPr sz="4000">
                <a:solidFill>
                  <a:srgbClr val="44546A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rPr b="1" dirty="0"/>
              <a:t>Thank You</a:t>
            </a:r>
          </a:p>
        </p:txBody>
      </p:sp>
      <p:pic>
        <p:nvPicPr>
          <p:cNvPr id="1094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94" y="2563900"/>
            <a:ext cx="2346159" cy="239563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98" name="Group 74"/>
          <p:cNvGrpSpPr/>
          <p:nvPr/>
        </p:nvGrpSpPr>
        <p:grpSpPr>
          <a:xfrm>
            <a:off x="-4251" y="-5978"/>
            <a:ext cx="6238680" cy="6863982"/>
            <a:chOff x="-1" y="0"/>
            <a:chExt cx="6238678" cy="6863981"/>
          </a:xfrm>
        </p:grpSpPr>
        <p:sp>
          <p:nvSpPr>
            <p:cNvPr id="1095" name="Freeform: Shape 80"/>
            <p:cNvSpPr/>
            <p:nvPr/>
          </p:nvSpPr>
          <p:spPr>
            <a:xfrm flipH="1">
              <a:off x="0" y="40983"/>
              <a:ext cx="6028724" cy="68170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8" h="21593" extrusionOk="0">
                  <a:moveTo>
                    <a:pt x="21598" y="19497"/>
                  </a:moveTo>
                  <a:lnTo>
                    <a:pt x="21598" y="21593"/>
                  </a:lnTo>
                  <a:lnTo>
                    <a:pt x="18478" y="21593"/>
                  </a:lnTo>
                  <a:lnTo>
                    <a:pt x="19156" y="21182"/>
                  </a:lnTo>
                  <a:cubicBezTo>
                    <a:pt x="19325" y="21074"/>
                    <a:pt x="19492" y="20961"/>
                    <a:pt x="19659" y="20847"/>
                  </a:cubicBezTo>
                  <a:cubicBezTo>
                    <a:pt x="19826" y="20734"/>
                    <a:pt x="19994" y="20618"/>
                    <a:pt x="20161" y="20501"/>
                  </a:cubicBezTo>
                  <a:lnTo>
                    <a:pt x="21178" y="19782"/>
                  </a:lnTo>
                  <a:close/>
                  <a:moveTo>
                    <a:pt x="16054" y="2"/>
                  </a:moveTo>
                  <a:cubicBezTo>
                    <a:pt x="16282" y="5"/>
                    <a:pt x="16510" y="12"/>
                    <a:pt x="16739" y="24"/>
                  </a:cubicBezTo>
                  <a:cubicBezTo>
                    <a:pt x="17655" y="71"/>
                    <a:pt x="18564" y="196"/>
                    <a:pt x="19453" y="397"/>
                  </a:cubicBezTo>
                  <a:cubicBezTo>
                    <a:pt x="20123" y="549"/>
                    <a:pt x="20778" y="750"/>
                    <a:pt x="21410" y="998"/>
                  </a:cubicBezTo>
                  <a:lnTo>
                    <a:pt x="21598" y="1077"/>
                  </a:lnTo>
                  <a:lnTo>
                    <a:pt x="21598" y="2320"/>
                  </a:lnTo>
                  <a:lnTo>
                    <a:pt x="21463" y="2256"/>
                  </a:lnTo>
                  <a:cubicBezTo>
                    <a:pt x="20721" y="1930"/>
                    <a:pt x="19940" y="1679"/>
                    <a:pt x="19136" y="1506"/>
                  </a:cubicBezTo>
                  <a:cubicBezTo>
                    <a:pt x="18326" y="1332"/>
                    <a:pt x="17499" y="1228"/>
                    <a:pt x="16666" y="1195"/>
                  </a:cubicBezTo>
                  <a:cubicBezTo>
                    <a:pt x="15830" y="1157"/>
                    <a:pt x="14993" y="1184"/>
                    <a:pt x="14162" y="1275"/>
                  </a:cubicBezTo>
                  <a:cubicBezTo>
                    <a:pt x="13331" y="1368"/>
                    <a:pt x="12509" y="1521"/>
                    <a:pt x="11706" y="1732"/>
                  </a:cubicBezTo>
                  <a:cubicBezTo>
                    <a:pt x="9284" y="2378"/>
                    <a:pt x="7049" y="3482"/>
                    <a:pt x="5157" y="4967"/>
                  </a:cubicBezTo>
                  <a:cubicBezTo>
                    <a:pt x="4534" y="5466"/>
                    <a:pt x="3960" y="6010"/>
                    <a:pt x="3442" y="6595"/>
                  </a:cubicBezTo>
                  <a:cubicBezTo>
                    <a:pt x="2923" y="7179"/>
                    <a:pt x="2468" y="7805"/>
                    <a:pt x="2085" y="8466"/>
                  </a:cubicBezTo>
                  <a:cubicBezTo>
                    <a:pt x="1698" y="9125"/>
                    <a:pt x="1389" y="9817"/>
                    <a:pt x="1164" y="10533"/>
                  </a:cubicBezTo>
                  <a:cubicBezTo>
                    <a:pt x="942" y="11252"/>
                    <a:pt x="829" y="11995"/>
                    <a:pt x="828" y="12741"/>
                  </a:cubicBezTo>
                  <a:cubicBezTo>
                    <a:pt x="829" y="13104"/>
                    <a:pt x="877" y="13465"/>
                    <a:pt x="970" y="13819"/>
                  </a:cubicBezTo>
                  <a:cubicBezTo>
                    <a:pt x="1068" y="14168"/>
                    <a:pt x="1208" y="14507"/>
                    <a:pt x="1388" y="14829"/>
                  </a:cubicBezTo>
                  <a:cubicBezTo>
                    <a:pt x="1476" y="14990"/>
                    <a:pt x="1575" y="15148"/>
                    <a:pt x="1679" y="15304"/>
                  </a:cubicBezTo>
                  <a:cubicBezTo>
                    <a:pt x="1783" y="15459"/>
                    <a:pt x="1896" y="15613"/>
                    <a:pt x="2013" y="15764"/>
                  </a:cubicBezTo>
                  <a:cubicBezTo>
                    <a:pt x="2250" y="16066"/>
                    <a:pt x="2513" y="16359"/>
                    <a:pt x="2786" y="16653"/>
                  </a:cubicBezTo>
                  <a:cubicBezTo>
                    <a:pt x="3058" y="16948"/>
                    <a:pt x="3345" y="17242"/>
                    <a:pt x="3622" y="17549"/>
                  </a:cubicBezTo>
                  <a:cubicBezTo>
                    <a:pt x="3762" y="17702"/>
                    <a:pt x="3900" y="17858"/>
                    <a:pt x="4038" y="18017"/>
                  </a:cubicBezTo>
                  <a:lnTo>
                    <a:pt x="4237" y="18246"/>
                  </a:lnTo>
                  <a:cubicBezTo>
                    <a:pt x="4303" y="18320"/>
                    <a:pt x="4365" y="18395"/>
                    <a:pt x="4433" y="18466"/>
                  </a:cubicBezTo>
                  <a:cubicBezTo>
                    <a:pt x="4957" y="19036"/>
                    <a:pt x="5519" y="19578"/>
                    <a:pt x="6114" y="20090"/>
                  </a:cubicBezTo>
                  <a:cubicBezTo>
                    <a:pt x="6406" y="20343"/>
                    <a:pt x="6704" y="20587"/>
                    <a:pt x="7008" y="20821"/>
                  </a:cubicBezTo>
                  <a:cubicBezTo>
                    <a:pt x="7313" y="21055"/>
                    <a:pt x="7623" y="21282"/>
                    <a:pt x="7945" y="21495"/>
                  </a:cubicBezTo>
                  <a:lnTo>
                    <a:pt x="8100" y="21593"/>
                  </a:lnTo>
                  <a:lnTo>
                    <a:pt x="5121" y="21593"/>
                  </a:lnTo>
                  <a:lnTo>
                    <a:pt x="4755" y="21266"/>
                  </a:lnTo>
                  <a:cubicBezTo>
                    <a:pt x="4440" y="20965"/>
                    <a:pt x="4145" y="20649"/>
                    <a:pt x="3871" y="20317"/>
                  </a:cubicBezTo>
                  <a:cubicBezTo>
                    <a:pt x="3600" y="19989"/>
                    <a:pt x="3341" y="19655"/>
                    <a:pt x="3100" y="19314"/>
                  </a:cubicBezTo>
                  <a:cubicBezTo>
                    <a:pt x="3038" y="19229"/>
                    <a:pt x="2979" y="19143"/>
                    <a:pt x="2919" y="19058"/>
                  </a:cubicBezTo>
                  <a:lnTo>
                    <a:pt x="2747" y="18810"/>
                  </a:lnTo>
                  <a:cubicBezTo>
                    <a:pt x="2637" y="18650"/>
                    <a:pt x="2522" y="18490"/>
                    <a:pt x="2407" y="18329"/>
                  </a:cubicBezTo>
                  <a:lnTo>
                    <a:pt x="1701" y="17341"/>
                  </a:lnTo>
                  <a:cubicBezTo>
                    <a:pt x="1465" y="17006"/>
                    <a:pt x="1231" y="16661"/>
                    <a:pt x="1013" y="16301"/>
                  </a:cubicBezTo>
                  <a:cubicBezTo>
                    <a:pt x="904" y="16122"/>
                    <a:pt x="799" y="15939"/>
                    <a:pt x="703" y="15751"/>
                  </a:cubicBezTo>
                  <a:cubicBezTo>
                    <a:pt x="606" y="15563"/>
                    <a:pt x="518" y="15372"/>
                    <a:pt x="439" y="15178"/>
                  </a:cubicBezTo>
                  <a:cubicBezTo>
                    <a:pt x="360" y="14984"/>
                    <a:pt x="293" y="14782"/>
                    <a:pt x="236" y="14580"/>
                  </a:cubicBezTo>
                  <a:cubicBezTo>
                    <a:pt x="209" y="14479"/>
                    <a:pt x="182" y="14378"/>
                    <a:pt x="161" y="14276"/>
                  </a:cubicBezTo>
                  <a:lnTo>
                    <a:pt x="128" y="14123"/>
                  </a:lnTo>
                  <a:lnTo>
                    <a:pt x="100" y="13970"/>
                  </a:lnTo>
                  <a:cubicBezTo>
                    <a:pt x="31" y="13563"/>
                    <a:pt x="-2" y="13152"/>
                    <a:pt x="0" y="12741"/>
                  </a:cubicBezTo>
                  <a:cubicBezTo>
                    <a:pt x="3" y="11937"/>
                    <a:pt x="97" y="11136"/>
                    <a:pt x="283" y="10349"/>
                  </a:cubicBezTo>
                  <a:cubicBezTo>
                    <a:pt x="466" y="9559"/>
                    <a:pt x="751" y="8790"/>
                    <a:pt x="1130" y="8057"/>
                  </a:cubicBezTo>
                  <a:cubicBezTo>
                    <a:pt x="1893" y="6592"/>
                    <a:pt x="3003" y="5281"/>
                    <a:pt x="4309" y="4165"/>
                  </a:cubicBezTo>
                  <a:cubicBezTo>
                    <a:pt x="4964" y="3608"/>
                    <a:pt x="5669" y="3098"/>
                    <a:pt x="6417" y="2641"/>
                  </a:cubicBezTo>
                  <a:cubicBezTo>
                    <a:pt x="8670" y="1254"/>
                    <a:pt x="11275" y="379"/>
                    <a:pt x="14002" y="95"/>
                  </a:cubicBezTo>
                  <a:cubicBezTo>
                    <a:pt x="14683" y="24"/>
                    <a:pt x="15368" y="-7"/>
                    <a:pt x="16054" y="2"/>
                  </a:cubicBezTo>
                  <a:close/>
                </a:path>
              </a:pathLst>
            </a:custGeom>
            <a:gradFill flip="none" rotWithShape="1">
              <a:gsLst>
                <a:gs pos="2000">
                  <a:srgbClr val="FFFFFF">
                    <a:alpha val="10000"/>
                  </a:srgbClr>
                </a:gs>
                <a:gs pos="16000">
                  <a:schemeClr val="accent6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  <a:gs pos="100000">
                  <a:srgbClr val="FFFFFF">
                    <a:alpha val="10000"/>
                  </a:srgbClr>
                </a:gs>
              </a:gsLst>
              <a:lin ang="120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096" name="Freeform: Shape 81"/>
            <p:cNvSpPr/>
            <p:nvPr/>
          </p:nvSpPr>
          <p:spPr>
            <a:xfrm flipH="1">
              <a:off x="-2" y="5977"/>
              <a:ext cx="6165121" cy="68580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9" h="21600" extrusionOk="0">
                  <a:moveTo>
                    <a:pt x="21599" y="20934"/>
                  </a:moveTo>
                  <a:lnTo>
                    <a:pt x="21599" y="21600"/>
                  </a:lnTo>
                  <a:lnTo>
                    <a:pt x="20677" y="21600"/>
                  </a:lnTo>
                  <a:lnTo>
                    <a:pt x="21106" y="21295"/>
                  </a:lnTo>
                  <a:close/>
                  <a:moveTo>
                    <a:pt x="9286" y="0"/>
                  </a:moveTo>
                  <a:lnTo>
                    <a:pt x="20246" y="0"/>
                  </a:lnTo>
                  <a:lnTo>
                    <a:pt x="20773" y="215"/>
                  </a:lnTo>
                  <a:cubicBezTo>
                    <a:pt x="20984" y="309"/>
                    <a:pt x="21193" y="407"/>
                    <a:pt x="21398" y="511"/>
                  </a:cubicBezTo>
                  <a:lnTo>
                    <a:pt x="21599" y="620"/>
                  </a:lnTo>
                  <a:lnTo>
                    <a:pt x="21599" y="1692"/>
                  </a:lnTo>
                  <a:lnTo>
                    <a:pt x="21480" y="1629"/>
                  </a:lnTo>
                  <a:cubicBezTo>
                    <a:pt x="20729" y="1260"/>
                    <a:pt x="19930" y="976"/>
                    <a:pt x="19103" y="786"/>
                  </a:cubicBezTo>
                  <a:cubicBezTo>
                    <a:pt x="18692" y="691"/>
                    <a:pt x="18276" y="616"/>
                    <a:pt x="17856" y="563"/>
                  </a:cubicBezTo>
                  <a:cubicBezTo>
                    <a:pt x="17439" y="510"/>
                    <a:pt x="17019" y="476"/>
                    <a:pt x="16599" y="462"/>
                  </a:cubicBezTo>
                  <a:cubicBezTo>
                    <a:pt x="16417" y="455"/>
                    <a:pt x="16232" y="452"/>
                    <a:pt x="16050" y="452"/>
                  </a:cubicBezTo>
                  <a:cubicBezTo>
                    <a:pt x="15387" y="452"/>
                    <a:pt x="14726" y="497"/>
                    <a:pt x="14071" y="586"/>
                  </a:cubicBezTo>
                  <a:cubicBezTo>
                    <a:pt x="13641" y="648"/>
                    <a:pt x="13223" y="723"/>
                    <a:pt x="12828" y="809"/>
                  </a:cubicBezTo>
                  <a:cubicBezTo>
                    <a:pt x="12401" y="903"/>
                    <a:pt x="11990" y="1011"/>
                    <a:pt x="11605" y="1126"/>
                  </a:cubicBezTo>
                  <a:cubicBezTo>
                    <a:pt x="11203" y="1247"/>
                    <a:pt x="10804" y="1383"/>
                    <a:pt x="10414" y="1531"/>
                  </a:cubicBezTo>
                  <a:cubicBezTo>
                    <a:pt x="10025" y="1680"/>
                    <a:pt x="9636" y="1845"/>
                    <a:pt x="9258" y="2021"/>
                  </a:cubicBezTo>
                  <a:cubicBezTo>
                    <a:pt x="8495" y="2376"/>
                    <a:pt x="7761" y="2779"/>
                    <a:pt x="7060" y="3228"/>
                  </a:cubicBezTo>
                  <a:cubicBezTo>
                    <a:pt x="6917" y="3321"/>
                    <a:pt x="6729" y="3444"/>
                    <a:pt x="6542" y="3575"/>
                  </a:cubicBezTo>
                  <a:cubicBezTo>
                    <a:pt x="6471" y="3623"/>
                    <a:pt x="6399" y="3674"/>
                    <a:pt x="6329" y="3724"/>
                  </a:cubicBezTo>
                  <a:lnTo>
                    <a:pt x="6286" y="3754"/>
                  </a:lnTo>
                  <a:cubicBezTo>
                    <a:pt x="6196" y="3817"/>
                    <a:pt x="6110" y="3881"/>
                    <a:pt x="6037" y="3936"/>
                  </a:cubicBezTo>
                  <a:cubicBezTo>
                    <a:pt x="5675" y="4207"/>
                    <a:pt x="5359" y="4462"/>
                    <a:pt x="5066" y="4715"/>
                  </a:cubicBezTo>
                  <a:cubicBezTo>
                    <a:pt x="4436" y="5257"/>
                    <a:pt x="3858" y="5846"/>
                    <a:pt x="3337" y="6477"/>
                  </a:cubicBezTo>
                  <a:cubicBezTo>
                    <a:pt x="3071" y="6802"/>
                    <a:pt x="2823" y="7133"/>
                    <a:pt x="2600" y="7461"/>
                  </a:cubicBezTo>
                  <a:cubicBezTo>
                    <a:pt x="2351" y="7837"/>
                    <a:pt x="2146" y="8179"/>
                    <a:pt x="1974" y="8508"/>
                  </a:cubicBezTo>
                  <a:cubicBezTo>
                    <a:pt x="1923" y="8600"/>
                    <a:pt x="1876" y="8694"/>
                    <a:pt x="1836" y="8776"/>
                  </a:cubicBezTo>
                  <a:lnTo>
                    <a:pt x="1769" y="8910"/>
                  </a:lnTo>
                  <a:lnTo>
                    <a:pt x="1705" y="9046"/>
                  </a:lnTo>
                  <a:lnTo>
                    <a:pt x="1695" y="9067"/>
                  </a:lnTo>
                  <a:cubicBezTo>
                    <a:pt x="1656" y="9155"/>
                    <a:pt x="1618" y="9237"/>
                    <a:pt x="1584" y="9322"/>
                  </a:cubicBezTo>
                  <a:cubicBezTo>
                    <a:pt x="1569" y="9356"/>
                    <a:pt x="1555" y="9390"/>
                    <a:pt x="1541" y="9425"/>
                  </a:cubicBezTo>
                  <a:cubicBezTo>
                    <a:pt x="1515" y="9488"/>
                    <a:pt x="1491" y="9545"/>
                    <a:pt x="1469" y="9604"/>
                  </a:cubicBezTo>
                  <a:lnTo>
                    <a:pt x="1469" y="9606"/>
                  </a:lnTo>
                  <a:cubicBezTo>
                    <a:pt x="1321" y="9981"/>
                    <a:pt x="1196" y="10365"/>
                    <a:pt x="1097" y="10753"/>
                  </a:cubicBezTo>
                  <a:cubicBezTo>
                    <a:pt x="897" y="11533"/>
                    <a:pt x="796" y="12331"/>
                    <a:pt x="796" y="13132"/>
                  </a:cubicBezTo>
                  <a:cubicBezTo>
                    <a:pt x="799" y="13528"/>
                    <a:pt x="843" y="13924"/>
                    <a:pt x="927" y="14313"/>
                  </a:cubicBezTo>
                  <a:cubicBezTo>
                    <a:pt x="1013" y="14697"/>
                    <a:pt x="1141" y="15073"/>
                    <a:pt x="1310" y="15433"/>
                  </a:cubicBezTo>
                  <a:cubicBezTo>
                    <a:pt x="1338" y="15496"/>
                    <a:pt x="1369" y="15557"/>
                    <a:pt x="1402" y="15623"/>
                  </a:cubicBezTo>
                  <a:cubicBezTo>
                    <a:pt x="1415" y="15648"/>
                    <a:pt x="1428" y="15674"/>
                    <a:pt x="1441" y="15700"/>
                  </a:cubicBezTo>
                  <a:lnTo>
                    <a:pt x="1476" y="15764"/>
                  </a:lnTo>
                  <a:cubicBezTo>
                    <a:pt x="1513" y="15832"/>
                    <a:pt x="1548" y="15897"/>
                    <a:pt x="1587" y="15960"/>
                  </a:cubicBezTo>
                  <a:cubicBezTo>
                    <a:pt x="1674" y="16114"/>
                    <a:pt x="1775" y="16270"/>
                    <a:pt x="1914" y="16472"/>
                  </a:cubicBezTo>
                  <a:cubicBezTo>
                    <a:pt x="2023" y="16631"/>
                    <a:pt x="2139" y="16786"/>
                    <a:pt x="2278" y="16968"/>
                  </a:cubicBezTo>
                  <a:cubicBezTo>
                    <a:pt x="2407" y="17136"/>
                    <a:pt x="2542" y="17301"/>
                    <a:pt x="2669" y="17456"/>
                  </a:cubicBezTo>
                  <a:cubicBezTo>
                    <a:pt x="2831" y="17651"/>
                    <a:pt x="3001" y="17849"/>
                    <a:pt x="3165" y="18041"/>
                  </a:cubicBezTo>
                  <a:cubicBezTo>
                    <a:pt x="3272" y="18166"/>
                    <a:pt x="3378" y="18290"/>
                    <a:pt x="3492" y="18424"/>
                  </a:cubicBezTo>
                  <a:cubicBezTo>
                    <a:pt x="3606" y="18559"/>
                    <a:pt x="3756" y="18736"/>
                    <a:pt x="3907" y="18919"/>
                  </a:cubicBezTo>
                  <a:cubicBezTo>
                    <a:pt x="3978" y="19006"/>
                    <a:pt x="4052" y="19099"/>
                    <a:pt x="4118" y="19182"/>
                  </a:cubicBezTo>
                  <a:cubicBezTo>
                    <a:pt x="4184" y="19265"/>
                    <a:pt x="4246" y="19342"/>
                    <a:pt x="4308" y="19418"/>
                  </a:cubicBezTo>
                  <a:cubicBezTo>
                    <a:pt x="4415" y="19553"/>
                    <a:pt x="4529" y="19688"/>
                    <a:pt x="4640" y="19818"/>
                  </a:cubicBezTo>
                  <a:lnTo>
                    <a:pt x="4704" y="19894"/>
                  </a:lnTo>
                  <a:lnTo>
                    <a:pt x="4736" y="19930"/>
                  </a:lnTo>
                  <a:cubicBezTo>
                    <a:pt x="4860" y="20071"/>
                    <a:pt x="4988" y="20216"/>
                    <a:pt x="5119" y="20354"/>
                  </a:cubicBezTo>
                  <a:cubicBezTo>
                    <a:pt x="5406" y="20661"/>
                    <a:pt x="5702" y="20952"/>
                    <a:pt x="5996" y="21220"/>
                  </a:cubicBezTo>
                  <a:lnTo>
                    <a:pt x="6436" y="21600"/>
                  </a:lnTo>
                  <a:lnTo>
                    <a:pt x="3945" y="21600"/>
                  </a:lnTo>
                  <a:lnTo>
                    <a:pt x="3649" y="21312"/>
                  </a:lnTo>
                  <a:cubicBezTo>
                    <a:pt x="3031" y="20669"/>
                    <a:pt x="2478" y="19972"/>
                    <a:pt x="2001" y="19228"/>
                  </a:cubicBezTo>
                  <a:cubicBezTo>
                    <a:pt x="691" y="17178"/>
                    <a:pt x="1" y="14847"/>
                    <a:pt x="0" y="12473"/>
                  </a:cubicBezTo>
                  <a:cubicBezTo>
                    <a:pt x="-1" y="6919"/>
                    <a:pt x="3694" y="2153"/>
                    <a:pt x="8962" y="117"/>
                  </a:cubicBezTo>
                  <a:close/>
                </a:path>
              </a:pathLst>
            </a:custGeom>
            <a:gradFill flip="none" rotWithShape="1">
              <a:gsLst>
                <a:gs pos="2000">
                  <a:srgbClr val="FFFFFF">
                    <a:alpha val="10000"/>
                  </a:srgbClr>
                </a:gs>
                <a:gs pos="16000">
                  <a:schemeClr val="accent6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  <a:gs pos="100000">
                  <a:srgbClr val="FFFFFF">
                    <a:alpha val="10000"/>
                  </a:srgbClr>
                </a:gs>
              </a:gsLst>
              <a:lin ang="120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097" name="Freeform: Shape 82"/>
            <p:cNvSpPr/>
            <p:nvPr/>
          </p:nvSpPr>
          <p:spPr>
            <a:xfrm flipH="1">
              <a:off x="-2" y="-1"/>
              <a:ext cx="6238680" cy="68580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9" h="21600" extrusionOk="0">
                  <a:moveTo>
                    <a:pt x="21599" y="20934"/>
                  </a:moveTo>
                  <a:lnTo>
                    <a:pt x="21599" y="21600"/>
                  </a:lnTo>
                  <a:lnTo>
                    <a:pt x="20677" y="21600"/>
                  </a:lnTo>
                  <a:lnTo>
                    <a:pt x="21106" y="21295"/>
                  </a:lnTo>
                  <a:close/>
                  <a:moveTo>
                    <a:pt x="9286" y="0"/>
                  </a:moveTo>
                  <a:lnTo>
                    <a:pt x="20246" y="0"/>
                  </a:lnTo>
                  <a:lnTo>
                    <a:pt x="20773" y="215"/>
                  </a:lnTo>
                  <a:cubicBezTo>
                    <a:pt x="20984" y="309"/>
                    <a:pt x="21193" y="407"/>
                    <a:pt x="21398" y="511"/>
                  </a:cubicBezTo>
                  <a:lnTo>
                    <a:pt x="21599" y="620"/>
                  </a:lnTo>
                  <a:lnTo>
                    <a:pt x="21599" y="1692"/>
                  </a:lnTo>
                  <a:lnTo>
                    <a:pt x="21480" y="1629"/>
                  </a:lnTo>
                  <a:cubicBezTo>
                    <a:pt x="20729" y="1260"/>
                    <a:pt x="19930" y="976"/>
                    <a:pt x="19103" y="786"/>
                  </a:cubicBezTo>
                  <a:cubicBezTo>
                    <a:pt x="18692" y="691"/>
                    <a:pt x="18276" y="616"/>
                    <a:pt x="17856" y="563"/>
                  </a:cubicBezTo>
                  <a:cubicBezTo>
                    <a:pt x="17439" y="510"/>
                    <a:pt x="17019" y="476"/>
                    <a:pt x="16599" y="462"/>
                  </a:cubicBezTo>
                  <a:cubicBezTo>
                    <a:pt x="16417" y="455"/>
                    <a:pt x="16232" y="452"/>
                    <a:pt x="16050" y="452"/>
                  </a:cubicBezTo>
                  <a:cubicBezTo>
                    <a:pt x="15387" y="452"/>
                    <a:pt x="14726" y="497"/>
                    <a:pt x="14071" y="586"/>
                  </a:cubicBezTo>
                  <a:cubicBezTo>
                    <a:pt x="13641" y="648"/>
                    <a:pt x="13223" y="723"/>
                    <a:pt x="12828" y="809"/>
                  </a:cubicBezTo>
                  <a:cubicBezTo>
                    <a:pt x="12401" y="903"/>
                    <a:pt x="11990" y="1011"/>
                    <a:pt x="11605" y="1126"/>
                  </a:cubicBezTo>
                  <a:cubicBezTo>
                    <a:pt x="11203" y="1247"/>
                    <a:pt x="10804" y="1383"/>
                    <a:pt x="10414" y="1531"/>
                  </a:cubicBezTo>
                  <a:cubicBezTo>
                    <a:pt x="10025" y="1680"/>
                    <a:pt x="9636" y="1845"/>
                    <a:pt x="9258" y="2021"/>
                  </a:cubicBezTo>
                  <a:cubicBezTo>
                    <a:pt x="8495" y="2376"/>
                    <a:pt x="7761" y="2779"/>
                    <a:pt x="7060" y="3228"/>
                  </a:cubicBezTo>
                  <a:cubicBezTo>
                    <a:pt x="6917" y="3321"/>
                    <a:pt x="6729" y="3444"/>
                    <a:pt x="6542" y="3575"/>
                  </a:cubicBezTo>
                  <a:cubicBezTo>
                    <a:pt x="6471" y="3623"/>
                    <a:pt x="6399" y="3674"/>
                    <a:pt x="6329" y="3724"/>
                  </a:cubicBezTo>
                  <a:lnTo>
                    <a:pt x="6286" y="3754"/>
                  </a:lnTo>
                  <a:cubicBezTo>
                    <a:pt x="6196" y="3817"/>
                    <a:pt x="6110" y="3881"/>
                    <a:pt x="6037" y="3936"/>
                  </a:cubicBezTo>
                  <a:cubicBezTo>
                    <a:pt x="5675" y="4207"/>
                    <a:pt x="5359" y="4462"/>
                    <a:pt x="5066" y="4715"/>
                  </a:cubicBezTo>
                  <a:cubicBezTo>
                    <a:pt x="4436" y="5257"/>
                    <a:pt x="3858" y="5846"/>
                    <a:pt x="3337" y="6477"/>
                  </a:cubicBezTo>
                  <a:cubicBezTo>
                    <a:pt x="3071" y="6802"/>
                    <a:pt x="2823" y="7133"/>
                    <a:pt x="2600" y="7461"/>
                  </a:cubicBezTo>
                  <a:cubicBezTo>
                    <a:pt x="2351" y="7837"/>
                    <a:pt x="2146" y="8179"/>
                    <a:pt x="1974" y="8508"/>
                  </a:cubicBezTo>
                  <a:cubicBezTo>
                    <a:pt x="1923" y="8600"/>
                    <a:pt x="1876" y="8694"/>
                    <a:pt x="1836" y="8776"/>
                  </a:cubicBezTo>
                  <a:lnTo>
                    <a:pt x="1769" y="8910"/>
                  </a:lnTo>
                  <a:lnTo>
                    <a:pt x="1705" y="9046"/>
                  </a:lnTo>
                  <a:lnTo>
                    <a:pt x="1695" y="9067"/>
                  </a:lnTo>
                  <a:cubicBezTo>
                    <a:pt x="1656" y="9155"/>
                    <a:pt x="1618" y="9237"/>
                    <a:pt x="1584" y="9322"/>
                  </a:cubicBezTo>
                  <a:cubicBezTo>
                    <a:pt x="1569" y="9356"/>
                    <a:pt x="1555" y="9390"/>
                    <a:pt x="1541" y="9425"/>
                  </a:cubicBezTo>
                  <a:cubicBezTo>
                    <a:pt x="1515" y="9488"/>
                    <a:pt x="1491" y="9545"/>
                    <a:pt x="1469" y="9604"/>
                  </a:cubicBezTo>
                  <a:lnTo>
                    <a:pt x="1469" y="9606"/>
                  </a:lnTo>
                  <a:cubicBezTo>
                    <a:pt x="1321" y="9981"/>
                    <a:pt x="1196" y="10365"/>
                    <a:pt x="1097" y="10753"/>
                  </a:cubicBezTo>
                  <a:cubicBezTo>
                    <a:pt x="897" y="11533"/>
                    <a:pt x="796" y="12331"/>
                    <a:pt x="796" y="13132"/>
                  </a:cubicBezTo>
                  <a:cubicBezTo>
                    <a:pt x="799" y="13528"/>
                    <a:pt x="843" y="13924"/>
                    <a:pt x="927" y="14313"/>
                  </a:cubicBezTo>
                  <a:cubicBezTo>
                    <a:pt x="1013" y="14697"/>
                    <a:pt x="1141" y="15073"/>
                    <a:pt x="1310" y="15433"/>
                  </a:cubicBezTo>
                  <a:cubicBezTo>
                    <a:pt x="1338" y="15496"/>
                    <a:pt x="1369" y="15557"/>
                    <a:pt x="1402" y="15623"/>
                  </a:cubicBezTo>
                  <a:cubicBezTo>
                    <a:pt x="1415" y="15648"/>
                    <a:pt x="1428" y="15674"/>
                    <a:pt x="1441" y="15700"/>
                  </a:cubicBezTo>
                  <a:lnTo>
                    <a:pt x="1476" y="15764"/>
                  </a:lnTo>
                  <a:cubicBezTo>
                    <a:pt x="1513" y="15832"/>
                    <a:pt x="1548" y="15897"/>
                    <a:pt x="1587" y="15960"/>
                  </a:cubicBezTo>
                  <a:cubicBezTo>
                    <a:pt x="1674" y="16114"/>
                    <a:pt x="1775" y="16270"/>
                    <a:pt x="1914" y="16472"/>
                  </a:cubicBezTo>
                  <a:cubicBezTo>
                    <a:pt x="2023" y="16631"/>
                    <a:pt x="2139" y="16786"/>
                    <a:pt x="2278" y="16968"/>
                  </a:cubicBezTo>
                  <a:cubicBezTo>
                    <a:pt x="2407" y="17136"/>
                    <a:pt x="2542" y="17301"/>
                    <a:pt x="2669" y="17456"/>
                  </a:cubicBezTo>
                  <a:cubicBezTo>
                    <a:pt x="2831" y="17651"/>
                    <a:pt x="3001" y="17849"/>
                    <a:pt x="3165" y="18041"/>
                  </a:cubicBezTo>
                  <a:cubicBezTo>
                    <a:pt x="3272" y="18166"/>
                    <a:pt x="3378" y="18290"/>
                    <a:pt x="3492" y="18424"/>
                  </a:cubicBezTo>
                  <a:cubicBezTo>
                    <a:pt x="3606" y="18559"/>
                    <a:pt x="3756" y="18736"/>
                    <a:pt x="3907" y="18919"/>
                  </a:cubicBezTo>
                  <a:cubicBezTo>
                    <a:pt x="3978" y="19006"/>
                    <a:pt x="4052" y="19099"/>
                    <a:pt x="4118" y="19182"/>
                  </a:cubicBezTo>
                  <a:cubicBezTo>
                    <a:pt x="4184" y="19265"/>
                    <a:pt x="4246" y="19342"/>
                    <a:pt x="4308" y="19418"/>
                  </a:cubicBezTo>
                  <a:cubicBezTo>
                    <a:pt x="4415" y="19553"/>
                    <a:pt x="4529" y="19688"/>
                    <a:pt x="4640" y="19818"/>
                  </a:cubicBezTo>
                  <a:lnTo>
                    <a:pt x="4704" y="19894"/>
                  </a:lnTo>
                  <a:lnTo>
                    <a:pt x="4736" y="19930"/>
                  </a:lnTo>
                  <a:cubicBezTo>
                    <a:pt x="4860" y="20071"/>
                    <a:pt x="4988" y="20216"/>
                    <a:pt x="5119" y="20354"/>
                  </a:cubicBezTo>
                  <a:cubicBezTo>
                    <a:pt x="5406" y="20661"/>
                    <a:pt x="5702" y="20952"/>
                    <a:pt x="5996" y="21220"/>
                  </a:cubicBezTo>
                  <a:lnTo>
                    <a:pt x="6436" y="21600"/>
                  </a:lnTo>
                  <a:lnTo>
                    <a:pt x="3945" y="21600"/>
                  </a:lnTo>
                  <a:lnTo>
                    <a:pt x="3649" y="21312"/>
                  </a:lnTo>
                  <a:cubicBezTo>
                    <a:pt x="3031" y="20669"/>
                    <a:pt x="2478" y="19972"/>
                    <a:pt x="2001" y="19228"/>
                  </a:cubicBezTo>
                  <a:cubicBezTo>
                    <a:pt x="691" y="17178"/>
                    <a:pt x="1" y="14847"/>
                    <a:pt x="0" y="12473"/>
                  </a:cubicBezTo>
                  <a:cubicBezTo>
                    <a:pt x="-1" y="6919"/>
                    <a:pt x="3694" y="2153"/>
                    <a:pt x="8962" y="117"/>
                  </a:cubicBezTo>
                  <a:close/>
                </a:path>
              </a:pathLst>
            </a:custGeom>
            <a:gradFill flip="none" rotWithShape="1">
              <a:gsLst>
                <a:gs pos="2000">
                  <a:srgbClr val="FFFFFF">
                    <a:alpha val="10000"/>
                  </a:srgbClr>
                </a:gs>
                <a:gs pos="16000">
                  <a:schemeClr val="accent6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  <a:gs pos="100000">
                  <a:srgbClr val="FFFFFF">
                    <a:alpha val="10000"/>
                  </a:srgbClr>
                </a:gs>
              </a:gsLst>
              <a:lin ang="120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TextBox 4"/>
          <p:cNvSpPr txBox="1"/>
          <p:nvPr/>
        </p:nvSpPr>
        <p:spPr>
          <a:xfrm>
            <a:off x="672353" y="228604"/>
            <a:ext cx="10560424" cy="523000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611" tIns="45611" rIns="45611" bIns="45611">
            <a:spAutoFit/>
          </a:bodyPr>
          <a:lstStyle/>
          <a:p>
            <a:pPr>
              <a:defRPr sz="25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en-US" sz="28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O</a:t>
            </a:r>
            <a:r>
              <a:rPr sz="28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bjective</a:t>
            </a:r>
            <a:r>
              <a:rPr lang="en-US" sz="28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s of Enforcement wing</a:t>
            </a:r>
            <a:endParaRPr sz="2800" dirty="0">
              <a:latin typeface="Arial" panose="020B0604020202020204" pitchFamily="34" charset="0"/>
              <a:ea typeface="Arial Black"/>
              <a:cs typeface="Arial" panose="020B0604020202020204" pitchFamily="34" charset="0"/>
              <a:sym typeface="Arial Black"/>
            </a:endParaRPr>
          </a:p>
        </p:txBody>
      </p:sp>
      <p:sp>
        <p:nvSpPr>
          <p:cNvPr id="680" name="TextBox 2"/>
          <p:cNvSpPr txBox="1"/>
          <p:nvPr/>
        </p:nvSpPr>
        <p:spPr>
          <a:xfrm>
            <a:off x="377190" y="1738250"/>
            <a:ext cx="10976610" cy="271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611" tIns="45611" rIns="45611" bIns="45611">
            <a:spAutoFit/>
          </a:bodyPr>
          <a:lstStyle/>
          <a:p>
            <a:pPr marL="1254761" lvl="2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/>
              <a:t>Nurture Tax-compliance among Taxpayers.</a:t>
            </a:r>
          </a:p>
          <a:p>
            <a:pPr marL="1254761" lvl="2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/>
              <a:t>Better Targeting of the Cases to curb evasion.</a:t>
            </a:r>
          </a:p>
          <a:p>
            <a:pPr marL="1254761" lvl="2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/>
              <a:t>Avoid harassment to Taxpayers.</a:t>
            </a:r>
          </a:p>
          <a:p>
            <a:pPr marL="1254761" lvl="2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/>
              <a:t>Oversight on Tax-administration to prevent high-pitch demands.</a:t>
            </a:r>
          </a:p>
          <a:p>
            <a:pPr marL="1254761" lvl="2" indent="-34290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 sz="20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681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11172825" y="6429375"/>
            <a:ext cx="180975" cy="24765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 dirty="0"/>
          </a:p>
        </p:txBody>
      </p:sp>
      <p:sp>
        <p:nvSpPr>
          <p:cNvPr id="682" name="Straight Connector 7"/>
          <p:cNvSpPr/>
          <p:nvPr/>
        </p:nvSpPr>
        <p:spPr>
          <a:xfrm>
            <a:off x="678617" y="820010"/>
            <a:ext cx="10554160" cy="11020"/>
          </a:xfrm>
          <a:prstGeom prst="line">
            <a:avLst/>
          </a:prstGeom>
          <a:ln w="38100">
            <a:solidFill>
              <a:srgbClr val="990000"/>
            </a:solidFill>
            <a:miter/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683" name="Straight Connector 8"/>
          <p:cNvSpPr/>
          <p:nvPr/>
        </p:nvSpPr>
        <p:spPr>
          <a:xfrm>
            <a:off x="626131" y="6518174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  <a:miter/>
          </a:ln>
        </p:spPr>
        <p:txBody>
          <a:bodyPr lIns="45718" tIns="45718" rIns="45718" bIns="45718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870096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531D1-873A-4AF5-1961-D1B1548EE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6760" y="1226820"/>
            <a:ext cx="10607040" cy="495014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Analytics</a:t>
            </a:r>
          </a:p>
          <a:p>
            <a:pPr marL="836998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Taxpayer Level – Profile of the taxpayer is analyzed based on the  tax paid and turnover particulars utilizing historical data.</a:t>
            </a:r>
          </a:p>
          <a:p>
            <a:pPr marL="836998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Sectoral Analysis – Profile of the taxpayer is analyzed through data modelling  with respect to his sector.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Intelligence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Cases identified through local intelligence.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Return Scrutiny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Cases identified  through return scrutiny.</a:t>
            </a:r>
          </a:p>
          <a:p>
            <a:pPr>
              <a:lnSpc>
                <a:spcPct val="20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EECB988-E540-E2A2-EAA3-51D17FD8FC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6760" y="554739"/>
            <a:ext cx="10607040" cy="479911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611" tIns="45611" rIns="45611" bIns="45611">
            <a:spAutoFit/>
          </a:bodyPr>
          <a:lstStyle/>
          <a:p>
            <a:pPr>
              <a:defRPr sz="25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dirty="0"/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Selection of cases for Enforcement </a:t>
            </a:r>
            <a:endParaRPr sz="2800" dirty="0">
              <a:latin typeface="Arial" panose="020B0604020202020204" pitchFamily="34" charset="0"/>
              <a:ea typeface="Arial Black"/>
              <a:cs typeface="Arial" panose="020B0604020202020204" pitchFamily="34" charset="0"/>
              <a:sym typeface="Arial Black"/>
            </a:endParaRPr>
          </a:p>
        </p:txBody>
      </p:sp>
      <p:sp>
        <p:nvSpPr>
          <p:cNvPr id="5" name="Straight Connector 3">
            <a:extLst>
              <a:ext uri="{FF2B5EF4-FFF2-40B4-BE49-F238E27FC236}">
                <a16:creationId xmlns:a16="http://schemas.microsoft.com/office/drawing/2014/main" id="{012DA79D-CF55-CA9F-ECFA-04F534F88BAE}"/>
              </a:ext>
            </a:extLst>
          </p:cNvPr>
          <p:cNvSpPr/>
          <p:nvPr/>
        </p:nvSpPr>
        <p:spPr>
          <a:xfrm>
            <a:off x="818920" y="1114206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6" name="Straight Connector 3">
            <a:extLst>
              <a:ext uri="{FF2B5EF4-FFF2-40B4-BE49-F238E27FC236}">
                <a16:creationId xmlns:a16="http://schemas.microsoft.com/office/drawing/2014/main" id="{F0A4A56B-1F11-B7ED-E625-A498B3705156}"/>
              </a:ext>
            </a:extLst>
          </p:cNvPr>
          <p:cNvSpPr/>
          <p:nvPr/>
        </p:nvSpPr>
        <p:spPr>
          <a:xfrm>
            <a:off x="838200" y="6138321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139462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traight Connector 3"/>
          <p:cNvSpPr/>
          <p:nvPr/>
        </p:nvSpPr>
        <p:spPr>
          <a:xfrm>
            <a:off x="692274" y="748694"/>
            <a:ext cx="10554160" cy="11018"/>
          </a:xfrm>
          <a:prstGeom prst="line">
            <a:avLst/>
          </a:prstGeom>
          <a:ln w="38100">
            <a:solidFill>
              <a:srgbClr val="990000"/>
            </a:solidFill>
            <a:miter/>
          </a:ln>
        </p:spPr>
        <p:txBody>
          <a:bodyPr lIns="45656" tIns="45657" rIns="45656" bIns="45657"/>
          <a:lstStyle/>
          <a:p>
            <a:endParaRPr dirty="0"/>
          </a:p>
        </p:txBody>
      </p:sp>
      <p:sp>
        <p:nvSpPr>
          <p:cNvPr id="517" name="Straight Connector 4"/>
          <p:cNvSpPr/>
          <p:nvPr/>
        </p:nvSpPr>
        <p:spPr>
          <a:xfrm>
            <a:off x="626131" y="6398969"/>
            <a:ext cx="10554160" cy="11018"/>
          </a:xfrm>
          <a:prstGeom prst="line">
            <a:avLst/>
          </a:prstGeom>
          <a:ln w="38100">
            <a:solidFill>
              <a:srgbClr val="990000"/>
            </a:solidFill>
            <a:miter/>
          </a:ln>
        </p:spPr>
        <p:txBody>
          <a:bodyPr lIns="45656" tIns="45657" rIns="45656" bIns="45657"/>
          <a:lstStyle/>
          <a:p>
            <a:endParaRPr dirty="0"/>
          </a:p>
        </p:txBody>
      </p:sp>
      <p:sp>
        <p:nvSpPr>
          <p:cNvPr id="518" name="TextBox 5"/>
          <p:cNvSpPr txBox="1"/>
          <p:nvPr/>
        </p:nvSpPr>
        <p:spPr>
          <a:xfrm>
            <a:off x="626132" y="187706"/>
            <a:ext cx="10756244" cy="523002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612" tIns="45612" rIns="45612" bIns="45612" anchor="ctr">
            <a:spAutoFit/>
          </a:bodyPr>
          <a:lstStyle>
            <a:lvl1pPr>
              <a:defRPr sz="20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rPr lang="en-IN" dirty="0"/>
              <a:t> </a:t>
            </a: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Analysis of taxpayers’ Profile 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2" name="Google Shape;3465;p23"/>
          <p:cNvGrpSpPr/>
          <p:nvPr/>
        </p:nvGrpSpPr>
        <p:grpSpPr>
          <a:xfrm>
            <a:off x="932713" y="914401"/>
            <a:ext cx="7520569" cy="695326"/>
            <a:chOff x="0" y="0"/>
            <a:chExt cx="7520568" cy="695325"/>
          </a:xfrm>
        </p:grpSpPr>
        <p:sp>
          <p:nvSpPr>
            <p:cNvPr id="519" name="Google Shape;3466;p23"/>
            <p:cNvSpPr/>
            <p:nvPr/>
          </p:nvSpPr>
          <p:spPr>
            <a:xfrm>
              <a:off x="0" y="0"/>
              <a:ext cx="2219071" cy="69532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3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520" name="Google Shape;3467;p23"/>
            <p:cNvSpPr txBox="1"/>
            <p:nvPr/>
          </p:nvSpPr>
          <p:spPr>
            <a:xfrm>
              <a:off x="2455693" y="114908"/>
              <a:ext cx="5064875" cy="4369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>
              <a:lvl1pPr marL="285459" indent="-285459">
                <a:defRPr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1400" dirty="0"/>
                <a:t>Registration Alerts </a:t>
              </a:r>
            </a:p>
          </p:txBody>
        </p:sp>
        <p:sp>
          <p:nvSpPr>
            <p:cNvPr id="521" name="Google Shape;3468;p23"/>
            <p:cNvSpPr txBox="1"/>
            <p:nvPr/>
          </p:nvSpPr>
          <p:spPr>
            <a:xfrm>
              <a:off x="40994" y="55704"/>
              <a:ext cx="2468648" cy="4923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1399" tIns="91399" rIns="91399" bIns="91399" numCol="1" anchor="t">
              <a:spAutoFit/>
            </a:bodyPr>
            <a:lstStyle>
              <a:lvl1pPr>
                <a:defRPr sz="20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Registrations</a:t>
              </a:r>
            </a:p>
          </p:txBody>
        </p:sp>
      </p:grpSp>
      <p:grpSp>
        <p:nvGrpSpPr>
          <p:cNvPr id="526" name="Google Shape;3465;p23"/>
          <p:cNvGrpSpPr/>
          <p:nvPr/>
        </p:nvGrpSpPr>
        <p:grpSpPr>
          <a:xfrm>
            <a:off x="2418611" y="1558634"/>
            <a:ext cx="8234149" cy="1298761"/>
            <a:chOff x="0" y="-105654"/>
            <a:chExt cx="7520569" cy="1298760"/>
          </a:xfrm>
        </p:grpSpPr>
        <p:sp>
          <p:nvSpPr>
            <p:cNvPr id="523" name="Google Shape;3466;p23"/>
            <p:cNvSpPr/>
            <p:nvPr/>
          </p:nvSpPr>
          <p:spPr>
            <a:xfrm>
              <a:off x="0" y="104166"/>
              <a:ext cx="2219071" cy="695326"/>
            </a:xfrm>
            <a:prstGeom prst="rect">
              <a:avLst/>
            </a:prstGeom>
            <a:solidFill>
              <a:srgbClr val="38572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3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524" name="Google Shape;3467;p23"/>
            <p:cNvSpPr txBox="1"/>
            <p:nvPr/>
          </p:nvSpPr>
          <p:spPr>
            <a:xfrm>
              <a:off x="2455694" y="-105654"/>
              <a:ext cx="5064875" cy="12987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/>
            <a:p>
              <a:pPr marL="285055" indent="-285055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sz="1400" dirty="0"/>
                <a:t>GSTR-1 vs GSTR-3B		TCS vs GSTR-3B Turnovers</a:t>
              </a:r>
            </a:p>
            <a:p>
              <a:pPr marL="285055" indent="-285055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sz="1400" dirty="0"/>
                <a:t>TDS vs GSTR-3B Turnovers	ITC Spike Analysis</a:t>
              </a:r>
            </a:p>
            <a:p>
              <a:pPr marL="285055" indent="-285055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sz="1400" dirty="0"/>
                <a:t>Ineligible ITC / ITC Reversal 	Interest Liability</a:t>
              </a:r>
            </a:p>
            <a:p>
              <a:pPr marL="285055" indent="-285055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sz="1400" dirty="0"/>
                <a:t>GSTR-3B vs GSTR-9</a:t>
              </a:r>
            </a:p>
          </p:txBody>
        </p:sp>
        <p:sp>
          <p:nvSpPr>
            <p:cNvPr id="525" name="Google Shape;3468;p23"/>
            <p:cNvSpPr txBox="1"/>
            <p:nvPr/>
          </p:nvSpPr>
          <p:spPr>
            <a:xfrm>
              <a:off x="364845" y="178921"/>
              <a:ext cx="1515557" cy="4923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1399" tIns="91399" rIns="91399" bIns="91399" numCol="1" anchor="t">
              <a:spAutoFit/>
            </a:bodyPr>
            <a:lstStyle>
              <a:lvl1pPr>
                <a:defRPr sz="20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Returns</a:t>
              </a:r>
            </a:p>
          </p:txBody>
        </p:sp>
      </p:grpSp>
      <p:grpSp>
        <p:nvGrpSpPr>
          <p:cNvPr id="530" name="Google Shape;3465;p23"/>
          <p:cNvGrpSpPr/>
          <p:nvPr/>
        </p:nvGrpSpPr>
        <p:grpSpPr>
          <a:xfrm>
            <a:off x="866041" y="2647951"/>
            <a:ext cx="7520571" cy="767338"/>
            <a:chOff x="0" y="0"/>
            <a:chExt cx="7520569" cy="767337"/>
          </a:xfrm>
        </p:grpSpPr>
        <p:sp>
          <p:nvSpPr>
            <p:cNvPr id="527" name="Google Shape;3466;p23"/>
            <p:cNvSpPr/>
            <p:nvPr/>
          </p:nvSpPr>
          <p:spPr>
            <a:xfrm>
              <a:off x="0" y="0"/>
              <a:ext cx="2219071" cy="695325"/>
            </a:xfrm>
            <a:prstGeom prst="rect">
              <a:avLst/>
            </a:prstGeom>
            <a:solidFill>
              <a:srgbClr val="2E75B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3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528" name="Google Shape;3467;p23"/>
            <p:cNvSpPr txBox="1"/>
            <p:nvPr/>
          </p:nvSpPr>
          <p:spPr>
            <a:xfrm>
              <a:off x="2455694" y="114908"/>
              <a:ext cx="5064875" cy="6524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/>
            <a:p>
              <a:pPr marL="285055" indent="-285055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sz="1400" dirty="0"/>
                <a:t>Low cash-to-liability ratio</a:t>
              </a:r>
            </a:p>
            <a:p>
              <a:pPr marL="285055" indent="-285055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sz="1400" dirty="0"/>
                <a:t>Large B2C Transactions</a:t>
              </a:r>
            </a:p>
          </p:txBody>
        </p:sp>
        <p:sp>
          <p:nvSpPr>
            <p:cNvPr id="529" name="Google Shape;3468;p23"/>
            <p:cNvSpPr txBox="1"/>
            <p:nvPr/>
          </p:nvSpPr>
          <p:spPr>
            <a:xfrm>
              <a:off x="364845" y="74754"/>
              <a:ext cx="1515557" cy="4923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1399" tIns="91399" rIns="91399" bIns="91399" numCol="1" anchor="t">
              <a:spAutoFit/>
            </a:bodyPr>
            <a:lstStyle>
              <a:lvl1pPr>
                <a:defRPr sz="20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Sectoral</a:t>
              </a:r>
            </a:p>
          </p:txBody>
        </p:sp>
      </p:grpSp>
      <p:grpSp>
        <p:nvGrpSpPr>
          <p:cNvPr id="534" name="Google Shape;3465;p23"/>
          <p:cNvGrpSpPr/>
          <p:nvPr/>
        </p:nvGrpSpPr>
        <p:grpSpPr>
          <a:xfrm>
            <a:off x="2042248" y="3502005"/>
            <a:ext cx="8794026" cy="992306"/>
            <a:chOff x="0" y="0"/>
            <a:chExt cx="8794025" cy="992305"/>
          </a:xfrm>
        </p:grpSpPr>
        <p:sp>
          <p:nvSpPr>
            <p:cNvPr id="531" name="Google Shape;3466;p23"/>
            <p:cNvSpPr/>
            <p:nvPr/>
          </p:nvSpPr>
          <p:spPr>
            <a:xfrm>
              <a:off x="22705" y="0"/>
              <a:ext cx="2582821" cy="695325"/>
            </a:xfrm>
            <a:prstGeom prst="rect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3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532" name="Google Shape;3467;p23"/>
            <p:cNvSpPr txBox="1"/>
            <p:nvPr/>
          </p:nvSpPr>
          <p:spPr>
            <a:xfrm>
              <a:off x="2862953" y="124433"/>
              <a:ext cx="5931072" cy="86787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/>
            <a:p>
              <a:pPr marL="342072" indent="-342072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sz="1400" dirty="0"/>
                <a:t>ITC Restriction		</a:t>
              </a:r>
              <a:r>
                <a:rPr lang="en-IN" sz="1400" dirty="0"/>
                <a:t> </a:t>
              </a:r>
              <a:r>
                <a:rPr sz="1400" dirty="0"/>
                <a:t>GTA with excess ITC claim</a:t>
              </a:r>
            </a:p>
            <a:p>
              <a:pPr marL="342072" indent="-342072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sz="1400" dirty="0"/>
                <a:t>Profit Ratio Analysis under the</a:t>
              </a:r>
              <a:r>
                <a:rPr lang="en-US" sz="1400" dirty="0"/>
                <a:t>        </a:t>
              </a:r>
              <a:r>
                <a:rPr lang="en-IN" sz="1400" dirty="0"/>
                <a:t>Import &amp; Export</a:t>
              </a:r>
              <a:endParaRPr lang="en-US" sz="1400" dirty="0"/>
            </a:p>
            <a:p>
              <a:pPr marL="342072" indent="-342072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sz="1400" dirty="0"/>
                <a:t>Service Sector	</a:t>
              </a:r>
            </a:p>
          </p:txBody>
        </p:sp>
        <p:sp>
          <p:nvSpPr>
            <p:cNvPr id="533" name="Google Shape;3468;p23"/>
            <p:cNvSpPr txBox="1"/>
            <p:nvPr/>
          </p:nvSpPr>
          <p:spPr>
            <a:xfrm>
              <a:off x="0" y="84279"/>
              <a:ext cx="3113921" cy="4923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1399" tIns="91399" rIns="91399" bIns="91399" numCol="1" anchor="t">
              <a:spAutoFit/>
            </a:bodyPr>
            <a:lstStyle>
              <a:lvl1pPr>
                <a:defRPr sz="20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Service Sector</a:t>
              </a:r>
            </a:p>
          </p:txBody>
        </p:sp>
      </p:grpSp>
      <p:grpSp>
        <p:nvGrpSpPr>
          <p:cNvPr id="538" name="Google Shape;3465;p23"/>
          <p:cNvGrpSpPr/>
          <p:nvPr/>
        </p:nvGrpSpPr>
        <p:grpSpPr>
          <a:xfrm>
            <a:off x="856511" y="4391027"/>
            <a:ext cx="7520571" cy="767338"/>
            <a:chOff x="0" y="0"/>
            <a:chExt cx="7520569" cy="767337"/>
          </a:xfrm>
        </p:grpSpPr>
        <p:sp>
          <p:nvSpPr>
            <p:cNvPr id="535" name="Google Shape;3466;p23"/>
            <p:cNvSpPr/>
            <p:nvPr/>
          </p:nvSpPr>
          <p:spPr>
            <a:xfrm>
              <a:off x="0" y="0"/>
              <a:ext cx="2219071" cy="695325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3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536" name="Google Shape;3467;p23"/>
            <p:cNvSpPr txBox="1"/>
            <p:nvPr/>
          </p:nvSpPr>
          <p:spPr>
            <a:xfrm>
              <a:off x="2455694" y="114908"/>
              <a:ext cx="5064875" cy="6524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/>
            <a:p>
              <a:pPr marL="285055" indent="-285055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sz="1400" dirty="0"/>
                <a:t>E-way bills cancellations</a:t>
              </a:r>
            </a:p>
            <a:p>
              <a:pPr marL="285055" indent="-285055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sz="1400" dirty="0"/>
                <a:t>E-way bills vs GSTR-3B</a:t>
              </a:r>
            </a:p>
          </p:txBody>
        </p:sp>
        <p:sp>
          <p:nvSpPr>
            <p:cNvPr id="537" name="Google Shape;3468;p23"/>
            <p:cNvSpPr txBox="1"/>
            <p:nvPr/>
          </p:nvSpPr>
          <p:spPr>
            <a:xfrm>
              <a:off x="202920" y="74754"/>
              <a:ext cx="2106699" cy="4923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1399" tIns="91399" rIns="91399" bIns="91399" numCol="1" anchor="t">
              <a:spAutoFit/>
            </a:bodyPr>
            <a:lstStyle>
              <a:lvl1pPr>
                <a:defRPr sz="20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E-way bills</a:t>
              </a:r>
            </a:p>
          </p:txBody>
        </p:sp>
      </p:grpSp>
      <p:grpSp>
        <p:nvGrpSpPr>
          <p:cNvPr id="542" name="Google Shape;3465;p23"/>
          <p:cNvGrpSpPr/>
          <p:nvPr/>
        </p:nvGrpSpPr>
        <p:grpSpPr>
          <a:xfrm>
            <a:off x="2042248" y="5226591"/>
            <a:ext cx="7758456" cy="695326"/>
            <a:chOff x="0" y="0"/>
            <a:chExt cx="7758454" cy="695325"/>
          </a:xfrm>
        </p:grpSpPr>
        <p:sp>
          <p:nvSpPr>
            <p:cNvPr id="539" name="Google Shape;3466;p23"/>
            <p:cNvSpPr/>
            <p:nvPr/>
          </p:nvSpPr>
          <p:spPr>
            <a:xfrm>
              <a:off x="0" y="0"/>
              <a:ext cx="2219071" cy="69532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3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540" name="Google Shape;3467;p23"/>
            <p:cNvSpPr txBox="1"/>
            <p:nvPr/>
          </p:nvSpPr>
          <p:spPr>
            <a:xfrm>
              <a:off x="2693579" y="117829"/>
              <a:ext cx="5064875" cy="4369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09700" tIns="109700" rIns="109700" bIns="109700" numCol="1" anchor="t">
              <a:spAutoFit/>
            </a:bodyPr>
            <a:lstStyle>
              <a:lvl1pPr marL="285459" indent="-285459">
                <a:defRPr sz="1200">
                  <a:solidFill>
                    <a:srgbClr val="3B3838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1400" dirty="0"/>
                <a:t>Turnover comparison</a:t>
              </a:r>
            </a:p>
          </p:txBody>
        </p:sp>
        <p:sp>
          <p:nvSpPr>
            <p:cNvPr id="541" name="Google Shape;3468;p23"/>
            <p:cNvSpPr txBox="1"/>
            <p:nvPr/>
          </p:nvSpPr>
          <p:spPr>
            <a:xfrm>
              <a:off x="98145" y="74754"/>
              <a:ext cx="2497289" cy="4923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1399" tIns="91399" rIns="91399" bIns="91399" numCol="1" anchor="t">
              <a:spAutoFit/>
            </a:bodyPr>
            <a:lstStyle/>
            <a:p>
              <a:pPr>
                <a:defRPr sz="20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3</a:t>
              </a:r>
              <a:r>
                <a:rPr baseline="30000" dirty="0"/>
                <a:t>rd</a:t>
              </a:r>
              <a:r>
                <a:rPr dirty="0"/>
                <a:t> party data</a:t>
              </a:r>
            </a:p>
          </p:txBody>
        </p:sp>
      </p:grp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TextBox 4"/>
          <p:cNvSpPr txBox="1"/>
          <p:nvPr/>
        </p:nvSpPr>
        <p:spPr>
          <a:xfrm>
            <a:off x="787769" y="301987"/>
            <a:ext cx="10566030" cy="545598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656" tIns="45656" rIns="45656" bIns="45656">
            <a:spAutoFit/>
          </a:bodyPr>
          <a:lstStyle>
            <a:lvl1pPr>
              <a:lnSpc>
                <a:spcPct val="115000"/>
              </a:lnSpc>
              <a:defRPr sz="20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Effectiveness of 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Analytical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eport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81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11095390" y="6429153"/>
            <a:ext cx="258409" cy="24809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5</a:t>
            </a:fld>
            <a:endParaRPr dirty="0"/>
          </a:p>
        </p:txBody>
      </p:sp>
      <p:sp>
        <p:nvSpPr>
          <p:cNvPr id="1082" name="Straight Connector 7"/>
          <p:cNvSpPr/>
          <p:nvPr/>
        </p:nvSpPr>
        <p:spPr>
          <a:xfrm>
            <a:off x="818920" y="923334"/>
            <a:ext cx="10554160" cy="11020"/>
          </a:xfrm>
          <a:prstGeom prst="line">
            <a:avLst/>
          </a:prstGeom>
          <a:ln w="38100">
            <a:solidFill>
              <a:srgbClr val="990000"/>
            </a:solidFill>
            <a:miter/>
          </a:ln>
        </p:spPr>
        <p:txBody>
          <a:bodyPr lIns="45718" tIns="45718" rIns="45718" bIns="45718"/>
          <a:lstStyle/>
          <a:p>
            <a:endParaRPr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5C11F1B-66F7-05B0-FA31-0092878561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036930"/>
              </p:ext>
            </p:extLst>
          </p:nvPr>
        </p:nvGraphicFramePr>
        <p:xfrm>
          <a:off x="930032" y="1396533"/>
          <a:ext cx="10165359" cy="3902505"/>
        </p:xfrm>
        <a:graphic>
          <a:graphicData uri="http://schemas.openxmlformats.org/drawingml/2006/table">
            <a:tbl>
              <a:tblPr/>
              <a:tblGrid>
                <a:gridCol w="696473">
                  <a:extLst>
                    <a:ext uri="{9D8B030D-6E8A-4147-A177-3AD203B41FA5}">
                      <a16:colId xmlns:a16="http://schemas.microsoft.com/office/drawing/2014/main" val="2970747173"/>
                    </a:ext>
                  </a:extLst>
                </a:gridCol>
                <a:gridCol w="1870054">
                  <a:extLst>
                    <a:ext uri="{9D8B030D-6E8A-4147-A177-3AD203B41FA5}">
                      <a16:colId xmlns:a16="http://schemas.microsoft.com/office/drawing/2014/main" val="2612596312"/>
                    </a:ext>
                  </a:extLst>
                </a:gridCol>
                <a:gridCol w="1467582">
                  <a:extLst>
                    <a:ext uri="{9D8B030D-6E8A-4147-A177-3AD203B41FA5}">
                      <a16:colId xmlns:a16="http://schemas.microsoft.com/office/drawing/2014/main" val="496422187"/>
                    </a:ext>
                  </a:extLst>
                </a:gridCol>
                <a:gridCol w="2022813">
                  <a:extLst>
                    <a:ext uri="{9D8B030D-6E8A-4147-A177-3AD203B41FA5}">
                      <a16:colId xmlns:a16="http://schemas.microsoft.com/office/drawing/2014/main" val="1371465252"/>
                    </a:ext>
                  </a:extLst>
                </a:gridCol>
                <a:gridCol w="1766277">
                  <a:extLst>
                    <a:ext uri="{9D8B030D-6E8A-4147-A177-3AD203B41FA5}">
                      <a16:colId xmlns:a16="http://schemas.microsoft.com/office/drawing/2014/main" val="909857428"/>
                    </a:ext>
                  </a:extLst>
                </a:gridCol>
                <a:gridCol w="2342160">
                  <a:extLst>
                    <a:ext uri="{9D8B030D-6E8A-4147-A177-3AD203B41FA5}">
                      <a16:colId xmlns:a16="http://schemas.microsoft.com/office/drawing/2014/main" val="533302058"/>
                    </a:ext>
                  </a:extLst>
                </a:gridCol>
              </a:tblGrid>
              <a:tr h="84925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 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Analytical reports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No. of cases completed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Demand</a:t>
                      </a:r>
                      <a:b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(In Crore)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False Positive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Strike rate 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570134"/>
                  </a:ext>
                </a:extLst>
              </a:tr>
              <a:tr h="295221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Registration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65.86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103965"/>
                  </a:ext>
                </a:extLst>
              </a:tr>
              <a:tr h="34512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Returns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2361.73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89.99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1556320"/>
                  </a:ext>
                </a:extLst>
              </a:tr>
              <a:tr h="295221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Sectoral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87.69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6346863"/>
                  </a:ext>
                </a:extLst>
              </a:tr>
              <a:tr h="33629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Service Sector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189.95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600529"/>
                  </a:ext>
                </a:extLst>
              </a:tr>
              <a:tr h="295221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 waybills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23.63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88.46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728596"/>
                  </a:ext>
                </a:extLst>
              </a:tr>
              <a:tr h="287764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3rd Party Data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10.74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85.71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820982"/>
                  </a:ext>
                </a:extLst>
              </a:tr>
              <a:tr h="29522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2994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2609.48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88.88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244860"/>
                  </a:ext>
                </a:extLst>
              </a:tr>
              <a:tr h="736975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Avg : 87 lakhs per case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71138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D25FF-2917-EC61-3402-07BB626D9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id="{5C2A5DB5-6C73-97D7-85D7-38386AEF45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8920" y="499406"/>
            <a:ext cx="10534880" cy="479911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611" tIns="45611" rIns="45611" bIns="45611">
            <a:spAutoFit/>
          </a:bodyPr>
          <a:lstStyle/>
          <a:p>
            <a:pPr>
              <a:defRPr sz="25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en-IN" sz="28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Collections from Enforcement actions </a:t>
            </a:r>
            <a:r>
              <a:rPr lang="en-IN" sz="1800" dirty="0">
                <a:latin typeface="Arial" panose="020B0604020202020204" pitchFamily="34" charset="0"/>
                <a:ea typeface="Arial Black"/>
                <a:cs typeface="Arial" panose="020B0604020202020204" pitchFamily="34" charset="0"/>
                <a:sym typeface="Arial Black"/>
              </a:rPr>
              <a:t>(since Oct’ 2022) </a:t>
            </a:r>
            <a:endParaRPr sz="2800" dirty="0">
              <a:latin typeface="Arial" panose="020B0604020202020204" pitchFamily="34" charset="0"/>
              <a:ea typeface="Arial Black"/>
              <a:cs typeface="Arial" panose="020B0604020202020204" pitchFamily="34" charset="0"/>
              <a:sym typeface="Arial Black"/>
            </a:endParaRPr>
          </a:p>
        </p:txBody>
      </p:sp>
      <p:sp>
        <p:nvSpPr>
          <p:cNvPr id="5" name="Straight Connector 3">
            <a:extLst>
              <a:ext uri="{FF2B5EF4-FFF2-40B4-BE49-F238E27FC236}">
                <a16:creationId xmlns:a16="http://schemas.microsoft.com/office/drawing/2014/main" id="{380D6CAC-1F3C-496F-4985-D15EDA999AB4}"/>
              </a:ext>
            </a:extLst>
          </p:cNvPr>
          <p:cNvSpPr/>
          <p:nvPr/>
        </p:nvSpPr>
        <p:spPr>
          <a:xfrm>
            <a:off x="799640" y="1046261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6" name="Straight Connector 3">
            <a:extLst>
              <a:ext uri="{FF2B5EF4-FFF2-40B4-BE49-F238E27FC236}">
                <a16:creationId xmlns:a16="http://schemas.microsoft.com/office/drawing/2014/main" id="{DF3E46C0-D271-7081-7D49-3C6FBA36F3CC}"/>
              </a:ext>
            </a:extLst>
          </p:cNvPr>
          <p:cNvSpPr/>
          <p:nvPr/>
        </p:nvSpPr>
        <p:spPr>
          <a:xfrm>
            <a:off x="838200" y="6138321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17178135-DF36-577B-424D-200EB342C0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0960635"/>
              </p:ext>
            </p:extLst>
          </p:nvPr>
        </p:nvGraphicFramePr>
        <p:xfrm>
          <a:off x="1899138" y="1600746"/>
          <a:ext cx="8490732" cy="4345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965742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8E105-9706-F356-EEC6-AF3EF0417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TextBox 4">
            <a:extLst>
              <a:ext uri="{FF2B5EF4-FFF2-40B4-BE49-F238E27FC236}">
                <a16:creationId xmlns:a16="http://schemas.microsoft.com/office/drawing/2014/main" id="{6EA638AB-FA73-0094-A0DB-FC7E56B49BB7}"/>
              </a:ext>
            </a:extLst>
          </p:cNvPr>
          <p:cNvSpPr txBox="1"/>
          <p:nvPr/>
        </p:nvSpPr>
        <p:spPr>
          <a:xfrm>
            <a:off x="787769" y="301987"/>
            <a:ext cx="10566030" cy="545598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656" tIns="45656" rIns="45656" bIns="45656">
            <a:spAutoFit/>
          </a:bodyPr>
          <a:lstStyle>
            <a:lvl1pPr>
              <a:lnSpc>
                <a:spcPct val="115000"/>
              </a:lnSpc>
              <a:defRPr sz="20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Effectiveness of 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Analytical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eport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 based on Sectoral Analysis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81" name="Slide Number Placeholder 1">
            <a:extLst>
              <a:ext uri="{FF2B5EF4-FFF2-40B4-BE49-F238E27FC236}">
                <a16:creationId xmlns:a16="http://schemas.microsoft.com/office/drawing/2014/main" id="{AE3362CB-D3B1-1AAC-8FA7-CBDA93035799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11095390" y="6429153"/>
            <a:ext cx="258409" cy="24809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7</a:t>
            </a:fld>
            <a:endParaRPr dirty="0"/>
          </a:p>
        </p:txBody>
      </p:sp>
      <p:sp>
        <p:nvSpPr>
          <p:cNvPr id="1082" name="Straight Connector 7">
            <a:extLst>
              <a:ext uri="{FF2B5EF4-FFF2-40B4-BE49-F238E27FC236}">
                <a16:creationId xmlns:a16="http://schemas.microsoft.com/office/drawing/2014/main" id="{27D87989-4791-3C76-CF50-057FD7F1037A}"/>
              </a:ext>
            </a:extLst>
          </p:cNvPr>
          <p:cNvSpPr/>
          <p:nvPr/>
        </p:nvSpPr>
        <p:spPr>
          <a:xfrm>
            <a:off x="818920" y="923334"/>
            <a:ext cx="10554160" cy="11020"/>
          </a:xfrm>
          <a:prstGeom prst="line">
            <a:avLst/>
          </a:prstGeom>
          <a:ln w="38100">
            <a:solidFill>
              <a:srgbClr val="990000"/>
            </a:solidFill>
            <a:miter/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863636C-2D9E-0A20-198B-5D08DFBAF84D}"/>
              </a:ext>
            </a:extLst>
          </p:cNvPr>
          <p:cNvSpPr txBox="1">
            <a:spLocks/>
          </p:cNvSpPr>
          <p:nvPr/>
        </p:nvSpPr>
        <p:spPr>
          <a:xfrm>
            <a:off x="628650" y="1388326"/>
            <a:ext cx="5737859" cy="5040827"/>
          </a:xfrm>
          <a:prstGeom prst="rect">
            <a:avLst/>
          </a:prstGeom>
        </p:spPr>
        <p:txBody>
          <a:bodyPr>
            <a:normAutofit/>
          </a:bodyPr>
          <a:lstStyle>
            <a:lvl1pPr marL="228047" marR="0" indent="-228047" algn="l" defTabSz="912181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22145" marR="0" indent="-266052" algn="l" defTabSz="912181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31450" marR="0" indent="-319264" algn="l" defTabSz="912181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3009" marR="0" indent="-354738" algn="l" defTabSz="912181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79104" marR="0" indent="-354738" algn="l" defTabSz="912181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35198" marR="0" indent="-354738" algn="l" defTabSz="912181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1289" marR="0" indent="-354738" algn="l" defTabSz="912181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47378" marR="0" indent="-354738" algn="l" defTabSz="912181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03471" marR="0" indent="-354738" algn="l" defTabSz="912181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0" indent="0" hangingPunct="1">
              <a:buFont typeface="Arial"/>
              <a:buNone/>
            </a:pPr>
            <a:r>
              <a:rPr lang="en-IN" sz="2500" b="1" dirty="0">
                <a:latin typeface="Arial" panose="020B0604020202020204" pitchFamily="34" charset="0"/>
                <a:cs typeface="Arial" panose="020B0604020202020204" pitchFamily="34" charset="0"/>
              </a:rPr>
              <a:t>Impact of 5 new Analytical Reports </a:t>
            </a:r>
            <a:endParaRPr lang="en-GB" sz="2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hangingPunct="1">
              <a:lnSpc>
                <a:spcPct val="160000"/>
              </a:lnSpc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Sectors’ Analysis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hangingPunct="1">
              <a:lnSpc>
                <a:spcPct val="160000"/>
              </a:lnSpc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taxpayer analysis</a:t>
            </a:r>
          </a:p>
          <a:p>
            <a:pPr marL="514350" indent="-514350" hangingPunct="1">
              <a:lnSpc>
                <a:spcPct val="160000"/>
              </a:lnSpc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Trading Partner Analysis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hangingPunct="1">
              <a:lnSpc>
                <a:spcPct val="160000"/>
              </a:lnSpc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Inter-State Trade Quantum – E-Way Bill</a:t>
            </a:r>
          </a:p>
          <a:p>
            <a:pPr marL="514350" indent="-514350" hangingPunct="1">
              <a:lnSpc>
                <a:spcPct val="160000"/>
              </a:lnSpc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IGST inflows and outflows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05BB8B6-CFCF-D528-DE96-B8160630E1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7904784"/>
              </p:ext>
            </p:extLst>
          </p:nvPr>
        </p:nvGraphicFramePr>
        <p:xfrm>
          <a:off x="6471138" y="1417646"/>
          <a:ext cx="4615962" cy="427336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811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9391"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Initiated</a:t>
                      </a:r>
                    </a:p>
                  </a:txBody>
                  <a:tcPr marL="103534" marR="103534" marT="103534" marB="103534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Outliers identified</a:t>
                      </a:r>
                      <a:endParaRPr sz="2000" b="1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3534" marR="103534" marT="103534" marB="103534" anchor="ctr" horzOverflow="overflow">
                    <a:lnL w="12700">
                      <a:miter lim="400000"/>
                    </a:lnL>
                    <a:lnR w="12700">
                      <a:noFill/>
                      <a:miter lim="400000"/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132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Return Scrutiny</a:t>
                      </a:r>
                    </a:p>
                  </a:txBody>
                  <a:tcPr marL="103534" marR="103534" marT="103534" marB="103534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</a:lnT>
                    <a:lnB w="12700">
                      <a:miter lim="400000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1600+</a:t>
                      </a:r>
                    </a:p>
                  </a:txBody>
                  <a:tcPr marL="103534" marR="103534" marT="103534" marB="103534" horzOverflow="overflow">
                    <a:lnL w="12700">
                      <a:miter lim="400000"/>
                    </a:lnL>
                    <a:lnR w="12700">
                      <a:noFill/>
                      <a:miter lim="400000"/>
                    </a:lnR>
                    <a:lnT w="25400">
                      <a:solidFill>
                        <a:srgbClr val="000000"/>
                      </a:solidFill>
                    </a:lnT>
                    <a:lnB w="12700">
                      <a:miter lim="400000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132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</a:t>
                      </a:r>
                    </a:p>
                  </a:txBody>
                  <a:tcPr marL="103534" marR="103534" marT="103534" marB="103534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700+</a:t>
                      </a:r>
                    </a:p>
                  </a:txBody>
                  <a:tcPr marL="103534" marR="103534" marT="103534" marB="103534" horzOverflow="overflow">
                    <a:lnL w="12700">
                      <a:miter lim="400000"/>
                    </a:lnL>
                    <a:lnR w="12700">
                      <a:noFill/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132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Inspection</a:t>
                      </a:r>
                    </a:p>
                  </a:txBody>
                  <a:tcPr marL="103534" marR="103534" marT="103534" marB="103534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500+</a:t>
                      </a:r>
                    </a:p>
                  </a:txBody>
                  <a:tcPr marL="103534" marR="103534" marT="103534" marB="103534" horzOverflow="overflow">
                    <a:lnL w="12700">
                      <a:miter lim="400000"/>
                    </a:lnL>
                    <a:lnR w="12700">
                      <a:noFill/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Straight Connector 7">
            <a:extLst>
              <a:ext uri="{FF2B5EF4-FFF2-40B4-BE49-F238E27FC236}">
                <a16:creationId xmlns:a16="http://schemas.microsoft.com/office/drawing/2014/main" id="{2BC26136-91E1-0DFA-8741-117478740524}"/>
              </a:ext>
            </a:extLst>
          </p:cNvPr>
          <p:cNvSpPr/>
          <p:nvPr/>
        </p:nvSpPr>
        <p:spPr>
          <a:xfrm>
            <a:off x="890953" y="6331364"/>
            <a:ext cx="10554160" cy="11020"/>
          </a:xfrm>
          <a:prstGeom prst="line">
            <a:avLst/>
          </a:prstGeom>
          <a:ln w="38100">
            <a:solidFill>
              <a:srgbClr val="990000"/>
            </a:solidFill>
            <a:miter/>
          </a:ln>
        </p:spPr>
        <p:txBody>
          <a:bodyPr lIns="45718" tIns="45718" rIns="45718" bIns="45718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4939205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C2B05-0D94-0E4E-92CB-39C4E393D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83D98-43C6-434D-80BF-74D42F26B5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 descr="Picture 1">
            <a:extLst>
              <a:ext uri="{FF2B5EF4-FFF2-40B4-BE49-F238E27FC236}">
                <a16:creationId xmlns:a16="http://schemas.microsoft.com/office/drawing/2014/main" id="{D1099329-B8DE-AA4C-9265-223B03C880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84" y="187569"/>
            <a:ext cx="11815231" cy="615852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5306544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Straight Connector 3"/>
          <p:cNvSpPr/>
          <p:nvPr/>
        </p:nvSpPr>
        <p:spPr>
          <a:xfrm>
            <a:off x="683046" y="749146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715" name="Straight Connector 4"/>
          <p:cNvSpPr/>
          <p:nvPr/>
        </p:nvSpPr>
        <p:spPr>
          <a:xfrm>
            <a:off x="626126" y="6398963"/>
            <a:ext cx="10554160" cy="11019"/>
          </a:xfrm>
          <a:prstGeom prst="line">
            <a:avLst/>
          </a:prstGeom>
          <a:ln w="38100">
            <a:solidFill>
              <a:srgbClr val="990000"/>
            </a:solidFill>
          </a:ln>
        </p:spPr>
        <p:txBody>
          <a:bodyPr lIns="45718" tIns="45718" rIns="45718" bIns="45718"/>
          <a:lstStyle/>
          <a:p>
            <a:endParaRPr dirty="0"/>
          </a:p>
        </p:txBody>
      </p:sp>
      <p:sp>
        <p:nvSpPr>
          <p:cNvPr id="716" name="TextBox 5"/>
          <p:cNvSpPr txBox="1"/>
          <p:nvPr/>
        </p:nvSpPr>
        <p:spPr>
          <a:xfrm>
            <a:off x="672352" y="183485"/>
            <a:ext cx="10710023" cy="523220"/>
          </a:xfrm>
          <a:prstGeom prst="rect">
            <a:avLst/>
          </a:prstGeom>
          <a:solidFill>
            <a:srgbClr val="0070C0"/>
          </a:solidFill>
          <a:ln>
            <a:solidFill>
              <a:srgbClr val="3F6EC3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20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NGTP Modelling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25" name="Group 1401"/>
          <p:cNvGrpSpPr/>
          <p:nvPr/>
        </p:nvGrpSpPr>
        <p:grpSpPr>
          <a:xfrm>
            <a:off x="6454866" y="4332773"/>
            <a:ext cx="5363754" cy="1426258"/>
            <a:chOff x="0" y="99897"/>
            <a:chExt cx="5004164" cy="1078175"/>
          </a:xfrm>
        </p:grpSpPr>
        <p:grpSp>
          <p:nvGrpSpPr>
            <p:cNvPr id="723" name="Diagram 1"/>
            <p:cNvGrpSpPr/>
            <p:nvPr/>
          </p:nvGrpSpPr>
          <p:grpSpPr>
            <a:xfrm>
              <a:off x="931758" y="99897"/>
              <a:ext cx="4072406" cy="740320"/>
              <a:chOff x="-1" y="99897"/>
              <a:chExt cx="4072405" cy="740319"/>
            </a:xfrm>
          </p:grpSpPr>
          <p:grpSp>
            <p:nvGrpSpPr>
              <p:cNvPr id="719" name="Group"/>
              <p:cNvGrpSpPr/>
              <p:nvPr/>
            </p:nvGrpSpPr>
            <p:grpSpPr>
              <a:xfrm>
                <a:off x="-1" y="132170"/>
                <a:ext cx="1030368" cy="708046"/>
                <a:chOff x="-1" y="-1"/>
                <a:chExt cx="1030367" cy="708045"/>
              </a:xfrm>
            </p:grpSpPr>
            <p:sp>
              <p:nvSpPr>
                <p:cNvPr id="717" name="Chevron"/>
                <p:cNvSpPr/>
                <p:nvPr/>
              </p:nvSpPr>
              <p:spPr>
                <a:xfrm rot="5400000">
                  <a:off x="161160" y="-161161"/>
                  <a:ext cx="708045" cy="1030366"/>
                </a:xfrm>
                <a:prstGeom prst="chevron">
                  <a:avLst>
                    <a:gd name="adj" fmla="val 50000"/>
                  </a:avLst>
                </a:prstGeom>
                <a:solidFill>
                  <a:schemeClr val="accent1"/>
                </a:solidFill>
                <a:ln w="25400" cap="flat">
                  <a:solidFill>
                    <a:schemeClr val="accent1"/>
                  </a:solidFill>
                  <a:prstDash val="solid"/>
                  <a:round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 defTabSz="1244600">
                    <a:lnSpc>
                      <a:spcPct val="90000"/>
                    </a:lnSpc>
                    <a:spcBef>
                      <a:spcPts val="700"/>
                    </a:spcBef>
                    <a:defRPr sz="2800">
                      <a:solidFill>
                        <a:srgbClr val="FFFFFF"/>
                      </a:solidFill>
                    </a:defRPr>
                  </a:pPr>
                  <a:endParaRPr dirty="0"/>
                </a:p>
              </p:txBody>
            </p:sp>
            <p:sp>
              <p:nvSpPr>
                <p:cNvPr id="718" name="332Cr"/>
                <p:cNvSpPr txBox="1"/>
                <p:nvPr/>
              </p:nvSpPr>
              <p:spPr>
                <a:xfrm>
                  <a:off x="-1" y="301847"/>
                  <a:ext cx="1030366" cy="27841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17779" tIns="17779" rIns="17779" bIns="17779" numCol="1" anchor="ctr">
                  <a:spAutoFit/>
                </a:bodyPr>
                <a:lstStyle>
                  <a:lvl1pPr algn="ctr" defTabSz="1244600">
                    <a:lnSpc>
                      <a:spcPct val="90000"/>
                    </a:lnSpc>
                    <a:spcBef>
                      <a:spcPts val="1100"/>
                    </a:spcBef>
                    <a:defRPr sz="2800">
                      <a:solidFill>
                        <a:srgbClr val="FFFFFF"/>
                      </a:solidFill>
                    </a:defRPr>
                  </a:lvl1pPr>
                </a:lstStyle>
                <a:p>
                  <a:r>
                    <a:rPr sz="2400" dirty="0"/>
                    <a:t>332Cr</a:t>
                  </a:r>
                </a:p>
              </p:txBody>
            </p:sp>
          </p:grpSp>
          <p:grpSp>
            <p:nvGrpSpPr>
              <p:cNvPr id="722" name="Group"/>
              <p:cNvGrpSpPr/>
              <p:nvPr/>
            </p:nvGrpSpPr>
            <p:grpSpPr>
              <a:xfrm>
                <a:off x="1030363" y="99897"/>
                <a:ext cx="3042041" cy="492504"/>
                <a:chOff x="-1" y="99898"/>
                <a:chExt cx="3042039" cy="492502"/>
              </a:xfrm>
            </p:grpSpPr>
            <p:sp>
              <p:nvSpPr>
                <p:cNvPr id="720" name="Shape"/>
                <p:cNvSpPr/>
                <p:nvPr/>
              </p:nvSpPr>
              <p:spPr>
                <a:xfrm rot="5400000">
                  <a:off x="1213180" y="-1081009"/>
                  <a:ext cx="460228" cy="288658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600" y="0"/>
                      </a:moveTo>
                      <a:lnTo>
                        <a:pt x="18000" y="0"/>
                      </a:lnTo>
                      <a:cubicBezTo>
                        <a:pt x="19988" y="0"/>
                        <a:pt x="21600" y="257"/>
                        <a:pt x="21600" y="574"/>
                      </a:cubicBezTo>
                      <a:lnTo>
                        <a:pt x="21600" y="21600"/>
                      </a:lnTo>
                      <a:lnTo>
                        <a:pt x="0" y="21600"/>
                      </a:lnTo>
                      <a:lnTo>
                        <a:pt x="0" y="574"/>
                      </a:lnTo>
                      <a:cubicBezTo>
                        <a:pt x="0" y="257"/>
                        <a:pt x="1612" y="0"/>
                        <a:pt x="3600" y="0"/>
                      </a:cubicBezTo>
                      <a:close/>
                    </a:path>
                  </a:pathLst>
                </a:custGeom>
                <a:solidFill>
                  <a:srgbClr val="FFFFFF">
                    <a:alpha val="90000"/>
                  </a:srgbClr>
                </a:solidFill>
                <a:ln w="25400" cap="flat">
                  <a:solidFill>
                    <a:schemeClr val="accent1"/>
                  </a:solidFill>
                  <a:prstDash val="solid"/>
                  <a:round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defTabSz="1066800">
                    <a:lnSpc>
                      <a:spcPct val="90000"/>
                    </a:lnSpc>
                    <a:spcBef>
                      <a:spcPts val="300"/>
                    </a:spcBef>
                    <a:defRPr sz="2400"/>
                  </a:pPr>
                  <a:endParaRPr dirty="0"/>
                </a:p>
              </p:txBody>
            </p:sp>
            <p:sp>
              <p:nvSpPr>
                <p:cNvPr id="721" name="82 cases allocated…"/>
                <p:cNvSpPr txBox="1"/>
                <p:nvPr/>
              </p:nvSpPr>
              <p:spPr>
                <a:xfrm>
                  <a:off x="155448" y="99898"/>
                  <a:ext cx="2886590" cy="48083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15240" tIns="15240" rIns="15240" bIns="15240" numCol="1" anchor="ctr">
                  <a:spAutoFit/>
                </a:bodyPr>
                <a:lstStyle/>
                <a:p>
                  <a:pPr marL="228600" lvl="1" indent="-228600" defTabSz="1066800">
                    <a:lnSpc>
                      <a:spcPct val="90000"/>
                    </a:lnSpc>
                    <a:spcBef>
                      <a:spcPts val="400"/>
                    </a:spcBef>
                    <a:buSzPct val="100000"/>
                    <a:buChar char="•"/>
                    <a:defRPr sz="2400"/>
                  </a:pPr>
                  <a:r>
                    <a:rPr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 </a:t>
                  </a:r>
                  <a:r>
                    <a:rPr sz="1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82 cases allocated</a:t>
                  </a:r>
                  <a:endParaRPr lang="en-IN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marL="228600" lvl="1" indent="-228600" defTabSz="1066800">
                    <a:lnSpc>
                      <a:spcPct val="90000"/>
                    </a:lnSpc>
                    <a:spcBef>
                      <a:spcPts val="400"/>
                    </a:spcBef>
                    <a:buSzPct val="100000"/>
                    <a:buChar char="•"/>
                    <a:defRPr sz="2400"/>
                  </a:pPr>
                  <a:r>
                    <a:rPr sz="1600" dirty="0">
                      <a:solidFill>
                        <a:srgbClr val="444444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42 cases closed</a:t>
                  </a:r>
                </a:p>
              </p:txBody>
            </p:sp>
          </p:grpSp>
        </p:grpSp>
        <p:sp>
          <p:nvSpPr>
            <p:cNvPr id="724" name="TextBox 1015"/>
            <p:cNvSpPr txBox="1"/>
            <p:nvPr/>
          </p:nvSpPr>
          <p:spPr>
            <a:xfrm>
              <a:off x="0" y="439411"/>
              <a:ext cx="1178166" cy="7386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1200"/>
              </a:lvl1pPr>
            </a:lstStyle>
            <a:p>
              <a:r>
                <a:rPr sz="1400" dirty="0">
                  <a:latin typeface="Arial" panose="020B0604020202020204" pitchFamily="34" charset="0"/>
                  <a:cs typeface="Arial" panose="020B0604020202020204" pitchFamily="34" charset="0"/>
                </a:rPr>
                <a:t>Revenue Identified in closed cases</a:t>
              </a:r>
            </a:p>
          </p:txBody>
        </p:sp>
      </p:grpSp>
      <p:sp>
        <p:nvSpPr>
          <p:cNvPr id="727" name="The Non-Genuine Taxpayer report helps to identify non-genuine taxpayers registered in the last 6 months and to take up required enforcement action."/>
          <p:cNvSpPr txBox="1"/>
          <p:nvPr/>
        </p:nvSpPr>
        <p:spPr>
          <a:xfrm>
            <a:off x="783876" y="1098969"/>
            <a:ext cx="10537808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The Non-Genuine Taxpayer report helps identify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that are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registered in the last 6 months and to take up required enforcement action.</a:t>
            </a:r>
          </a:p>
        </p:txBody>
      </p:sp>
      <p:grpSp>
        <p:nvGrpSpPr>
          <p:cNvPr id="731" name="Rectangle: Rounded Corners 1378"/>
          <p:cNvGrpSpPr/>
          <p:nvPr/>
        </p:nvGrpSpPr>
        <p:grpSpPr>
          <a:xfrm>
            <a:off x="470987" y="1140114"/>
            <a:ext cx="6280907" cy="2579588"/>
            <a:chOff x="0" y="0"/>
            <a:chExt cx="6280905" cy="2579586"/>
          </a:xfrm>
        </p:grpSpPr>
        <p:sp>
          <p:nvSpPr>
            <p:cNvPr id="729" name="Rounded Rectangle"/>
            <p:cNvSpPr/>
            <p:nvPr/>
          </p:nvSpPr>
          <p:spPr>
            <a:xfrm>
              <a:off x="0" y="0"/>
              <a:ext cx="6280905" cy="2579586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 w="25400" cap="flat">
              <a:solidFill>
                <a:srgbClr val="2F491E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730" name="Filters for NGTP…"/>
            <p:cNvSpPr txBox="1"/>
            <p:nvPr/>
          </p:nvSpPr>
          <p:spPr>
            <a:xfrm>
              <a:off x="184344" y="138624"/>
              <a:ext cx="5912216" cy="20621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>
                <a:defRPr b="1" u="sng">
                  <a:solidFill>
                    <a:srgbClr val="FFFFFF"/>
                  </a:solidFill>
                </a:defRPr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Parameters</a:t>
              </a: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 for NGTP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State jurisdiction 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taxpayers</a:t>
              </a: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Newly registered TPs in the last 6 months are considered 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Trade name as 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raders/enterprises included 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Proprietor/Partnership concerns considered 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Included TPs dealing in evasion-prone goods/services 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Passing ITC of more than Rs.25 lakhs within 6 months of EDR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Exclude public/private limited and manufacturing units</a:t>
              </a:r>
            </a:p>
          </p:txBody>
        </p:sp>
      </p:grpSp>
      <p:grpSp>
        <p:nvGrpSpPr>
          <p:cNvPr id="734" name="Rectangle: Rounded Corners 1379"/>
          <p:cNvGrpSpPr/>
          <p:nvPr/>
        </p:nvGrpSpPr>
        <p:grpSpPr>
          <a:xfrm>
            <a:off x="7155953" y="1188378"/>
            <a:ext cx="4569790" cy="2075014"/>
            <a:chOff x="0" y="0"/>
            <a:chExt cx="4569789" cy="2075012"/>
          </a:xfrm>
        </p:grpSpPr>
        <p:sp>
          <p:nvSpPr>
            <p:cNvPr id="732" name="Rounded Rectangle"/>
            <p:cNvSpPr/>
            <p:nvPr/>
          </p:nvSpPr>
          <p:spPr>
            <a:xfrm>
              <a:off x="0" y="0"/>
              <a:ext cx="4569789" cy="2075012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 w="25400" cap="flat">
              <a:solidFill>
                <a:srgbClr val="2F491E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733" name="Flags for NGTP…"/>
            <p:cNvSpPr txBox="1"/>
            <p:nvPr/>
          </p:nvSpPr>
          <p:spPr>
            <a:xfrm>
              <a:off x="159713" y="113993"/>
              <a:ext cx="4250361" cy="15696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>
                <a:defRPr b="1" u="sng"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Flags for NGTP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Aadhar authentication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Bank Account details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 not s</a:t>
              </a: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ubmitted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Number of RCs with the same PAN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Cash to Liability Ratio</a:t>
              </a:r>
            </a:p>
            <a:p>
              <a:pPr marL="171450" indent="-171450">
                <a:buSzPct val="100000"/>
                <a:buFont typeface="Arial"/>
                <a:buChar char="•"/>
                <a:defRPr>
                  <a:solidFill>
                    <a:srgbClr val="FFFFFF"/>
                  </a:solidFill>
                </a:defRPr>
              </a:pPr>
              <a:r>
                <a:rPr sz="1600" dirty="0">
                  <a:latin typeface="Arial" panose="020B0604020202020204" pitchFamily="34" charset="0"/>
                  <a:cs typeface="Arial" panose="020B0604020202020204" pitchFamily="34" charset="0"/>
                </a:rPr>
                <a:t>Fake RCs with same PAN</a:t>
              </a:r>
            </a:p>
          </p:txBody>
        </p:sp>
      </p:grpSp>
      <p:sp>
        <p:nvSpPr>
          <p:cNvPr id="735" name="TextBox 21"/>
          <p:cNvSpPr txBox="1"/>
          <p:nvPr/>
        </p:nvSpPr>
        <p:spPr>
          <a:xfrm>
            <a:off x="8465121" y="5436542"/>
            <a:ext cx="2093465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1200"/>
            </a:lvl1pPr>
          </a:lstStyle>
          <a:p>
            <a:r>
              <a:rPr dirty="0"/>
              <a:t>From 2022 – till now</a:t>
            </a:r>
          </a:p>
        </p:txBody>
      </p:sp>
      <p:grpSp>
        <p:nvGrpSpPr>
          <p:cNvPr id="24" name="Group 30">
            <a:extLst>
              <a:ext uri="{FF2B5EF4-FFF2-40B4-BE49-F238E27FC236}">
                <a16:creationId xmlns:a16="http://schemas.microsoft.com/office/drawing/2014/main" id="{B6243805-4C85-0749-A507-8A7FD7BB49F4}"/>
              </a:ext>
            </a:extLst>
          </p:cNvPr>
          <p:cNvGrpSpPr/>
          <p:nvPr/>
        </p:nvGrpSpPr>
        <p:grpSpPr>
          <a:xfrm>
            <a:off x="590159" y="4054955"/>
            <a:ext cx="5193421" cy="2150037"/>
            <a:chOff x="6044" y="-7283"/>
            <a:chExt cx="7695625" cy="2793572"/>
          </a:xfrm>
        </p:grpSpPr>
        <p:grpSp>
          <p:nvGrpSpPr>
            <p:cNvPr id="25" name="Cube 5">
              <a:extLst>
                <a:ext uri="{FF2B5EF4-FFF2-40B4-BE49-F238E27FC236}">
                  <a16:creationId xmlns:a16="http://schemas.microsoft.com/office/drawing/2014/main" id="{5F3CBF99-EE5D-6349-9C9B-967E36CE34E1}"/>
                </a:ext>
              </a:extLst>
            </p:cNvPr>
            <p:cNvGrpSpPr/>
            <p:nvPr/>
          </p:nvGrpSpPr>
          <p:grpSpPr>
            <a:xfrm>
              <a:off x="2736580" y="306638"/>
              <a:ext cx="2652896" cy="1798314"/>
              <a:chOff x="0" y="0"/>
              <a:chExt cx="2652895" cy="1798312"/>
            </a:xfrm>
          </p:grpSpPr>
          <p:grpSp>
            <p:nvGrpSpPr>
              <p:cNvPr id="66" name="Group">
                <a:extLst>
                  <a:ext uri="{FF2B5EF4-FFF2-40B4-BE49-F238E27FC236}">
                    <a16:creationId xmlns:a16="http://schemas.microsoft.com/office/drawing/2014/main" id="{6A966FA2-A7BB-C342-B38A-D4600E729136}"/>
                  </a:ext>
                </a:extLst>
              </p:cNvPr>
              <p:cNvGrpSpPr/>
              <p:nvPr/>
            </p:nvGrpSpPr>
            <p:grpSpPr>
              <a:xfrm>
                <a:off x="0" y="0"/>
                <a:ext cx="2652895" cy="1798312"/>
                <a:chOff x="0" y="0"/>
                <a:chExt cx="2652894" cy="1798311"/>
              </a:xfrm>
            </p:grpSpPr>
            <p:sp>
              <p:nvSpPr>
                <p:cNvPr id="68" name="Shape">
                  <a:extLst>
                    <a:ext uri="{FF2B5EF4-FFF2-40B4-BE49-F238E27FC236}">
                      <a16:creationId xmlns:a16="http://schemas.microsoft.com/office/drawing/2014/main" id="{B41536FA-7567-E940-ABED-B0F44DBBBD7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2652895" cy="179831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5400"/>
                      </a:moveTo>
                      <a:lnTo>
                        <a:pt x="3660" y="0"/>
                      </a:lnTo>
                      <a:lnTo>
                        <a:pt x="21600" y="0"/>
                      </a:lnTo>
                      <a:lnTo>
                        <a:pt x="21600" y="16200"/>
                      </a:lnTo>
                      <a:lnTo>
                        <a:pt x="17940" y="21600"/>
                      </a:ln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</a:defRPr>
                  </a:pPr>
                  <a:endParaRPr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" name="Shape">
                  <a:extLst>
                    <a:ext uri="{FF2B5EF4-FFF2-40B4-BE49-F238E27FC236}">
                      <a16:creationId xmlns:a16="http://schemas.microsoft.com/office/drawing/2014/main" id="{B6BF7CBE-E746-FE41-89EA-F2E8A2B76280}"/>
                    </a:ext>
                  </a:extLst>
                </p:cNvPr>
                <p:cNvSpPr/>
                <p:nvPr/>
              </p:nvSpPr>
              <p:spPr>
                <a:xfrm>
                  <a:off x="2203316" y="0"/>
                  <a:ext cx="449579" cy="179831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5400"/>
                      </a:moveTo>
                      <a:lnTo>
                        <a:pt x="21600" y="0"/>
                      </a:lnTo>
                      <a:lnTo>
                        <a:pt x="21600" y="16200"/>
                      </a:ln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000000">
                    <a:alpha val="2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</a:defRPr>
                  </a:pPr>
                  <a:endParaRPr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0" name="Shape">
                  <a:extLst>
                    <a:ext uri="{FF2B5EF4-FFF2-40B4-BE49-F238E27FC236}">
                      <a16:creationId xmlns:a16="http://schemas.microsoft.com/office/drawing/2014/main" id="{69143E20-196E-B648-877A-BBE7DD1ACB2A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2652895" cy="44957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21600"/>
                      </a:moveTo>
                      <a:lnTo>
                        <a:pt x="3660" y="0"/>
                      </a:lnTo>
                      <a:lnTo>
                        <a:pt x="21600" y="0"/>
                      </a:lnTo>
                      <a:lnTo>
                        <a:pt x="17940" y="21600"/>
                      </a:lnTo>
                      <a:close/>
                    </a:path>
                  </a:pathLst>
                </a:custGeom>
                <a:solidFill>
                  <a:srgbClr val="FFFFFF">
                    <a:alpha val="2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</a:defRPr>
                  </a:pPr>
                  <a:endParaRPr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1" name="Shape">
                  <a:extLst>
                    <a:ext uri="{FF2B5EF4-FFF2-40B4-BE49-F238E27FC236}">
                      <a16:creationId xmlns:a16="http://schemas.microsoft.com/office/drawing/2014/main" id="{185D4A68-6307-A74A-8CB1-1BEDB7AE9C9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2652895" cy="179831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5400"/>
                      </a:moveTo>
                      <a:lnTo>
                        <a:pt x="3660" y="0"/>
                      </a:lnTo>
                      <a:lnTo>
                        <a:pt x="21600" y="0"/>
                      </a:lnTo>
                      <a:lnTo>
                        <a:pt x="21600" y="16200"/>
                      </a:lnTo>
                      <a:lnTo>
                        <a:pt x="17940" y="21600"/>
                      </a:lnTo>
                      <a:lnTo>
                        <a:pt x="0" y="21600"/>
                      </a:lnTo>
                      <a:close/>
                      <a:moveTo>
                        <a:pt x="0" y="5400"/>
                      </a:moveTo>
                      <a:lnTo>
                        <a:pt x="17940" y="5400"/>
                      </a:lnTo>
                      <a:lnTo>
                        <a:pt x="21600" y="0"/>
                      </a:lnTo>
                      <a:moveTo>
                        <a:pt x="17940" y="5400"/>
                      </a:moveTo>
                      <a:lnTo>
                        <a:pt x="17940" y="21600"/>
                      </a:lnTo>
                    </a:path>
                  </a:pathLst>
                </a:custGeom>
                <a:noFill/>
                <a:ln w="25400" cap="flat">
                  <a:solidFill>
                    <a:srgbClr val="1D3053"/>
                  </a:solidFill>
                  <a:prstDash val="solid"/>
                  <a:round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</a:defRPr>
                  </a:pPr>
                  <a:endParaRPr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67" name="NGTP Model">
                <a:extLst>
                  <a:ext uri="{FF2B5EF4-FFF2-40B4-BE49-F238E27FC236}">
                    <a16:creationId xmlns:a16="http://schemas.microsoft.com/office/drawing/2014/main" id="{EE3C35AA-864F-564C-91C0-B77D2D61FF89}"/>
                  </a:ext>
                </a:extLst>
              </p:cNvPr>
              <p:cNvSpPr txBox="1"/>
              <p:nvPr/>
            </p:nvSpPr>
            <p:spPr>
              <a:xfrm>
                <a:off x="58420" y="939281"/>
                <a:ext cx="2086477" cy="3693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b="1">
                    <a:solidFill>
                      <a:srgbClr val="FFFFFF"/>
                    </a:solidFill>
                  </a:defRPr>
                </a:lvl1pPr>
              </a:lstStyle>
              <a:p>
                <a:r>
                  <a:rPr dirty="0">
                    <a:latin typeface="Arial" panose="020B0604020202020204" pitchFamily="34" charset="0"/>
                    <a:cs typeface="Arial" panose="020B0604020202020204" pitchFamily="34" charset="0"/>
                  </a:rPr>
                  <a:t>NGTP Model</a:t>
                </a:r>
              </a:p>
            </p:txBody>
          </p:sp>
        </p:grpSp>
        <p:sp>
          <p:nvSpPr>
            <p:cNvPr id="26" name="Heptagon 6">
              <a:extLst>
                <a:ext uri="{FF2B5EF4-FFF2-40B4-BE49-F238E27FC236}">
                  <a16:creationId xmlns:a16="http://schemas.microsoft.com/office/drawing/2014/main" id="{1E7C6B59-9794-F144-A8C5-C5FE6863060E}"/>
                </a:ext>
              </a:extLst>
            </p:cNvPr>
            <p:cNvSpPr/>
            <p:nvPr/>
          </p:nvSpPr>
          <p:spPr>
            <a:xfrm>
              <a:off x="1315538" y="1069421"/>
              <a:ext cx="470100" cy="354764"/>
            </a:xfrm>
            <a:prstGeom prst="heptagon">
              <a:avLst/>
            </a:prstGeom>
            <a:solidFill>
              <a:srgbClr val="FFFFFF"/>
            </a:solidFill>
            <a:ln w="25400" cap="flat">
              <a:solidFill>
                <a:srgbClr val="1D3053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Heptagon 7">
              <a:extLst>
                <a:ext uri="{FF2B5EF4-FFF2-40B4-BE49-F238E27FC236}">
                  <a16:creationId xmlns:a16="http://schemas.microsoft.com/office/drawing/2014/main" id="{CF3DC824-5ADD-8940-9F21-39E64C796C63}"/>
                </a:ext>
              </a:extLst>
            </p:cNvPr>
            <p:cNvSpPr/>
            <p:nvPr/>
          </p:nvSpPr>
          <p:spPr>
            <a:xfrm>
              <a:off x="1994281" y="1069421"/>
              <a:ext cx="470099" cy="354764"/>
            </a:xfrm>
            <a:prstGeom prst="heptagon">
              <a:avLst/>
            </a:prstGeom>
            <a:solidFill>
              <a:srgbClr val="FFFFFF"/>
            </a:solidFill>
            <a:ln w="25400" cap="flat">
              <a:solidFill>
                <a:srgbClr val="1D3053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8" name="Heptagon 9">
              <a:extLst>
                <a:ext uri="{FF2B5EF4-FFF2-40B4-BE49-F238E27FC236}">
                  <a16:creationId xmlns:a16="http://schemas.microsoft.com/office/drawing/2014/main" id="{2EE57900-C126-A54C-9732-10F453DDC678}"/>
                </a:ext>
              </a:extLst>
            </p:cNvPr>
            <p:cNvGrpSpPr/>
            <p:nvPr/>
          </p:nvGrpSpPr>
          <p:grpSpPr>
            <a:xfrm>
              <a:off x="6430101" y="-7283"/>
              <a:ext cx="470100" cy="369330"/>
              <a:chOff x="6044" y="-7283"/>
              <a:chExt cx="470099" cy="369329"/>
            </a:xfrm>
          </p:grpSpPr>
          <p:sp>
            <p:nvSpPr>
              <p:cNvPr id="64" name="Polygon">
                <a:extLst>
                  <a:ext uri="{FF2B5EF4-FFF2-40B4-BE49-F238E27FC236}">
                    <a16:creationId xmlns:a16="http://schemas.microsoft.com/office/drawing/2014/main" id="{DA47498E-3240-564A-9C1D-A18C487FC9CD}"/>
                  </a:ext>
                </a:extLst>
              </p:cNvPr>
              <p:cNvSpPr/>
              <p:nvPr/>
            </p:nvSpPr>
            <p:spPr>
              <a:xfrm>
                <a:off x="6044" y="0"/>
                <a:ext cx="470099" cy="354763"/>
              </a:xfrm>
              <a:prstGeom prst="heptagon">
                <a:avLst/>
              </a:prstGeom>
              <a:solidFill>
                <a:schemeClr val="accent5"/>
              </a:solidFill>
              <a:ln w="25400" cap="flat">
                <a:solidFill>
                  <a:srgbClr val="FF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1">
                <a:extLst>
                  <a:ext uri="{FF2B5EF4-FFF2-40B4-BE49-F238E27FC236}">
                    <a16:creationId xmlns:a16="http://schemas.microsoft.com/office/drawing/2014/main" id="{C1BCB50B-F8AF-8E41-95A1-5547224BC3AD}"/>
                  </a:ext>
                </a:extLst>
              </p:cNvPr>
              <p:cNvSpPr txBox="1"/>
              <p:nvPr/>
            </p:nvSpPr>
            <p:spPr>
              <a:xfrm>
                <a:off x="111018" y="-7283"/>
                <a:ext cx="260151" cy="3693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</a:defRPr>
                </a:lvl1pPr>
              </a:lstStyle>
              <a:p>
                <a:r>
                  <a:rPr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p:grpSp>
        <p:grpSp>
          <p:nvGrpSpPr>
            <p:cNvPr id="29" name="Heptagon 11">
              <a:extLst>
                <a:ext uri="{FF2B5EF4-FFF2-40B4-BE49-F238E27FC236}">
                  <a16:creationId xmlns:a16="http://schemas.microsoft.com/office/drawing/2014/main" id="{787D71BE-E56F-3143-B6F7-D12976634EA3}"/>
                </a:ext>
              </a:extLst>
            </p:cNvPr>
            <p:cNvGrpSpPr/>
            <p:nvPr/>
          </p:nvGrpSpPr>
          <p:grpSpPr>
            <a:xfrm>
              <a:off x="5963895" y="1295564"/>
              <a:ext cx="470100" cy="369330"/>
              <a:chOff x="6044" y="-7283"/>
              <a:chExt cx="470099" cy="369329"/>
            </a:xfrm>
          </p:grpSpPr>
          <p:sp>
            <p:nvSpPr>
              <p:cNvPr id="62" name="Polygon">
                <a:extLst>
                  <a:ext uri="{FF2B5EF4-FFF2-40B4-BE49-F238E27FC236}">
                    <a16:creationId xmlns:a16="http://schemas.microsoft.com/office/drawing/2014/main" id="{1296801B-5042-5F43-B333-C8737FD558D8}"/>
                  </a:ext>
                </a:extLst>
              </p:cNvPr>
              <p:cNvSpPr/>
              <p:nvPr/>
            </p:nvSpPr>
            <p:spPr>
              <a:xfrm>
                <a:off x="6044" y="0"/>
                <a:ext cx="470099" cy="354763"/>
              </a:xfrm>
              <a:prstGeom prst="heptagon">
                <a:avLst/>
              </a:prstGeom>
              <a:solidFill>
                <a:schemeClr val="accent1"/>
              </a:solidFill>
              <a:ln w="25400" cap="flat">
                <a:solidFill>
                  <a:schemeClr val="accent1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0">
                <a:extLst>
                  <a:ext uri="{FF2B5EF4-FFF2-40B4-BE49-F238E27FC236}">
                    <a16:creationId xmlns:a16="http://schemas.microsoft.com/office/drawing/2014/main" id="{377C08B1-BF78-0243-9D54-6C3B39D05A05}"/>
                  </a:ext>
                </a:extLst>
              </p:cNvPr>
              <p:cNvSpPr txBox="1"/>
              <p:nvPr/>
            </p:nvSpPr>
            <p:spPr>
              <a:xfrm>
                <a:off x="111018" y="-7283"/>
                <a:ext cx="260151" cy="3693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</a:defRPr>
                </a:lvl1pPr>
              </a:lstStyle>
              <a:p>
                <a:r>
                  <a:rPr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</p:txBody>
          </p:sp>
        </p:grpSp>
        <p:grpSp>
          <p:nvGrpSpPr>
            <p:cNvPr id="30" name="Heptagon 12">
              <a:extLst>
                <a:ext uri="{FF2B5EF4-FFF2-40B4-BE49-F238E27FC236}">
                  <a16:creationId xmlns:a16="http://schemas.microsoft.com/office/drawing/2014/main" id="{3940673F-4B10-3E4E-A809-AB4B337B2A6A}"/>
                </a:ext>
              </a:extLst>
            </p:cNvPr>
            <p:cNvGrpSpPr/>
            <p:nvPr/>
          </p:nvGrpSpPr>
          <p:grpSpPr>
            <a:xfrm>
              <a:off x="5950181" y="215287"/>
              <a:ext cx="470101" cy="369330"/>
              <a:chOff x="6044" y="-7283"/>
              <a:chExt cx="470099" cy="369329"/>
            </a:xfrm>
          </p:grpSpPr>
          <p:sp>
            <p:nvSpPr>
              <p:cNvPr id="60" name="Polygon">
                <a:extLst>
                  <a:ext uri="{FF2B5EF4-FFF2-40B4-BE49-F238E27FC236}">
                    <a16:creationId xmlns:a16="http://schemas.microsoft.com/office/drawing/2014/main" id="{951AC72F-E879-4642-A0EB-FD7F1011991E}"/>
                  </a:ext>
                </a:extLst>
              </p:cNvPr>
              <p:cNvSpPr/>
              <p:nvPr/>
            </p:nvSpPr>
            <p:spPr>
              <a:xfrm>
                <a:off x="6044" y="0"/>
                <a:ext cx="470099" cy="354763"/>
              </a:xfrm>
              <a:prstGeom prst="heptagon">
                <a:avLst/>
              </a:prstGeom>
              <a:solidFill>
                <a:schemeClr val="accent5"/>
              </a:solidFill>
              <a:ln w="25400" cap="flat">
                <a:solidFill>
                  <a:schemeClr val="accent5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" name="1">
                <a:extLst>
                  <a:ext uri="{FF2B5EF4-FFF2-40B4-BE49-F238E27FC236}">
                    <a16:creationId xmlns:a16="http://schemas.microsoft.com/office/drawing/2014/main" id="{B7FB0021-E73F-C343-B1B5-401D182AC632}"/>
                  </a:ext>
                </a:extLst>
              </p:cNvPr>
              <p:cNvSpPr txBox="1"/>
              <p:nvPr/>
            </p:nvSpPr>
            <p:spPr>
              <a:xfrm>
                <a:off x="111018" y="-7283"/>
                <a:ext cx="260151" cy="3693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</a:defRPr>
                </a:lvl1pPr>
              </a:lstStyle>
              <a:p>
                <a:r>
                  <a:rPr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31" name="Heptagon 13">
              <a:extLst>
                <a:ext uri="{FF2B5EF4-FFF2-40B4-BE49-F238E27FC236}">
                  <a16:creationId xmlns:a16="http://schemas.microsoft.com/office/drawing/2014/main" id="{865B7B86-D866-A04A-AB51-A3B70BC08A3E}"/>
                </a:ext>
              </a:extLst>
            </p:cNvPr>
            <p:cNvSpPr/>
            <p:nvPr/>
          </p:nvSpPr>
          <p:spPr>
            <a:xfrm>
              <a:off x="6044" y="1069421"/>
              <a:ext cx="470100" cy="354763"/>
            </a:xfrm>
            <a:prstGeom prst="heptagon">
              <a:avLst/>
            </a:prstGeom>
            <a:solidFill>
              <a:srgbClr val="FFFFFF"/>
            </a:solidFill>
            <a:ln w="25400" cap="flat">
              <a:solidFill>
                <a:srgbClr val="1D3053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Heptagon 14">
              <a:extLst>
                <a:ext uri="{FF2B5EF4-FFF2-40B4-BE49-F238E27FC236}">
                  <a16:creationId xmlns:a16="http://schemas.microsoft.com/office/drawing/2014/main" id="{564108BE-A619-8C4C-BB98-820AFC42A8B2}"/>
                </a:ext>
              </a:extLst>
            </p:cNvPr>
            <p:cNvSpPr/>
            <p:nvPr/>
          </p:nvSpPr>
          <p:spPr>
            <a:xfrm>
              <a:off x="677931" y="1069420"/>
              <a:ext cx="470100" cy="354763"/>
            </a:xfrm>
            <a:prstGeom prst="heptagon">
              <a:avLst/>
            </a:prstGeom>
            <a:solidFill>
              <a:srgbClr val="FFFFFF"/>
            </a:solidFill>
            <a:ln w="25400" cap="flat">
              <a:solidFill>
                <a:srgbClr val="1D3053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3" name="Heptagon 15">
              <a:extLst>
                <a:ext uri="{FF2B5EF4-FFF2-40B4-BE49-F238E27FC236}">
                  <a16:creationId xmlns:a16="http://schemas.microsoft.com/office/drawing/2014/main" id="{AEFD1EFF-62A5-A54C-93FC-C2D3D53FA303}"/>
                </a:ext>
              </a:extLst>
            </p:cNvPr>
            <p:cNvGrpSpPr/>
            <p:nvPr/>
          </p:nvGrpSpPr>
          <p:grpSpPr>
            <a:xfrm>
              <a:off x="6484950" y="1653848"/>
              <a:ext cx="470100" cy="369330"/>
              <a:chOff x="6044" y="-7283"/>
              <a:chExt cx="470099" cy="369328"/>
            </a:xfrm>
          </p:grpSpPr>
          <p:sp>
            <p:nvSpPr>
              <p:cNvPr id="58" name="Polygon">
                <a:extLst>
                  <a:ext uri="{FF2B5EF4-FFF2-40B4-BE49-F238E27FC236}">
                    <a16:creationId xmlns:a16="http://schemas.microsoft.com/office/drawing/2014/main" id="{72BD1E58-DF7C-B842-ABD9-4B4E8718172E}"/>
                  </a:ext>
                </a:extLst>
              </p:cNvPr>
              <p:cNvSpPr/>
              <p:nvPr/>
            </p:nvSpPr>
            <p:spPr>
              <a:xfrm>
                <a:off x="6044" y="0"/>
                <a:ext cx="470099" cy="354763"/>
              </a:xfrm>
              <a:prstGeom prst="heptagon">
                <a:avLst/>
              </a:prstGeom>
              <a:solidFill>
                <a:schemeClr val="accent1"/>
              </a:solidFill>
              <a:ln w="25400" cap="flat">
                <a:solidFill>
                  <a:schemeClr val="accent1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0">
                <a:extLst>
                  <a:ext uri="{FF2B5EF4-FFF2-40B4-BE49-F238E27FC236}">
                    <a16:creationId xmlns:a16="http://schemas.microsoft.com/office/drawing/2014/main" id="{86B77C10-CA54-7249-B4AE-433D9A9FF2B4}"/>
                  </a:ext>
                </a:extLst>
              </p:cNvPr>
              <p:cNvSpPr txBox="1"/>
              <p:nvPr/>
            </p:nvSpPr>
            <p:spPr>
              <a:xfrm>
                <a:off x="111018" y="-7283"/>
                <a:ext cx="260151" cy="369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</a:defRPr>
                </a:lvl1pPr>
              </a:lstStyle>
              <a:p>
                <a:r>
                  <a:rPr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</p:txBody>
          </p:sp>
        </p:grpSp>
        <p:grpSp>
          <p:nvGrpSpPr>
            <p:cNvPr id="34" name="Heptagon 16">
              <a:extLst>
                <a:ext uri="{FF2B5EF4-FFF2-40B4-BE49-F238E27FC236}">
                  <a16:creationId xmlns:a16="http://schemas.microsoft.com/office/drawing/2014/main" id="{01C92018-9F00-B242-89D9-3FF82E1107F4}"/>
                </a:ext>
              </a:extLst>
            </p:cNvPr>
            <p:cNvGrpSpPr/>
            <p:nvPr/>
          </p:nvGrpSpPr>
          <p:grpSpPr>
            <a:xfrm>
              <a:off x="6546653" y="1241279"/>
              <a:ext cx="470100" cy="369330"/>
              <a:chOff x="6044" y="-7283"/>
              <a:chExt cx="470099" cy="369328"/>
            </a:xfrm>
          </p:grpSpPr>
          <p:sp>
            <p:nvSpPr>
              <p:cNvPr id="56" name="Polygon">
                <a:extLst>
                  <a:ext uri="{FF2B5EF4-FFF2-40B4-BE49-F238E27FC236}">
                    <a16:creationId xmlns:a16="http://schemas.microsoft.com/office/drawing/2014/main" id="{70D2973B-67A8-0A4F-97A4-E9D158E97C6A}"/>
                  </a:ext>
                </a:extLst>
              </p:cNvPr>
              <p:cNvSpPr/>
              <p:nvPr/>
            </p:nvSpPr>
            <p:spPr>
              <a:xfrm>
                <a:off x="6044" y="0"/>
                <a:ext cx="470099" cy="354763"/>
              </a:xfrm>
              <a:prstGeom prst="heptagon">
                <a:avLst/>
              </a:prstGeom>
              <a:solidFill>
                <a:schemeClr val="accent1"/>
              </a:solidFill>
              <a:ln w="25400" cap="flat">
                <a:solidFill>
                  <a:schemeClr val="accent1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0">
                <a:extLst>
                  <a:ext uri="{FF2B5EF4-FFF2-40B4-BE49-F238E27FC236}">
                    <a16:creationId xmlns:a16="http://schemas.microsoft.com/office/drawing/2014/main" id="{0AF16F59-B442-A84C-BF14-B09F6D6FA5CE}"/>
                  </a:ext>
                </a:extLst>
              </p:cNvPr>
              <p:cNvSpPr txBox="1"/>
              <p:nvPr/>
            </p:nvSpPr>
            <p:spPr>
              <a:xfrm>
                <a:off x="111018" y="-7283"/>
                <a:ext cx="260151" cy="369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</a:defRPr>
                </a:lvl1pPr>
              </a:lstStyle>
              <a:p>
                <a:r>
                  <a:rPr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</p:txBody>
          </p:sp>
        </p:grpSp>
        <p:grpSp>
          <p:nvGrpSpPr>
            <p:cNvPr id="35" name="Heptagon 17">
              <a:extLst>
                <a:ext uri="{FF2B5EF4-FFF2-40B4-BE49-F238E27FC236}">
                  <a16:creationId xmlns:a16="http://schemas.microsoft.com/office/drawing/2014/main" id="{EF7FF1DD-D017-404D-B333-8D8616088906}"/>
                </a:ext>
              </a:extLst>
            </p:cNvPr>
            <p:cNvGrpSpPr/>
            <p:nvPr/>
          </p:nvGrpSpPr>
          <p:grpSpPr>
            <a:xfrm>
              <a:off x="7163691" y="1778704"/>
              <a:ext cx="470100" cy="369330"/>
              <a:chOff x="6044" y="-7283"/>
              <a:chExt cx="470099" cy="369328"/>
            </a:xfrm>
          </p:grpSpPr>
          <p:sp>
            <p:nvSpPr>
              <p:cNvPr id="54" name="Polygon">
                <a:extLst>
                  <a:ext uri="{FF2B5EF4-FFF2-40B4-BE49-F238E27FC236}">
                    <a16:creationId xmlns:a16="http://schemas.microsoft.com/office/drawing/2014/main" id="{FC192A5F-10F1-CD46-880E-78AE762AD24B}"/>
                  </a:ext>
                </a:extLst>
              </p:cNvPr>
              <p:cNvSpPr/>
              <p:nvPr/>
            </p:nvSpPr>
            <p:spPr>
              <a:xfrm>
                <a:off x="6044" y="0"/>
                <a:ext cx="470099" cy="354763"/>
              </a:xfrm>
              <a:prstGeom prst="heptagon">
                <a:avLst/>
              </a:prstGeom>
              <a:solidFill>
                <a:schemeClr val="accent1"/>
              </a:solidFill>
              <a:ln w="25400" cap="flat">
                <a:solidFill>
                  <a:schemeClr val="accent1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0">
                <a:extLst>
                  <a:ext uri="{FF2B5EF4-FFF2-40B4-BE49-F238E27FC236}">
                    <a16:creationId xmlns:a16="http://schemas.microsoft.com/office/drawing/2014/main" id="{5E8F962A-0832-0C42-AE30-7609AE4909DB}"/>
                  </a:ext>
                </a:extLst>
              </p:cNvPr>
              <p:cNvSpPr txBox="1"/>
              <p:nvPr/>
            </p:nvSpPr>
            <p:spPr>
              <a:xfrm>
                <a:off x="111019" y="-7283"/>
                <a:ext cx="260151" cy="369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</a:defRPr>
                </a:lvl1pPr>
              </a:lstStyle>
              <a:p>
                <a:r>
                  <a:rPr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</p:txBody>
          </p:sp>
        </p:grpSp>
        <p:grpSp>
          <p:nvGrpSpPr>
            <p:cNvPr id="36" name="Heptagon 18">
              <a:extLst>
                <a:ext uri="{FF2B5EF4-FFF2-40B4-BE49-F238E27FC236}">
                  <a16:creationId xmlns:a16="http://schemas.microsoft.com/office/drawing/2014/main" id="{5D7F5323-C23E-CD46-AE8E-BAE69B0FCF90}"/>
                </a:ext>
              </a:extLst>
            </p:cNvPr>
            <p:cNvGrpSpPr/>
            <p:nvPr/>
          </p:nvGrpSpPr>
          <p:grpSpPr>
            <a:xfrm>
              <a:off x="7163690" y="1359974"/>
              <a:ext cx="470100" cy="369330"/>
              <a:chOff x="6044" y="-7283"/>
              <a:chExt cx="470099" cy="369329"/>
            </a:xfrm>
          </p:grpSpPr>
          <p:sp>
            <p:nvSpPr>
              <p:cNvPr id="52" name="Polygon">
                <a:extLst>
                  <a:ext uri="{FF2B5EF4-FFF2-40B4-BE49-F238E27FC236}">
                    <a16:creationId xmlns:a16="http://schemas.microsoft.com/office/drawing/2014/main" id="{9F70AB6D-C465-7342-A6DF-76302317FA99}"/>
                  </a:ext>
                </a:extLst>
              </p:cNvPr>
              <p:cNvSpPr/>
              <p:nvPr/>
            </p:nvSpPr>
            <p:spPr>
              <a:xfrm>
                <a:off x="6044" y="0"/>
                <a:ext cx="470099" cy="354763"/>
              </a:xfrm>
              <a:prstGeom prst="heptagon">
                <a:avLst/>
              </a:prstGeom>
              <a:solidFill>
                <a:schemeClr val="accent1"/>
              </a:solidFill>
              <a:ln w="25400" cap="flat">
                <a:solidFill>
                  <a:schemeClr val="accent1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0">
                <a:extLst>
                  <a:ext uri="{FF2B5EF4-FFF2-40B4-BE49-F238E27FC236}">
                    <a16:creationId xmlns:a16="http://schemas.microsoft.com/office/drawing/2014/main" id="{E59E49E3-0CC1-134B-8C18-4027D4A4A04B}"/>
                  </a:ext>
                </a:extLst>
              </p:cNvPr>
              <p:cNvSpPr txBox="1"/>
              <p:nvPr/>
            </p:nvSpPr>
            <p:spPr>
              <a:xfrm>
                <a:off x="111018" y="-7283"/>
                <a:ext cx="260151" cy="3693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</a:defRPr>
                </a:lvl1pPr>
              </a:lstStyle>
              <a:p>
                <a:r>
                  <a:rPr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</p:txBody>
          </p:sp>
        </p:grpSp>
        <p:grpSp>
          <p:nvGrpSpPr>
            <p:cNvPr id="37" name="Heptagon 19">
              <a:extLst>
                <a:ext uri="{FF2B5EF4-FFF2-40B4-BE49-F238E27FC236}">
                  <a16:creationId xmlns:a16="http://schemas.microsoft.com/office/drawing/2014/main" id="{7E53B519-67E6-9646-A071-98AACD17DEAF}"/>
                </a:ext>
              </a:extLst>
            </p:cNvPr>
            <p:cNvGrpSpPr/>
            <p:nvPr/>
          </p:nvGrpSpPr>
          <p:grpSpPr>
            <a:xfrm>
              <a:off x="6601501" y="351000"/>
              <a:ext cx="470101" cy="369330"/>
              <a:chOff x="6044" y="-7283"/>
              <a:chExt cx="470100" cy="369329"/>
            </a:xfrm>
          </p:grpSpPr>
          <p:sp>
            <p:nvSpPr>
              <p:cNvPr id="50" name="Polygon">
                <a:extLst>
                  <a:ext uri="{FF2B5EF4-FFF2-40B4-BE49-F238E27FC236}">
                    <a16:creationId xmlns:a16="http://schemas.microsoft.com/office/drawing/2014/main" id="{92EEE04D-99D6-CC4F-BDEE-F554965279D5}"/>
                  </a:ext>
                </a:extLst>
              </p:cNvPr>
              <p:cNvSpPr/>
              <p:nvPr/>
            </p:nvSpPr>
            <p:spPr>
              <a:xfrm>
                <a:off x="6044" y="0"/>
                <a:ext cx="470100" cy="354763"/>
              </a:xfrm>
              <a:prstGeom prst="heptagon">
                <a:avLst/>
              </a:prstGeom>
              <a:solidFill>
                <a:schemeClr val="accent5"/>
              </a:solidFill>
              <a:ln w="25400" cap="flat">
                <a:solidFill>
                  <a:srgbClr val="FF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" name="1">
                <a:extLst>
                  <a:ext uri="{FF2B5EF4-FFF2-40B4-BE49-F238E27FC236}">
                    <a16:creationId xmlns:a16="http://schemas.microsoft.com/office/drawing/2014/main" id="{7AC7C80B-B655-7C4B-B4F3-C7379CDA088F}"/>
                  </a:ext>
                </a:extLst>
              </p:cNvPr>
              <p:cNvSpPr txBox="1"/>
              <p:nvPr/>
            </p:nvSpPr>
            <p:spPr>
              <a:xfrm>
                <a:off x="111019" y="-7283"/>
                <a:ext cx="260151" cy="3693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</a:defRPr>
                </a:lvl1pPr>
              </a:lstStyle>
              <a:p>
                <a:r>
                  <a:rPr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p:grpSp>
        <p:grpSp>
          <p:nvGrpSpPr>
            <p:cNvPr id="38" name="Heptagon 20">
              <a:extLst>
                <a:ext uri="{FF2B5EF4-FFF2-40B4-BE49-F238E27FC236}">
                  <a16:creationId xmlns:a16="http://schemas.microsoft.com/office/drawing/2014/main" id="{87D32BEB-DFA3-A548-A88E-149ADD4ADDFB}"/>
                </a:ext>
              </a:extLst>
            </p:cNvPr>
            <p:cNvGrpSpPr/>
            <p:nvPr/>
          </p:nvGrpSpPr>
          <p:grpSpPr>
            <a:xfrm>
              <a:off x="7026572" y="36144"/>
              <a:ext cx="470100" cy="369330"/>
              <a:chOff x="6044" y="-7283"/>
              <a:chExt cx="470099" cy="369328"/>
            </a:xfrm>
          </p:grpSpPr>
          <p:sp>
            <p:nvSpPr>
              <p:cNvPr id="48" name="Polygon">
                <a:extLst>
                  <a:ext uri="{FF2B5EF4-FFF2-40B4-BE49-F238E27FC236}">
                    <a16:creationId xmlns:a16="http://schemas.microsoft.com/office/drawing/2014/main" id="{471470CE-9E93-0C44-A57C-2AEB992EB16C}"/>
                  </a:ext>
                </a:extLst>
              </p:cNvPr>
              <p:cNvSpPr/>
              <p:nvPr/>
            </p:nvSpPr>
            <p:spPr>
              <a:xfrm>
                <a:off x="6044" y="0"/>
                <a:ext cx="470099" cy="354763"/>
              </a:xfrm>
              <a:prstGeom prst="heptagon">
                <a:avLst/>
              </a:prstGeom>
              <a:solidFill>
                <a:schemeClr val="accent5"/>
              </a:solidFill>
              <a:ln w="25400" cap="flat">
                <a:solidFill>
                  <a:srgbClr val="FF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1">
                <a:extLst>
                  <a:ext uri="{FF2B5EF4-FFF2-40B4-BE49-F238E27FC236}">
                    <a16:creationId xmlns:a16="http://schemas.microsoft.com/office/drawing/2014/main" id="{71105890-4693-7B47-B24C-1118257A31BA}"/>
                  </a:ext>
                </a:extLst>
              </p:cNvPr>
              <p:cNvSpPr txBox="1"/>
              <p:nvPr/>
            </p:nvSpPr>
            <p:spPr>
              <a:xfrm>
                <a:off x="111018" y="-7283"/>
                <a:ext cx="260151" cy="369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</a:defRPr>
                </a:lvl1pPr>
              </a:lstStyle>
              <a:p>
                <a:r>
                  <a:rPr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39" name="Arrow: Up 21">
              <a:extLst>
                <a:ext uri="{FF2B5EF4-FFF2-40B4-BE49-F238E27FC236}">
                  <a16:creationId xmlns:a16="http://schemas.microsoft.com/office/drawing/2014/main" id="{8BA480B4-A312-F04F-9FC3-91F1A1CCE70B}"/>
                </a:ext>
              </a:extLst>
            </p:cNvPr>
            <p:cNvSpPr/>
            <p:nvPr/>
          </p:nvSpPr>
          <p:spPr>
            <a:xfrm rot="3420000">
              <a:off x="5442796" y="404783"/>
              <a:ext cx="211714" cy="7815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925"/>
                  </a:moveTo>
                  <a:lnTo>
                    <a:pt x="10800" y="0"/>
                  </a:lnTo>
                  <a:lnTo>
                    <a:pt x="21600" y="2925"/>
                  </a:lnTo>
                  <a:lnTo>
                    <a:pt x="16200" y="2925"/>
                  </a:lnTo>
                  <a:lnTo>
                    <a:pt x="16200" y="21600"/>
                  </a:lnTo>
                  <a:lnTo>
                    <a:pt x="5400" y="21600"/>
                  </a:lnTo>
                  <a:lnTo>
                    <a:pt x="5400" y="2925"/>
                  </a:lnTo>
                  <a:close/>
                </a:path>
              </a:pathLst>
            </a:custGeom>
            <a:solidFill>
              <a:schemeClr val="accent5"/>
            </a:solidFill>
            <a:ln w="25400" cap="flat">
              <a:solidFill>
                <a:srgbClr val="1D3053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Arrow: Up 22">
              <a:extLst>
                <a:ext uri="{FF2B5EF4-FFF2-40B4-BE49-F238E27FC236}">
                  <a16:creationId xmlns:a16="http://schemas.microsoft.com/office/drawing/2014/main" id="{1DDD722F-ABCD-D640-B062-C6CFE4BD9C88}"/>
                </a:ext>
              </a:extLst>
            </p:cNvPr>
            <p:cNvSpPr/>
            <p:nvPr/>
          </p:nvSpPr>
          <p:spPr>
            <a:xfrm rot="6960000">
              <a:off x="5449652" y="909638"/>
              <a:ext cx="211714" cy="7815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925"/>
                  </a:moveTo>
                  <a:lnTo>
                    <a:pt x="10800" y="0"/>
                  </a:lnTo>
                  <a:lnTo>
                    <a:pt x="21600" y="2925"/>
                  </a:lnTo>
                  <a:lnTo>
                    <a:pt x="16200" y="2925"/>
                  </a:lnTo>
                  <a:lnTo>
                    <a:pt x="16200" y="21600"/>
                  </a:lnTo>
                  <a:lnTo>
                    <a:pt x="5400" y="21600"/>
                  </a:lnTo>
                  <a:lnTo>
                    <a:pt x="5400" y="292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1D3053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41" name="Picture 23" descr="Picture 23">
              <a:extLst>
                <a:ext uri="{FF2B5EF4-FFF2-40B4-BE49-F238E27FC236}">
                  <a16:creationId xmlns:a16="http://schemas.microsoft.com/office/drawing/2014/main" id="{EA6E2C8C-C59F-C644-8D33-F5083AE77B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89070" y="481379"/>
              <a:ext cx="496632" cy="20085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2" name="Picture 24" descr="Picture 24">
              <a:extLst>
                <a:ext uri="{FF2B5EF4-FFF2-40B4-BE49-F238E27FC236}">
                  <a16:creationId xmlns:a16="http://schemas.microsoft.com/office/drawing/2014/main" id="{990DEC21-3773-3545-A9DD-76B1BC4DDF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14141" y="155667"/>
              <a:ext cx="496632" cy="20085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3" name="Picture 25" descr="Picture 25">
              <a:extLst>
                <a:ext uri="{FF2B5EF4-FFF2-40B4-BE49-F238E27FC236}">
                  <a16:creationId xmlns:a16="http://schemas.microsoft.com/office/drawing/2014/main" id="{B57DAA15-318E-644A-B488-4E8E5353BC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03958" y="106810"/>
              <a:ext cx="496631" cy="20085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4" name="Picture 26" descr="Picture 26">
              <a:extLst>
                <a:ext uri="{FF2B5EF4-FFF2-40B4-BE49-F238E27FC236}">
                  <a16:creationId xmlns:a16="http://schemas.microsoft.com/office/drawing/2014/main" id="{FC33E433-6FD7-F843-A246-3C3D061F90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24039" y="334809"/>
              <a:ext cx="496632" cy="20085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45" name="TextBox 27">
              <a:extLst>
                <a:ext uri="{FF2B5EF4-FFF2-40B4-BE49-F238E27FC236}">
                  <a16:creationId xmlns:a16="http://schemas.microsoft.com/office/drawing/2014/main" id="{ADEFE581-2470-A84E-B5FF-3A65722F055E}"/>
                </a:ext>
              </a:extLst>
            </p:cNvPr>
            <p:cNvSpPr txBox="1"/>
            <p:nvPr/>
          </p:nvSpPr>
          <p:spPr>
            <a:xfrm>
              <a:off x="2464381" y="2160068"/>
              <a:ext cx="2530870" cy="6262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b="1"/>
              </a:lvl1pPr>
            </a:lstStyle>
            <a:p>
              <a:r>
                <a:rPr dirty="0">
                  <a:latin typeface="Arial" panose="020B0604020202020204" pitchFamily="34" charset="0"/>
                  <a:cs typeface="Arial" panose="020B0604020202020204" pitchFamily="34" charset="0"/>
                </a:rPr>
                <a:t>Execution</a:t>
              </a:r>
            </a:p>
          </p:txBody>
        </p:sp>
        <p:sp>
          <p:nvSpPr>
            <p:cNvPr id="46" name="TextBox 28">
              <a:extLst>
                <a:ext uri="{FF2B5EF4-FFF2-40B4-BE49-F238E27FC236}">
                  <a16:creationId xmlns:a16="http://schemas.microsoft.com/office/drawing/2014/main" id="{49455768-F809-E841-931C-47A6745D445A}"/>
                </a:ext>
              </a:extLst>
            </p:cNvPr>
            <p:cNvSpPr txBox="1"/>
            <p:nvPr/>
          </p:nvSpPr>
          <p:spPr>
            <a:xfrm>
              <a:off x="6474677" y="756968"/>
              <a:ext cx="1217558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b="1">
                  <a:solidFill>
                    <a:srgbClr val="2E75B6"/>
                  </a:solidFill>
                </a:defRPr>
              </a:lvl1pPr>
            </a:lstStyle>
            <a:p>
              <a:r>
                <a:rPr dirty="0">
                  <a:latin typeface="Arial" panose="020B0604020202020204" pitchFamily="34" charset="0"/>
                  <a:cs typeface="Arial" panose="020B0604020202020204" pitchFamily="34" charset="0"/>
                </a:rPr>
                <a:t>NGTP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endParaRPr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TextBox 29">
              <a:extLst>
                <a:ext uri="{FF2B5EF4-FFF2-40B4-BE49-F238E27FC236}">
                  <a16:creationId xmlns:a16="http://schemas.microsoft.com/office/drawing/2014/main" id="{948513AE-DB5A-C64A-B686-AC4272785073}"/>
                </a:ext>
              </a:extLst>
            </p:cNvPr>
            <p:cNvSpPr txBox="1"/>
            <p:nvPr/>
          </p:nvSpPr>
          <p:spPr>
            <a:xfrm>
              <a:off x="5924039" y="2139681"/>
              <a:ext cx="1777630" cy="6262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b="1">
                  <a:solidFill>
                    <a:srgbClr val="2F5597"/>
                  </a:solidFill>
                </a:defRPr>
              </a:lvl1pPr>
            </a:lstStyle>
            <a:p>
              <a:r>
                <a:rPr dirty="0">
                  <a:latin typeface="Arial" panose="020B0604020202020204" pitchFamily="34" charset="0"/>
                  <a:cs typeface="Arial" panose="020B0604020202020204" pitchFamily="34" charset="0"/>
                </a:rPr>
                <a:t>Genuine</a:t>
              </a:r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218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218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218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218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1878</TotalTime>
  <Words>1168</Words>
  <Application>Microsoft Macintosh PowerPoint</Application>
  <PresentationFormat>Widescreen</PresentationFormat>
  <Paragraphs>223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Arial Black</vt:lpstr>
      <vt:lpstr>Arial Narrow</vt:lpstr>
      <vt:lpstr>Calibri</vt:lpstr>
      <vt:lpstr>Calibri Light</vt:lpstr>
      <vt:lpstr>Carlito</vt:lpstr>
      <vt:lpstr>Lato</vt:lpstr>
      <vt:lpstr>Times New Roman</vt:lpstr>
      <vt:lpstr>Wingdings</vt:lpstr>
      <vt:lpstr>Office Theme</vt:lpstr>
      <vt:lpstr>PowerPoint Presentation</vt:lpstr>
      <vt:lpstr>PowerPoint Presentation</vt:lpstr>
      <vt:lpstr> Selection of cases for Enforcement </vt:lpstr>
      <vt:lpstr>PowerPoint Presentation</vt:lpstr>
      <vt:lpstr>PowerPoint Presentation</vt:lpstr>
      <vt:lpstr>Collections from Enforcement actions (since Oct’ 2022) </vt:lpstr>
      <vt:lpstr>PowerPoint Presentation</vt:lpstr>
      <vt:lpstr>PowerPoint Presentation</vt:lpstr>
      <vt:lpstr>PowerPoint Presentation</vt:lpstr>
      <vt:lpstr>State Monitoring Committee – Case selection and allocation </vt:lpstr>
      <vt:lpstr>PowerPoint Presentation</vt:lpstr>
      <vt:lpstr>PowerPoint Presentation</vt:lpstr>
      <vt:lpstr>PowerPoint Presentation</vt:lpstr>
      <vt:lpstr> Recovery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 girijasankar</cp:lastModifiedBy>
  <cp:revision>128</cp:revision>
  <dcterms:modified xsi:type="dcterms:W3CDTF">2024-03-04T02:38:43Z</dcterms:modified>
</cp:coreProperties>
</file>