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75" r:id="rId2"/>
    <p:sldId id="256" r:id="rId3"/>
    <p:sldId id="257" r:id="rId4"/>
    <p:sldId id="258" r:id="rId5"/>
    <p:sldId id="259" r:id="rId6"/>
    <p:sldId id="268" r:id="rId7"/>
    <p:sldId id="260" r:id="rId8"/>
    <p:sldId id="261" r:id="rId9"/>
    <p:sldId id="262" r:id="rId10"/>
    <p:sldId id="263" r:id="rId11"/>
    <p:sldId id="264" r:id="rId12"/>
    <p:sldId id="269" r:id="rId13"/>
    <p:sldId id="270" r:id="rId14"/>
    <p:sldId id="280" r:id="rId15"/>
    <p:sldId id="285" r:id="rId16"/>
    <p:sldId id="281" r:id="rId17"/>
    <p:sldId id="282" r:id="rId18"/>
    <p:sldId id="279" r:id="rId19"/>
    <p:sldId id="266" r:id="rId20"/>
    <p:sldId id="284" r:id="rId21"/>
    <p:sldId id="267" r:id="rId22"/>
    <p:sldId id="277" r:id="rId23"/>
    <p:sldId id="273"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FF00FF"/>
    <a:srgbClr val="FCFB97"/>
    <a:srgbClr val="FDFCC7"/>
    <a:srgbClr val="FBF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E69A9E-B467-496B-BF18-88E60D1FB8CE}">
  <a:tblStyle styleId="{ABE69A9E-B467-496B-BF18-88E60D1FB8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ek Arya" userId="d0475d30ac10eed8" providerId="LiveId" clId="{430AEAC6-0EAC-4A74-A599-1AD26D153DC3}"/>
    <pc:docChg chg="undo custSel modSld">
      <pc:chgData name="Vivek Arya" userId="d0475d30ac10eed8" providerId="LiveId" clId="{430AEAC6-0EAC-4A74-A599-1AD26D153DC3}" dt="2023-08-10T14:58:49.965" v="357" actId="20577"/>
      <pc:docMkLst>
        <pc:docMk/>
      </pc:docMkLst>
      <pc:sldChg chg="modSp mod">
        <pc:chgData name="Vivek Arya" userId="d0475d30ac10eed8" providerId="LiveId" clId="{430AEAC6-0EAC-4A74-A599-1AD26D153DC3}" dt="2023-08-10T14:44:25.915" v="286" actId="20577"/>
        <pc:sldMkLst>
          <pc:docMk/>
          <pc:sldMk cId="0" sldId="267"/>
        </pc:sldMkLst>
        <pc:spChg chg="mod">
          <ac:chgData name="Vivek Arya" userId="d0475d30ac10eed8" providerId="LiveId" clId="{430AEAC6-0EAC-4A74-A599-1AD26D153DC3}" dt="2023-08-10T14:44:25.915" v="286" actId="20577"/>
          <ac:spMkLst>
            <pc:docMk/>
            <pc:sldMk cId="0" sldId="267"/>
            <ac:spMk id="158" creationId="{00000000-0000-0000-0000-000000000000}"/>
          </ac:spMkLst>
        </pc:spChg>
      </pc:sldChg>
      <pc:sldChg chg="modSp mod">
        <pc:chgData name="Vivek Arya" userId="d0475d30ac10eed8" providerId="LiveId" clId="{430AEAC6-0EAC-4A74-A599-1AD26D153DC3}" dt="2023-08-10T14:55:11.004" v="328" actId="113"/>
        <pc:sldMkLst>
          <pc:docMk/>
          <pc:sldMk cId="424233335" sldId="277"/>
        </pc:sldMkLst>
        <pc:spChg chg="mod">
          <ac:chgData name="Vivek Arya" userId="d0475d30ac10eed8" providerId="LiveId" clId="{430AEAC6-0EAC-4A74-A599-1AD26D153DC3}" dt="2023-08-10T14:55:11.004" v="328" actId="113"/>
          <ac:spMkLst>
            <pc:docMk/>
            <pc:sldMk cId="424233335" sldId="277"/>
            <ac:spMk id="158" creationId="{00000000-0000-0000-0000-000000000000}"/>
          </ac:spMkLst>
        </pc:spChg>
      </pc:sldChg>
      <pc:sldChg chg="modSp mod">
        <pc:chgData name="Vivek Arya" userId="d0475d30ac10eed8" providerId="LiveId" clId="{430AEAC6-0EAC-4A74-A599-1AD26D153DC3}" dt="2023-08-10T14:43:21.871" v="280" actId="20577"/>
        <pc:sldMkLst>
          <pc:docMk/>
          <pc:sldMk cId="3119971040" sldId="279"/>
        </pc:sldMkLst>
        <pc:spChg chg="mod">
          <ac:chgData name="Vivek Arya" userId="d0475d30ac10eed8" providerId="LiveId" clId="{430AEAC6-0EAC-4A74-A599-1AD26D153DC3}" dt="2023-08-10T14:43:21.871" v="280" actId="20577"/>
          <ac:spMkLst>
            <pc:docMk/>
            <pc:sldMk cId="3119971040" sldId="279"/>
            <ac:spMk id="2" creationId="{00000000-0000-0000-0000-000000000000}"/>
          </ac:spMkLst>
        </pc:spChg>
        <pc:graphicFrameChg chg="modGraphic">
          <ac:chgData name="Vivek Arya" userId="d0475d30ac10eed8" providerId="LiveId" clId="{430AEAC6-0EAC-4A74-A599-1AD26D153DC3}" dt="2023-08-10T14:41:53.348" v="278" actId="20577"/>
          <ac:graphicFrameMkLst>
            <pc:docMk/>
            <pc:sldMk cId="3119971040" sldId="279"/>
            <ac:graphicFrameMk id="5" creationId="{00000000-0000-0000-0000-000000000000}"/>
          </ac:graphicFrameMkLst>
        </pc:graphicFrameChg>
      </pc:sldChg>
      <pc:sldChg chg="addSp modSp mod">
        <pc:chgData name="Vivek Arya" userId="d0475d30ac10eed8" providerId="LiveId" clId="{430AEAC6-0EAC-4A74-A599-1AD26D153DC3}" dt="2023-08-10T12:21:55.749" v="242" actId="1038"/>
        <pc:sldMkLst>
          <pc:docMk/>
          <pc:sldMk cId="1468884897" sldId="281"/>
        </pc:sldMkLst>
        <pc:picChg chg="add mod">
          <ac:chgData name="Vivek Arya" userId="d0475d30ac10eed8" providerId="LiveId" clId="{430AEAC6-0EAC-4A74-A599-1AD26D153DC3}" dt="2023-08-10T12:21:55.749" v="242" actId="1038"/>
          <ac:picMkLst>
            <pc:docMk/>
            <pc:sldMk cId="1468884897" sldId="281"/>
            <ac:picMk id="2" creationId="{9BCD6B4B-C78C-B87E-79E5-521A9993D469}"/>
          </ac:picMkLst>
        </pc:picChg>
      </pc:sldChg>
      <pc:sldChg chg="modSp mod">
        <pc:chgData name="Vivek Arya" userId="d0475d30ac10eed8" providerId="LiveId" clId="{430AEAC6-0EAC-4A74-A599-1AD26D153DC3}" dt="2023-08-10T14:58:49.965" v="357" actId="20577"/>
        <pc:sldMkLst>
          <pc:docMk/>
          <pc:sldMk cId="3693082469" sldId="284"/>
        </pc:sldMkLst>
        <pc:spChg chg="mod">
          <ac:chgData name="Vivek Arya" userId="d0475d30ac10eed8" providerId="LiveId" clId="{430AEAC6-0EAC-4A74-A599-1AD26D153DC3}" dt="2023-08-10T14:58:49.965" v="357" actId="20577"/>
          <ac:spMkLst>
            <pc:docMk/>
            <pc:sldMk cId="3693082469" sldId="284"/>
            <ac:spMk id="15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ownloads\MOBILE%20EQUIPMENT%20TOP%20FIRM%20COLLECTION%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222628756635"/>
          <c:y val="2.881668422070981E-2"/>
          <c:w val="0.84687773712433645"/>
          <c:h val="0.51010791095335162"/>
        </c:manualLayout>
      </c:layout>
      <c:barChart>
        <c:barDir val="col"/>
        <c:grouping val="clustered"/>
        <c:varyColors val="0"/>
        <c:ser>
          <c:idx val="0"/>
          <c:order val="0"/>
          <c:tx>
            <c:strRef>
              <c:f>'Graph (2)'!$A$7</c:f>
              <c:strCache>
                <c:ptCount val="1"/>
                <c:pt idx="0">
                  <c:v>2020-21</c:v>
                </c:pt>
              </c:strCache>
            </c:strRef>
          </c:tx>
          <c:spPr>
            <a:solidFill>
              <a:schemeClr val="accent1"/>
            </a:solidFill>
            <a:ln>
              <a:noFill/>
            </a:ln>
            <a:effectLst/>
          </c:spPr>
          <c:invertIfNegative val="0"/>
          <c:cat>
            <c:strRef>
              <c:f>'Graph (2)'!$B$6:$I$6</c:f>
              <c:strCache>
                <c:ptCount val="8"/>
                <c:pt idx="0">
                  <c:v>SAMSUNG INDIA ELECTRONICS PVT LTD</c:v>
                </c:pt>
                <c:pt idx="1">
                  <c:v>OPPO MOBILES INDIA PRIVATE LIMITED</c:v>
                </c:pt>
                <c:pt idx="2">
                  <c:v>REALME MOBILE TELECOMMUNICATIONS INDIA PVT LTD</c:v>
                </c:pt>
                <c:pt idx="3">
                  <c:v>I - VIVO MOBILE INDIA PRIVATE LIMITED</c:v>
                </c:pt>
                <c:pt idx="4">
                  <c:v>II - VIVO MOBILE INDIA PRIVATE LIMITED</c:v>
                </c:pt>
                <c:pt idx="5">
                  <c:v>ISMARTU INDIA PRIVATE LIMITED</c:v>
                </c:pt>
                <c:pt idx="6">
                  <c:v>G-MOBILE DEVICES PRIVATE LIMITED</c:v>
                </c:pt>
                <c:pt idx="7">
                  <c:v>S-MOBILE DEVICES PRIVATE LIMITED</c:v>
                </c:pt>
              </c:strCache>
            </c:strRef>
          </c:cat>
          <c:val>
            <c:numRef>
              <c:f>'Graph (2)'!$B$7:$I$7</c:f>
              <c:numCache>
                <c:formatCode>0.00</c:formatCode>
                <c:ptCount val="8"/>
                <c:pt idx="0">
                  <c:v>564.21326836771993</c:v>
                </c:pt>
                <c:pt idx="1">
                  <c:v>433.04693689068</c:v>
                </c:pt>
                <c:pt idx="2">
                  <c:v>4.9536532099999997E-3</c:v>
                </c:pt>
                <c:pt idx="3">
                  <c:v>285.50307510055001</c:v>
                </c:pt>
                <c:pt idx="4">
                  <c:v>128.14666246914001</c:v>
                </c:pt>
                <c:pt idx="5">
                  <c:v>47.440060284289999</c:v>
                </c:pt>
                <c:pt idx="6">
                  <c:v>46.232059623809995</c:v>
                </c:pt>
                <c:pt idx="7">
                  <c:v>22.647907513</c:v>
                </c:pt>
              </c:numCache>
            </c:numRef>
          </c:val>
          <c:extLst>
            <c:ext xmlns:c16="http://schemas.microsoft.com/office/drawing/2014/chart" uri="{C3380CC4-5D6E-409C-BE32-E72D297353CC}">
              <c16:uniqueId val="{00000000-6FBC-4687-8E98-9BF6F6268142}"/>
            </c:ext>
          </c:extLst>
        </c:ser>
        <c:ser>
          <c:idx val="1"/>
          <c:order val="1"/>
          <c:tx>
            <c:strRef>
              <c:f>'Graph (2)'!$A$8</c:f>
              <c:strCache>
                <c:ptCount val="1"/>
                <c:pt idx="0">
                  <c:v>2021-22</c:v>
                </c:pt>
              </c:strCache>
            </c:strRef>
          </c:tx>
          <c:spPr>
            <a:solidFill>
              <a:schemeClr val="accent2"/>
            </a:solidFill>
            <a:ln>
              <a:noFill/>
            </a:ln>
            <a:effectLst/>
          </c:spPr>
          <c:invertIfNegative val="0"/>
          <c:cat>
            <c:strRef>
              <c:f>'Graph (2)'!$B$6:$I$6</c:f>
              <c:strCache>
                <c:ptCount val="8"/>
                <c:pt idx="0">
                  <c:v>SAMSUNG INDIA ELECTRONICS PVT LTD</c:v>
                </c:pt>
                <c:pt idx="1">
                  <c:v>OPPO MOBILES INDIA PRIVATE LIMITED</c:v>
                </c:pt>
                <c:pt idx="2">
                  <c:v>REALME MOBILE TELECOMMUNICATIONS INDIA PVT LTD</c:v>
                </c:pt>
                <c:pt idx="3">
                  <c:v>I - VIVO MOBILE INDIA PRIVATE LIMITED</c:v>
                </c:pt>
                <c:pt idx="4">
                  <c:v>II - VIVO MOBILE INDIA PRIVATE LIMITED</c:v>
                </c:pt>
                <c:pt idx="5">
                  <c:v>ISMARTU INDIA PRIVATE LIMITED</c:v>
                </c:pt>
                <c:pt idx="6">
                  <c:v>G-MOBILE DEVICES PRIVATE LIMITED</c:v>
                </c:pt>
                <c:pt idx="7">
                  <c:v>S-MOBILE DEVICES PRIVATE LIMITED</c:v>
                </c:pt>
              </c:strCache>
            </c:strRef>
          </c:cat>
          <c:val>
            <c:numRef>
              <c:f>'Graph (2)'!$B$8:$I$8</c:f>
              <c:numCache>
                <c:formatCode>0.00</c:formatCode>
                <c:ptCount val="8"/>
                <c:pt idx="0">
                  <c:v>491.33563276034005</c:v>
                </c:pt>
                <c:pt idx="1">
                  <c:v>552.67507296018005</c:v>
                </c:pt>
                <c:pt idx="2">
                  <c:v>6.7203639985499999</c:v>
                </c:pt>
                <c:pt idx="3">
                  <c:v>332.27869605659998</c:v>
                </c:pt>
                <c:pt idx="4">
                  <c:v>190.90024629354002</c:v>
                </c:pt>
                <c:pt idx="5">
                  <c:v>71.405813454949993</c:v>
                </c:pt>
                <c:pt idx="6">
                  <c:v>60.32918357954</c:v>
                </c:pt>
                <c:pt idx="7">
                  <c:v>26.87402589073</c:v>
                </c:pt>
              </c:numCache>
            </c:numRef>
          </c:val>
          <c:extLst>
            <c:ext xmlns:c16="http://schemas.microsoft.com/office/drawing/2014/chart" uri="{C3380CC4-5D6E-409C-BE32-E72D297353CC}">
              <c16:uniqueId val="{00000001-6FBC-4687-8E98-9BF6F6268142}"/>
            </c:ext>
          </c:extLst>
        </c:ser>
        <c:ser>
          <c:idx val="2"/>
          <c:order val="2"/>
          <c:tx>
            <c:strRef>
              <c:f>'Graph (2)'!$A$9</c:f>
              <c:strCache>
                <c:ptCount val="1"/>
                <c:pt idx="0">
                  <c:v>2022-23</c:v>
                </c:pt>
              </c:strCache>
            </c:strRef>
          </c:tx>
          <c:spPr>
            <a:solidFill>
              <a:schemeClr val="accent3"/>
            </a:solidFill>
            <a:ln>
              <a:noFill/>
            </a:ln>
            <a:effectLst/>
          </c:spPr>
          <c:invertIfNegative val="0"/>
          <c:cat>
            <c:strRef>
              <c:f>'Graph (2)'!$B$6:$I$6</c:f>
              <c:strCache>
                <c:ptCount val="8"/>
                <c:pt idx="0">
                  <c:v>SAMSUNG INDIA ELECTRONICS PVT LTD</c:v>
                </c:pt>
                <c:pt idx="1">
                  <c:v>OPPO MOBILES INDIA PRIVATE LIMITED</c:v>
                </c:pt>
                <c:pt idx="2">
                  <c:v>REALME MOBILE TELECOMMUNICATIONS INDIA PVT LTD</c:v>
                </c:pt>
                <c:pt idx="3">
                  <c:v>I - VIVO MOBILE INDIA PRIVATE LIMITED</c:v>
                </c:pt>
                <c:pt idx="4">
                  <c:v>II - VIVO MOBILE INDIA PRIVATE LIMITED</c:v>
                </c:pt>
                <c:pt idx="5">
                  <c:v>ISMARTU INDIA PRIVATE LIMITED</c:v>
                </c:pt>
                <c:pt idx="6">
                  <c:v>G-MOBILE DEVICES PRIVATE LIMITED</c:v>
                </c:pt>
                <c:pt idx="7">
                  <c:v>S-MOBILE DEVICES PRIVATE LIMITED</c:v>
                </c:pt>
              </c:strCache>
            </c:strRef>
          </c:cat>
          <c:val>
            <c:numRef>
              <c:f>'Graph (2)'!$B$9:$I$9</c:f>
              <c:numCache>
                <c:formatCode>0.00</c:formatCode>
                <c:ptCount val="8"/>
                <c:pt idx="0">
                  <c:v>603.90033445501001</c:v>
                </c:pt>
                <c:pt idx="1">
                  <c:v>453.36627012638002</c:v>
                </c:pt>
                <c:pt idx="2">
                  <c:v>42.440126774790002</c:v>
                </c:pt>
                <c:pt idx="3">
                  <c:v>331.68418599821001</c:v>
                </c:pt>
                <c:pt idx="4">
                  <c:v>196.06979128870998</c:v>
                </c:pt>
                <c:pt idx="5">
                  <c:v>56.528799699349996</c:v>
                </c:pt>
                <c:pt idx="6">
                  <c:v>48.63457751192</c:v>
                </c:pt>
                <c:pt idx="7">
                  <c:v>19.018894184889998</c:v>
                </c:pt>
              </c:numCache>
            </c:numRef>
          </c:val>
          <c:extLst>
            <c:ext xmlns:c16="http://schemas.microsoft.com/office/drawing/2014/chart" uri="{C3380CC4-5D6E-409C-BE32-E72D297353CC}">
              <c16:uniqueId val="{00000002-6FBC-4687-8E98-9BF6F6268142}"/>
            </c:ext>
          </c:extLst>
        </c:ser>
        <c:dLbls>
          <c:showLegendKey val="0"/>
          <c:showVal val="0"/>
          <c:showCatName val="0"/>
          <c:showSerName val="0"/>
          <c:showPercent val="0"/>
          <c:showBubbleSize val="0"/>
        </c:dLbls>
        <c:gapWidth val="219"/>
        <c:overlap val="-27"/>
        <c:axId val="276790864"/>
        <c:axId val="219076696"/>
      </c:barChart>
      <c:catAx>
        <c:axId val="2767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076696"/>
        <c:crosses val="autoZero"/>
        <c:auto val="1"/>
        <c:lblAlgn val="ctr"/>
        <c:lblOffset val="100"/>
        <c:noMultiLvlLbl val="0"/>
      </c:catAx>
      <c:valAx>
        <c:axId val="219076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Turnover</a:t>
                </a:r>
                <a:r>
                  <a:rPr lang="en-US" b="1" baseline="0" dirty="0"/>
                  <a:t> in INR </a:t>
                </a:r>
                <a:r>
                  <a:rPr lang="en-US" b="1" baseline="0" dirty="0" err="1"/>
                  <a:t>Crores</a:t>
                </a:r>
                <a:endParaRPr lang="en-US" b="1" dirty="0"/>
              </a:p>
            </c:rich>
          </c:tx>
          <c:layout>
            <c:manualLayout>
              <c:xMode val="edge"/>
              <c:yMode val="edge"/>
              <c:x val="2.6940882171013331E-2"/>
              <c:y val="9.765019226937267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790864"/>
        <c:crosses val="autoZero"/>
        <c:crossBetween val="between"/>
      </c:valAx>
      <c:spPr>
        <a:noFill/>
        <a:ln>
          <a:noFill/>
        </a:ln>
        <a:effectLst/>
      </c:spPr>
    </c:plotArea>
    <c:legend>
      <c:legendPos val="b"/>
      <c:layout>
        <c:manualLayout>
          <c:xMode val="edge"/>
          <c:yMode val="edge"/>
          <c:x val="0.7314223650251197"/>
          <c:y val="4.1322547601160588E-2"/>
          <c:w val="0.24644740800571552"/>
          <c:h val="4.178295446716362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 (2)'!$B$6</c:f>
              <c:strCache>
                <c:ptCount val="1"/>
                <c:pt idx="0">
                  <c:v>SAMSUNG INDIA ELECTRONICS PVT LTD</c:v>
                </c:pt>
              </c:strCache>
            </c:strRef>
          </c:tx>
          <c:spPr>
            <a:ln w="28575" cap="rnd">
              <a:solidFill>
                <a:schemeClr val="accent1"/>
              </a:solidFill>
              <a:round/>
            </a:ln>
            <a:effectLst/>
          </c:spPr>
          <c:marker>
            <c:symbol val="none"/>
          </c:marker>
          <c:cat>
            <c:strRef>
              <c:f>'Graph (2)'!$A$7:$A$9</c:f>
              <c:strCache>
                <c:ptCount val="3"/>
                <c:pt idx="0">
                  <c:v>2020-21</c:v>
                </c:pt>
                <c:pt idx="1">
                  <c:v>2021-22</c:v>
                </c:pt>
                <c:pt idx="2">
                  <c:v>2022-23</c:v>
                </c:pt>
              </c:strCache>
            </c:strRef>
          </c:cat>
          <c:val>
            <c:numRef>
              <c:f>'Graph (2)'!$B$7:$B$9</c:f>
              <c:numCache>
                <c:formatCode>0.00</c:formatCode>
                <c:ptCount val="3"/>
                <c:pt idx="0">
                  <c:v>564.21326836771993</c:v>
                </c:pt>
                <c:pt idx="1">
                  <c:v>491.33563276034005</c:v>
                </c:pt>
                <c:pt idx="2">
                  <c:v>603.90033445501001</c:v>
                </c:pt>
              </c:numCache>
            </c:numRef>
          </c:val>
          <c:smooth val="0"/>
          <c:extLst>
            <c:ext xmlns:c16="http://schemas.microsoft.com/office/drawing/2014/chart" uri="{C3380CC4-5D6E-409C-BE32-E72D297353CC}">
              <c16:uniqueId val="{00000000-3F6C-49AD-864E-B7EBF28DAE40}"/>
            </c:ext>
          </c:extLst>
        </c:ser>
        <c:ser>
          <c:idx val="1"/>
          <c:order val="1"/>
          <c:tx>
            <c:strRef>
              <c:f>'Graph (2)'!$C$6</c:f>
              <c:strCache>
                <c:ptCount val="1"/>
                <c:pt idx="0">
                  <c:v>OPPO MOBILES INDIA PRIVATE LIMITED</c:v>
                </c:pt>
              </c:strCache>
            </c:strRef>
          </c:tx>
          <c:spPr>
            <a:ln w="28575" cap="rnd">
              <a:solidFill>
                <a:schemeClr val="accent6">
                  <a:lumMod val="75000"/>
                </a:schemeClr>
              </a:solidFill>
              <a:round/>
            </a:ln>
            <a:effectLst/>
          </c:spPr>
          <c:marker>
            <c:symbol val="none"/>
          </c:marker>
          <c:cat>
            <c:strRef>
              <c:f>'Graph (2)'!$A$7:$A$9</c:f>
              <c:strCache>
                <c:ptCount val="3"/>
                <c:pt idx="0">
                  <c:v>2020-21</c:v>
                </c:pt>
                <c:pt idx="1">
                  <c:v>2021-22</c:v>
                </c:pt>
                <c:pt idx="2">
                  <c:v>2022-23</c:v>
                </c:pt>
              </c:strCache>
            </c:strRef>
          </c:cat>
          <c:val>
            <c:numRef>
              <c:f>'Graph (2)'!$C$7:$C$9</c:f>
              <c:numCache>
                <c:formatCode>0.00</c:formatCode>
                <c:ptCount val="3"/>
                <c:pt idx="0">
                  <c:v>433.04693689068</c:v>
                </c:pt>
                <c:pt idx="1">
                  <c:v>552.67507296018005</c:v>
                </c:pt>
                <c:pt idx="2">
                  <c:v>453.36627012638002</c:v>
                </c:pt>
              </c:numCache>
            </c:numRef>
          </c:val>
          <c:smooth val="0"/>
          <c:extLst>
            <c:ext xmlns:c16="http://schemas.microsoft.com/office/drawing/2014/chart" uri="{C3380CC4-5D6E-409C-BE32-E72D297353CC}">
              <c16:uniqueId val="{00000001-3F6C-49AD-864E-B7EBF28DAE40}"/>
            </c:ext>
          </c:extLst>
        </c:ser>
        <c:ser>
          <c:idx val="2"/>
          <c:order val="2"/>
          <c:tx>
            <c:strRef>
              <c:f>'Graph (2)'!$D$6</c:f>
              <c:strCache>
                <c:ptCount val="1"/>
                <c:pt idx="0">
                  <c:v>REALME MOBILE TELECOMMUNICATIONS INDIA PVT LTD</c:v>
                </c:pt>
              </c:strCache>
            </c:strRef>
          </c:tx>
          <c:spPr>
            <a:ln w="28575" cap="rnd">
              <a:solidFill>
                <a:srgbClr val="FF00FF"/>
              </a:solidFill>
              <a:round/>
            </a:ln>
            <a:effectLst/>
          </c:spPr>
          <c:marker>
            <c:symbol val="none"/>
          </c:marker>
          <c:cat>
            <c:strRef>
              <c:f>'Graph (2)'!$A$7:$A$9</c:f>
              <c:strCache>
                <c:ptCount val="3"/>
                <c:pt idx="0">
                  <c:v>2020-21</c:v>
                </c:pt>
                <c:pt idx="1">
                  <c:v>2021-22</c:v>
                </c:pt>
                <c:pt idx="2">
                  <c:v>2022-23</c:v>
                </c:pt>
              </c:strCache>
            </c:strRef>
          </c:cat>
          <c:val>
            <c:numRef>
              <c:f>'Graph (2)'!$D$7:$D$9</c:f>
              <c:numCache>
                <c:formatCode>0.00</c:formatCode>
                <c:ptCount val="3"/>
                <c:pt idx="0">
                  <c:v>4.9536532099999997E-3</c:v>
                </c:pt>
                <c:pt idx="1">
                  <c:v>6.7203639985499999</c:v>
                </c:pt>
                <c:pt idx="2">
                  <c:v>42.440126774790002</c:v>
                </c:pt>
              </c:numCache>
            </c:numRef>
          </c:val>
          <c:smooth val="0"/>
          <c:extLst>
            <c:ext xmlns:c16="http://schemas.microsoft.com/office/drawing/2014/chart" uri="{C3380CC4-5D6E-409C-BE32-E72D297353CC}">
              <c16:uniqueId val="{00000002-3F6C-49AD-864E-B7EBF28DAE40}"/>
            </c:ext>
          </c:extLst>
        </c:ser>
        <c:ser>
          <c:idx val="3"/>
          <c:order val="3"/>
          <c:tx>
            <c:strRef>
              <c:f>'Graph (2)'!$E$6</c:f>
              <c:strCache>
                <c:ptCount val="1"/>
                <c:pt idx="0">
                  <c:v>I - VIVO MOBILE INDIA PRIVATE LIMITED</c:v>
                </c:pt>
              </c:strCache>
            </c:strRef>
          </c:tx>
          <c:spPr>
            <a:ln w="28575" cap="rnd">
              <a:solidFill>
                <a:schemeClr val="accent4"/>
              </a:solidFill>
              <a:round/>
            </a:ln>
            <a:effectLst/>
          </c:spPr>
          <c:marker>
            <c:symbol val="none"/>
          </c:marker>
          <c:cat>
            <c:strRef>
              <c:f>'Graph (2)'!$A$7:$A$9</c:f>
              <c:strCache>
                <c:ptCount val="3"/>
                <c:pt idx="0">
                  <c:v>2020-21</c:v>
                </c:pt>
                <c:pt idx="1">
                  <c:v>2021-22</c:v>
                </c:pt>
                <c:pt idx="2">
                  <c:v>2022-23</c:v>
                </c:pt>
              </c:strCache>
            </c:strRef>
          </c:cat>
          <c:val>
            <c:numRef>
              <c:f>'Graph (2)'!$E$7:$E$9</c:f>
              <c:numCache>
                <c:formatCode>0.00</c:formatCode>
                <c:ptCount val="3"/>
                <c:pt idx="0">
                  <c:v>285.50307510055001</c:v>
                </c:pt>
                <c:pt idx="1">
                  <c:v>332.27869605659998</c:v>
                </c:pt>
                <c:pt idx="2">
                  <c:v>331.68418599821001</c:v>
                </c:pt>
              </c:numCache>
            </c:numRef>
          </c:val>
          <c:smooth val="0"/>
          <c:extLst>
            <c:ext xmlns:c16="http://schemas.microsoft.com/office/drawing/2014/chart" uri="{C3380CC4-5D6E-409C-BE32-E72D297353CC}">
              <c16:uniqueId val="{00000003-3F6C-49AD-864E-B7EBF28DAE40}"/>
            </c:ext>
          </c:extLst>
        </c:ser>
        <c:ser>
          <c:idx val="4"/>
          <c:order val="4"/>
          <c:tx>
            <c:strRef>
              <c:f>'Graph (2)'!$F$6</c:f>
              <c:strCache>
                <c:ptCount val="1"/>
                <c:pt idx="0">
                  <c:v>II - VIVO MOBILE INDIA PRIVATE LIMITED</c:v>
                </c:pt>
              </c:strCache>
            </c:strRef>
          </c:tx>
          <c:spPr>
            <a:ln w="28575" cap="rnd">
              <a:solidFill>
                <a:schemeClr val="accent5"/>
              </a:solidFill>
              <a:round/>
            </a:ln>
            <a:effectLst/>
          </c:spPr>
          <c:marker>
            <c:symbol val="none"/>
          </c:marker>
          <c:cat>
            <c:strRef>
              <c:f>'Graph (2)'!$A$7:$A$9</c:f>
              <c:strCache>
                <c:ptCount val="3"/>
                <c:pt idx="0">
                  <c:v>2020-21</c:v>
                </c:pt>
                <c:pt idx="1">
                  <c:v>2021-22</c:v>
                </c:pt>
                <c:pt idx="2">
                  <c:v>2022-23</c:v>
                </c:pt>
              </c:strCache>
            </c:strRef>
          </c:cat>
          <c:val>
            <c:numRef>
              <c:f>'Graph (2)'!$F$7:$F$9</c:f>
              <c:numCache>
                <c:formatCode>0.00</c:formatCode>
                <c:ptCount val="3"/>
                <c:pt idx="0">
                  <c:v>128.14666246914001</c:v>
                </c:pt>
                <c:pt idx="1">
                  <c:v>190.90024629354002</c:v>
                </c:pt>
                <c:pt idx="2">
                  <c:v>196.06979128870998</c:v>
                </c:pt>
              </c:numCache>
            </c:numRef>
          </c:val>
          <c:smooth val="0"/>
          <c:extLst>
            <c:ext xmlns:c16="http://schemas.microsoft.com/office/drawing/2014/chart" uri="{C3380CC4-5D6E-409C-BE32-E72D297353CC}">
              <c16:uniqueId val="{00000004-3F6C-49AD-864E-B7EBF28DAE40}"/>
            </c:ext>
          </c:extLst>
        </c:ser>
        <c:ser>
          <c:idx val="5"/>
          <c:order val="5"/>
          <c:tx>
            <c:strRef>
              <c:f>'Graph (2)'!$G$6</c:f>
              <c:strCache>
                <c:ptCount val="1"/>
                <c:pt idx="0">
                  <c:v>ISMARTU INDIA PRIVATE LIMITED</c:v>
                </c:pt>
              </c:strCache>
            </c:strRef>
          </c:tx>
          <c:spPr>
            <a:ln w="28575" cap="rnd">
              <a:solidFill>
                <a:srgbClr val="FFFF00"/>
              </a:solidFill>
              <a:round/>
            </a:ln>
            <a:effectLst/>
          </c:spPr>
          <c:marker>
            <c:symbol val="none"/>
          </c:marker>
          <c:cat>
            <c:strRef>
              <c:f>'Graph (2)'!$A$7:$A$9</c:f>
              <c:strCache>
                <c:ptCount val="3"/>
                <c:pt idx="0">
                  <c:v>2020-21</c:v>
                </c:pt>
                <c:pt idx="1">
                  <c:v>2021-22</c:v>
                </c:pt>
                <c:pt idx="2">
                  <c:v>2022-23</c:v>
                </c:pt>
              </c:strCache>
            </c:strRef>
          </c:cat>
          <c:val>
            <c:numRef>
              <c:f>'Graph (2)'!$G$7:$G$9</c:f>
              <c:numCache>
                <c:formatCode>0.00</c:formatCode>
                <c:ptCount val="3"/>
                <c:pt idx="0">
                  <c:v>47.440060284289999</c:v>
                </c:pt>
                <c:pt idx="1">
                  <c:v>71.405813454949993</c:v>
                </c:pt>
                <c:pt idx="2">
                  <c:v>56.528799699349996</c:v>
                </c:pt>
              </c:numCache>
            </c:numRef>
          </c:val>
          <c:smooth val="0"/>
          <c:extLst>
            <c:ext xmlns:c16="http://schemas.microsoft.com/office/drawing/2014/chart" uri="{C3380CC4-5D6E-409C-BE32-E72D297353CC}">
              <c16:uniqueId val="{00000005-3F6C-49AD-864E-B7EBF28DAE40}"/>
            </c:ext>
          </c:extLst>
        </c:ser>
        <c:ser>
          <c:idx val="6"/>
          <c:order val="6"/>
          <c:tx>
            <c:strRef>
              <c:f>'Graph (2)'!$H$6</c:f>
              <c:strCache>
                <c:ptCount val="1"/>
                <c:pt idx="0">
                  <c:v>G-MOBILE DEVICES PRIVATE LIMITED</c:v>
                </c:pt>
              </c:strCache>
            </c:strRef>
          </c:tx>
          <c:spPr>
            <a:ln w="28575" cap="rnd">
              <a:solidFill>
                <a:srgbClr val="FF0000"/>
              </a:solidFill>
              <a:round/>
            </a:ln>
            <a:effectLst/>
          </c:spPr>
          <c:marker>
            <c:symbol val="none"/>
          </c:marker>
          <c:cat>
            <c:strRef>
              <c:f>'Graph (2)'!$A$7:$A$9</c:f>
              <c:strCache>
                <c:ptCount val="3"/>
                <c:pt idx="0">
                  <c:v>2020-21</c:v>
                </c:pt>
                <c:pt idx="1">
                  <c:v>2021-22</c:v>
                </c:pt>
                <c:pt idx="2">
                  <c:v>2022-23</c:v>
                </c:pt>
              </c:strCache>
            </c:strRef>
          </c:cat>
          <c:val>
            <c:numRef>
              <c:f>'Graph (2)'!$H$7:$H$9</c:f>
              <c:numCache>
                <c:formatCode>0.00</c:formatCode>
                <c:ptCount val="3"/>
                <c:pt idx="0">
                  <c:v>46.232059623809995</c:v>
                </c:pt>
                <c:pt idx="1">
                  <c:v>60.32918357954</c:v>
                </c:pt>
                <c:pt idx="2">
                  <c:v>48.63457751192</c:v>
                </c:pt>
              </c:numCache>
            </c:numRef>
          </c:val>
          <c:smooth val="0"/>
          <c:extLst>
            <c:ext xmlns:c16="http://schemas.microsoft.com/office/drawing/2014/chart" uri="{C3380CC4-5D6E-409C-BE32-E72D297353CC}">
              <c16:uniqueId val="{00000006-3F6C-49AD-864E-B7EBF28DAE40}"/>
            </c:ext>
          </c:extLst>
        </c:ser>
        <c:ser>
          <c:idx val="7"/>
          <c:order val="7"/>
          <c:tx>
            <c:strRef>
              <c:f>'Graph (2)'!$I$6</c:f>
              <c:strCache>
                <c:ptCount val="1"/>
                <c:pt idx="0">
                  <c:v>S-MOBILE DEVICES PRIVATE LIMITED</c:v>
                </c:pt>
              </c:strCache>
            </c:strRef>
          </c:tx>
          <c:spPr>
            <a:ln w="28575" cap="rnd">
              <a:solidFill>
                <a:schemeClr val="accent5">
                  <a:lumMod val="40000"/>
                  <a:lumOff val="60000"/>
                </a:schemeClr>
              </a:solidFill>
              <a:round/>
            </a:ln>
            <a:effectLst/>
          </c:spPr>
          <c:marker>
            <c:symbol val="none"/>
          </c:marker>
          <c:cat>
            <c:strRef>
              <c:f>'Graph (2)'!$A$7:$A$9</c:f>
              <c:strCache>
                <c:ptCount val="3"/>
                <c:pt idx="0">
                  <c:v>2020-21</c:v>
                </c:pt>
                <c:pt idx="1">
                  <c:v>2021-22</c:v>
                </c:pt>
                <c:pt idx="2">
                  <c:v>2022-23</c:v>
                </c:pt>
              </c:strCache>
            </c:strRef>
          </c:cat>
          <c:val>
            <c:numRef>
              <c:f>'Graph (2)'!$I$7:$I$9</c:f>
              <c:numCache>
                <c:formatCode>0.00</c:formatCode>
                <c:ptCount val="3"/>
                <c:pt idx="0">
                  <c:v>22.647907513</c:v>
                </c:pt>
                <c:pt idx="1">
                  <c:v>26.87402589073</c:v>
                </c:pt>
                <c:pt idx="2">
                  <c:v>19.018894184889998</c:v>
                </c:pt>
              </c:numCache>
            </c:numRef>
          </c:val>
          <c:smooth val="0"/>
          <c:extLst>
            <c:ext xmlns:c16="http://schemas.microsoft.com/office/drawing/2014/chart" uri="{C3380CC4-5D6E-409C-BE32-E72D297353CC}">
              <c16:uniqueId val="{00000007-3F6C-49AD-864E-B7EBF28DAE40}"/>
            </c:ext>
          </c:extLst>
        </c:ser>
        <c:dLbls>
          <c:showLegendKey val="0"/>
          <c:showVal val="0"/>
          <c:showCatName val="0"/>
          <c:showSerName val="0"/>
          <c:showPercent val="0"/>
          <c:showBubbleSize val="0"/>
        </c:dLbls>
        <c:smooth val="0"/>
        <c:axId val="217877144"/>
        <c:axId val="217873616"/>
      </c:lineChart>
      <c:catAx>
        <c:axId val="21787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7873616"/>
        <c:crosses val="autoZero"/>
        <c:auto val="1"/>
        <c:lblAlgn val="ctr"/>
        <c:lblOffset val="100"/>
        <c:noMultiLvlLbl val="0"/>
      </c:catAx>
      <c:valAx>
        <c:axId val="21787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1" i="0" baseline="0" dirty="0">
                    <a:effectLst/>
                  </a:rPr>
                  <a:t>Turnover in INR </a:t>
                </a:r>
                <a:r>
                  <a:rPr lang="en-US" sz="1100" b="1" i="0" baseline="0" dirty="0" err="1">
                    <a:effectLst/>
                  </a:rPr>
                  <a:t>Crores</a:t>
                </a:r>
                <a:endParaRPr lang="en-US" sz="1100" dirty="0">
                  <a:effectLst/>
                </a:endParaRPr>
              </a:p>
            </c:rich>
          </c:tx>
          <c:layout>
            <c:manualLayout>
              <c:xMode val="edge"/>
              <c:yMode val="edge"/>
              <c:x val="0"/>
              <c:y val="0.1918401947656515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877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33285393897086"/>
          <c:y val="1.7750192186735621E-2"/>
          <c:w val="0.81100847933731057"/>
          <c:h val="0.50002118421972197"/>
        </c:manualLayout>
      </c:layout>
      <c:barChart>
        <c:barDir val="col"/>
        <c:grouping val="clustered"/>
        <c:varyColors val="0"/>
        <c:ser>
          <c:idx val="0"/>
          <c:order val="0"/>
          <c:tx>
            <c:strRef>
              <c:f>'Graph (2)'!$A$7</c:f>
              <c:strCache>
                <c:ptCount val="1"/>
                <c:pt idx="0">
                  <c:v>Q1 2022-23</c:v>
                </c:pt>
              </c:strCache>
            </c:strRef>
          </c:tx>
          <c:spPr>
            <a:solidFill>
              <a:schemeClr val="accent1"/>
            </a:solidFill>
            <a:ln>
              <a:noFill/>
            </a:ln>
            <a:effectLst/>
          </c:spPr>
          <c:invertIfNegative val="0"/>
          <c:cat>
            <c:strRef>
              <c:f>'Graph (2)'!$B$6:$I$6</c:f>
              <c:strCache>
                <c:ptCount val="8"/>
                <c:pt idx="0">
                  <c:v>SAMSUNG INDIA ELECTRONICS PVT LTD</c:v>
                </c:pt>
                <c:pt idx="1">
                  <c:v>OPPO MOBILES INDIA PRIVATE LIMITED</c:v>
                </c:pt>
                <c:pt idx="2">
                  <c:v>REALME MOBILE TELECOMMUNICATIONS INDIA PVT LTD</c:v>
                </c:pt>
                <c:pt idx="3">
                  <c:v>I - VIVO MOBILE INDIA PRIVATE LIMITED</c:v>
                </c:pt>
                <c:pt idx="4">
                  <c:v>II - VIVO MOBILE INDIA PRIVATE LIMITED</c:v>
                </c:pt>
                <c:pt idx="5">
                  <c:v>ISMARTU INDIA PRIVATE LIMITED</c:v>
                </c:pt>
                <c:pt idx="6">
                  <c:v>G-MOBILE DEVICES PRIVATE LIMITED</c:v>
                </c:pt>
                <c:pt idx="7">
                  <c:v>S-MOBILE DEVICES PRIVATE LIMITED</c:v>
                </c:pt>
              </c:strCache>
            </c:strRef>
          </c:cat>
          <c:val>
            <c:numRef>
              <c:f>'Graph (2)'!$B$7:$I$7</c:f>
              <c:numCache>
                <c:formatCode>0.00</c:formatCode>
                <c:ptCount val="8"/>
                <c:pt idx="0">
                  <c:v>197.60403459560001</c:v>
                </c:pt>
                <c:pt idx="1">
                  <c:v>191.57294998699999</c:v>
                </c:pt>
                <c:pt idx="2">
                  <c:v>2.3830336000000001E-2</c:v>
                </c:pt>
                <c:pt idx="3">
                  <c:v>133.77462801799999</c:v>
                </c:pt>
                <c:pt idx="4">
                  <c:v>69.279752852000001</c:v>
                </c:pt>
                <c:pt idx="5">
                  <c:v>19.035433542</c:v>
                </c:pt>
                <c:pt idx="6">
                  <c:v>17.780518058999998</c:v>
                </c:pt>
                <c:pt idx="7">
                  <c:v>5.5641195410000002</c:v>
                </c:pt>
              </c:numCache>
            </c:numRef>
          </c:val>
          <c:extLst>
            <c:ext xmlns:c16="http://schemas.microsoft.com/office/drawing/2014/chart" uri="{C3380CC4-5D6E-409C-BE32-E72D297353CC}">
              <c16:uniqueId val="{00000000-9793-413C-B8C2-8D8775953150}"/>
            </c:ext>
          </c:extLst>
        </c:ser>
        <c:ser>
          <c:idx val="1"/>
          <c:order val="1"/>
          <c:tx>
            <c:strRef>
              <c:f>'Graph (2)'!$A$8</c:f>
              <c:strCache>
                <c:ptCount val="1"/>
                <c:pt idx="0">
                  <c:v>Q1 2023-2024</c:v>
                </c:pt>
              </c:strCache>
            </c:strRef>
          </c:tx>
          <c:spPr>
            <a:solidFill>
              <a:schemeClr val="accent2"/>
            </a:solidFill>
            <a:ln>
              <a:noFill/>
            </a:ln>
            <a:effectLst/>
          </c:spPr>
          <c:invertIfNegative val="0"/>
          <c:cat>
            <c:strRef>
              <c:f>'Graph (2)'!$B$6:$I$6</c:f>
              <c:strCache>
                <c:ptCount val="8"/>
                <c:pt idx="0">
                  <c:v>SAMSUNG INDIA ELECTRONICS PVT LTD</c:v>
                </c:pt>
                <c:pt idx="1">
                  <c:v>OPPO MOBILES INDIA PRIVATE LIMITED</c:v>
                </c:pt>
                <c:pt idx="2">
                  <c:v>REALME MOBILE TELECOMMUNICATIONS INDIA PVT LTD</c:v>
                </c:pt>
                <c:pt idx="3">
                  <c:v>I - VIVO MOBILE INDIA PRIVATE LIMITED</c:v>
                </c:pt>
                <c:pt idx="4">
                  <c:v>II - VIVO MOBILE INDIA PRIVATE LIMITED</c:v>
                </c:pt>
                <c:pt idx="5">
                  <c:v>ISMARTU INDIA PRIVATE LIMITED</c:v>
                </c:pt>
                <c:pt idx="6">
                  <c:v>G-MOBILE DEVICES PRIVATE LIMITED</c:v>
                </c:pt>
                <c:pt idx="7">
                  <c:v>S-MOBILE DEVICES PRIVATE LIMITED</c:v>
                </c:pt>
              </c:strCache>
            </c:strRef>
          </c:cat>
          <c:val>
            <c:numRef>
              <c:f>'Graph (2)'!$B$8:$I$8</c:f>
              <c:numCache>
                <c:formatCode>0.00</c:formatCode>
                <c:ptCount val="8"/>
                <c:pt idx="0">
                  <c:v>162.59517396287998</c:v>
                </c:pt>
                <c:pt idx="1">
                  <c:v>185.58539819831</c:v>
                </c:pt>
                <c:pt idx="2">
                  <c:v>45.406864650999999</c:v>
                </c:pt>
                <c:pt idx="3">
                  <c:v>111.241580954</c:v>
                </c:pt>
                <c:pt idx="4">
                  <c:v>70.033484235019998</c:v>
                </c:pt>
                <c:pt idx="5">
                  <c:v>28.942812</c:v>
                </c:pt>
                <c:pt idx="6">
                  <c:v>24.71787632657</c:v>
                </c:pt>
                <c:pt idx="7">
                  <c:v>9.6981203332799986</c:v>
                </c:pt>
              </c:numCache>
            </c:numRef>
          </c:val>
          <c:extLst>
            <c:ext xmlns:c16="http://schemas.microsoft.com/office/drawing/2014/chart" uri="{C3380CC4-5D6E-409C-BE32-E72D297353CC}">
              <c16:uniqueId val="{00000001-9793-413C-B8C2-8D8775953150}"/>
            </c:ext>
          </c:extLst>
        </c:ser>
        <c:dLbls>
          <c:showLegendKey val="0"/>
          <c:showVal val="0"/>
          <c:showCatName val="0"/>
          <c:showSerName val="0"/>
          <c:showPercent val="0"/>
          <c:showBubbleSize val="0"/>
        </c:dLbls>
        <c:gapWidth val="219"/>
        <c:overlap val="-27"/>
        <c:axId val="217875576"/>
        <c:axId val="217876360"/>
      </c:barChart>
      <c:catAx>
        <c:axId val="21787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876360"/>
        <c:crosses val="autoZero"/>
        <c:auto val="1"/>
        <c:lblAlgn val="ctr"/>
        <c:lblOffset val="100"/>
        <c:noMultiLvlLbl val="0"/>
      </c:catAx>
      <c:valAx>
        <c:axId val="217876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1" i="0" baseline="0" dirty="0">
                    <a:effectLst/>
                  </a:rPr>
                  <a:t>Turnover in INR </a:t>
                </a:r>
                <a:r>
                  <a:rPr lang="en-US" sz="1050" b="1" i="0" baseline="0" dirty="0" err="1">
                    <a:effectLst/>
                  </a:rPr>
                  <a:t>Crores</a:t>
                </a:r>
                <a:endParaRPr lang="en-US" sz="1050" dirty="0">
                  <a:effectLst/>
                </a:endParaRPr>
              </a:p>
            </c:rich>
          </c:tx>
          <c:layout>
            <c:manualLayout>
              <c:xMode val="edge"/>
              <c:yMode val="edge"/>
              <c:x val="5.7128224389313663E-2"/>
              <c:y val="5.6190160039136197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875576"/>
        <c:crosses val="autoZero"/>
        <c:crossBetween val="between"/>
      </c:valAx>
      <c:spPr>
        <a:noFill/>
        <a:ln>
          <a:noFill/>
        </a:ln>
        <a:effectLst/>
      </c:spPr>
    </c:plotArea>
    <c:legend>
      <c:legendPos val="b"/>
      <c:layout>
        <c:manualLayout>
          <c:xMode val="edge"/>
          <c:yMode val="edge"/>
          <c:x val="0.61591993400997924"/>
          <c:y val="5.9970997274442668E-3"/>
          <c:w val="0.38141097987751532"/>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9742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90fd6962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90fd69626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63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9319dfe1c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9319dfe1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17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0fd69626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90fd6962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30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0fd69626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90fd6962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85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90fd6962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90fd6962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6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90fd696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90fd696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29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90fd696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90fd696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94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90fd696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90fd696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72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90fd6962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90fd69626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05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90fd6962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90fd69626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30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90fd696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90fd696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24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90fd6962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90fd6962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94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90fd6962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90fd6962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06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90fd6962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90fd6962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93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9319dfe1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9319dfe1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45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90fd69626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90fd6962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15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90fd6962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90fd6962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9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retail.economictimes.indiatimes.com/tag/piyush+goyal"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retail.economictimes.indiatimes.com/tag/lav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lecom.economictimes.indiatimes.com/tag/xiaom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hyperlink" Target="https://telecom.economictimes.indiatimes.com/tag/onepl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B9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12112" y="839972"/>
            <a:ext cx="6709145" cy="2814220"/>
          </a:xfrm>
          <a:prstGeom prst="rect">
            <a:avLst/>
          </a:prstGeom>
        </p:spPr>
        <p:txBody>
          <a:bodyPr spcFirstLastPara="1" wrap="square" lIns="91425" tIns="91425" rIns="91425" bIns="91425" anchor="b" anchorCtr="0">
            <a:noAutofit/>
          </a:bodyPr>
          <a:lstStyle/>
          <a:p>
            <a:pPr lvl="0"/>
            <a:r>
              <a:rPr lang="en" sz="4400" b="1" dirty="0">
                <a:solidFill>
                  <a:srgbClr val="1155CC"/>
                </a:solidFill>
              </a:rPr>
              <a:t>PRESENTATION BY GAUTAMBUDH NAGAR </a:t>
            </a:r>
            <a:br>
              <a:rPr lang="en" sz="4400" b="1" dirty="0">
                <a:solidFill>
                  <a:srgbClr val="1155CC"/>
                </a:solidFill>
              </a:rPr>
            </a:br>
            <a:r>
              <a:rPr lang="en" sz="4400" b="1" dirty="0">
                <a:solidFill>
                  <a:srgbClr val="1155CC"/>
                </a:solidFill>
              </a:rPr>
              <a:t>ZONE : NOIDA</a:t>
            </a:r>
            <a:br>
              <a:rPr lang="en" sz="4400" b="1" dirty="0">
                <a:solidFill>
                  <a:srgbClr val="1155CC"/>
                </a:solidFill>
              </a:rPr>
            </a:br>
            <a:endParaRPr sz="1800" b="1" dirty="0">
              <a:solidFill>
                <a:srgbClr val="1155CC"/>
              </a:solidFill>
            </a:endParaRPr>
          </a:p>
        </p:txBody>
      </p:sp>
      <p:pic>
        <p:nvPicPr>
          <p:cNvPr id="56" name="Google Shape;56;p13"/>
          <p:cNvPicPr preferRelativeResize="0"/>
          <p:nvPr/>
        </p:nvPicPr>
        <p:blipFill>
          <a:blip r:embed="rId3">
            <a:alphaModFix/>
            <a:extLst>
              <a:ext uri="{BEBA8EAE-BF5A-486C-A8C5-ECC9F3942E4B}">
                <a14:imgProps xmlns:a14="http://schemas.microsoft.com/office/drawing/2010/main">
                  <a14:imgLayer r:embed="rId4">
                    <a14:imgEffect>
                      <a14:sharpenSoften amount="-2000"/>
                    </a14:imgEffect>
                  </a14:imgLayer>
                </a14:imgProps>
              </a:ext>
            </a:extLst>
          </a:blip>
          <a:stretch>
            <a:fillRect/>
          </a:stretch>
        </p:blipFill>
        <p:spPr>
          <a:xfrm>
            <a:off x="223284" y="127592"/>
            <a:ext cx="1477925" cy="1424761"/>
          </a:xfrm>
          <a:prstGeom prst="ellipse">
            <a:avLst/>
          </a:prstGeom>
          <a:solidFill>
            <a:srgbClr val="FBF988"/>
          </a:solidFill>
          <a:ln>
            <a:noFill/>
          </a:ln>
          <a:effectLst>
            <a:outerShdw dist="50800" dir="5400000" algn="ctr" rotWithShape="0">
              <a:srgbClr val="000000">
                <a:alpha val="0"/>
              </a:srgbClr>
            </a:outerShdw>
          </a:effectLst>
        </p:spPr>
      </p:pic>
      <p:pic>
        <p:nvPicPr>
          <p:cNvPr id="3" name="Picture 2"/>
          <p:cNvPicPr>
            <a:picLocks noChangeAspect="1"/>
          </p:cNvPicPr>
          <p:nvPr/>
        </p:nvPicPr>
        <p:blipFill rotWithShape="1">
          <a:blip r:embed="rId5"/>
          <a:srcRect t="12650" r="12321" b="20206"/>
          <a:stretch/>
        </p:blipFill>
        <p:spPr>
          <a:xfrm>
            <a:off x="5890436" y="3296711"/>
            <a:ext cx="3253564" cy="1868671"/>
          </a:xfrm>
          <a:prstGeom prst="rect">
            <a:avLst/>
          </a:prstGeom>
        </p:spPr>
      </p:pic>
    </p:spTree>
    <p:extLst>
      <p:ext uri="{BB962C8B-B14F-4D97-AF65-F5344CB8AC3E}">
        <p14:creationId xmlns:p14="http://schemas.microsoft.com/office/powerpoint/2010/main" val="118711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0" y="2765"/>
            <a:ext cx="8520600" cy="572700"/>
          </a:xfrm>
          <a:prstGeom prst="rect">
            <a:avLst/>
          </a:prstGeom>
        </p:spPr>
        <p:txBody>
          <a:bodyPr spcFirstLastPara="1" wrap="square" lIns="91425" tIns="91425" rIns="91425" bIns="91425" anchor="t" anchorCtr="0">
            <a:noAutofit/>
          </a:bodyPr>
          <a:lstStyle/>
          <a:p>
            <a:r>
              <a:rPr lang="en" sz="2500" b="1" dirty="0">
                <a:solidFill>
                  <a:srgbClr val="1155CC"/>
                </a:solidFill>
                <a:latin typeface="+mn-lt"/>
              </a:rPr>
              <a:t>Hyper Growth of Indian Smartphones</a:t>
            </a:r>
            <a:endParaRPr sz="2500" b="1" dirty="0">
              <a:solidFill>
                <a:srgbClr val="1155CC"/>
              </a:solidFill>
              <a:latin typeface="+mn-lt"/>
            </a:endParaRPr>
          </a:p>
        </p:txBody>
      </p:sp>
      <p:sp>
        <p:nvSpPr>
          <p:cNvPr id="124" name="Google Shape;124;p20"/>
          <p:cNvSpPr txBox="1">
            <a:spLocks noGrp="1"/>
          </p:cNvSpPr>
          <p:nvPr>
            <p:ph type="body" idx="1"/>
          </p:nvPr>
        </p:nvSpPr>
        <p:spPr>
          <a:xfrm>
            <a:off x="116900" y="882025"/>
            <a:ext cx="8831100" cy="41340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b="1" i="1" dirty="0">
                <a:solidFill>
                  <a:srgbClr val="000000"/>
                </a:solidFill>
                <a:latin typeface="+mn-lt"/>
              </a:rPr>
              <a:t>“Growth of mobile industry from two manufacturers to 200 manufacturers is a living example of success'' </a:t>
            </a:r>
            <a:endParaRPr sz="1200" b="1" i="1" dirty="0">
              <a:solidFill>
                <a:srgbClr val="000000"/>
              </a:solidFill>
              <a:latin typeface="+mn-lt"/>
            </a:endParaRPr>
          </a:p>
          <a:p>
            <a:pPr marL="0" lvl="0" indent="0" algn="r" rtl="0">
              <a:lnSpc>
                <a:spcPct val="115000"/>
              </a:lnSpc>
              <a:spcBef>
                <a:spcPts val="1200"/>
              </a:spcBef>
              <a:spcAft>
                <a:spcPts val="0"/>
              </a:spcAft>
              <a:buNone/>
            </a:pPr>
            <a:r>
              <a:rPr lang="en" sz="1200" b="1" i="1" dirty="0">
                <a:solidFill>
                  <a:srgbClr val="000000"/>
                </a:solidFill>
                <a:latin typeface="+mn-lt"/>
              </a:rPr>
              <a:t>-Cabinet Minister, </a:t>
            </a:r>
            <a:r>
              <a:rPr lang="en" sz="1200" b="1" i="1" dirty="0">
                <a:solidFill>
                  <a:srgbClr val="000000"/>
                </a:solidFill>
                <a:uFill>
                  <a:noFill/>
                </a:uFill>
                <a:latin typeface="+mn-lt"/>
                <a:hlinkClick r:id="rId3">
                  <a:extLst>
                    <a:ext uri="{A12FA001-AC4F-418D-AE19-62706E023703}">
                      <ahyp:hlinkClr xmlns:ahyp="http://schemas.microsoft.com/office/drawing/2018/hyperlinkcolor" val="tx"/>
                    </a:ext>
                  </a:extLst>
                </a:hlinkClick>
              </a:rPr>
              <a:t>Piyush Goyal</a:t>
            </a:r>
            <a:r>
              <a:rPr lang="en" sz="1200" b="1" i="1" dirty="0">
                <a:solidFill>
                  <a:srgbClr val="000000"/>
                </a:solidFill>
                <a:latin typeface="+mn-lt"/>
              </a:rPr>
              <a:t> </a:t>
            </a:r>
            <a:endParaRPr sz="1200" b="1" i="1" dirty="0">
              <a:solidFill>
                <a:srgbClr val="000000"/>
              </a:solidFill>
              <a:latin typeface="+mn-lt"/>
            </a:endParaRPr>
          </a:p>
          <a:p>
            <a:pPr marL="0" lvl="0" indent="0" algn="just" rtl="0">
              <a:lnSpc>
                <a:spcPct val="115000"/>
              </a:lnSpc>
              <a:spcBef>
                <a:spcPts val="1200"/>
              </a:spcBef>
              <a:spcAft>
                <a:spcPts val="0"/>
              </a:spcAft>
              <a:buNone/>
            </a:pPr>
            <a:r>
              <a:rPr lang="en" sz="1200" b="1" dirty="0">
                <a:solidFill>
                  <a:srgbClr val="000000"/>
                </a:solidFill>
                <a:latin typeface="+mn-lt"/>
              </a:rPr>
              <a:t>            </a:t>
            </a:r>
            <a:r>
              <a:rPr lang="en" sz="1200" b="1" dirty="0">
                <a:solidFill>
                  <a:srgbClr val="1155CC"/>
                </a:solidFill>
                <a:latin typeface="+mn-lt"/>
              </a:rPr>
              <a:t>Growth</a:t>
            </a:r>
            <a:endParaRPr sz="1200" b="1" dirty="0">
              <a:solidFill>
                <a:srgbClr val="1155CC"/>
              </a:solidFill>
              <a:latin typeface="+mn-lt"/>
            </a:endParaRPr>
          </a:p>
          <a:p>
            <a:pPr marL="457200" lvl="0" indent="-304800" algn="just" rtl="0">
              <a:lnSpc>
                <a:spcPct val="115000"/>
              </a:lnSpc>
              <a:spcBef>
                <a:spcPts val="1200"/>
              </a:spcBef>
              <a:spcAft>
                <a:spcPts val="0"/>
              </a:spcAft>
              <a:buClr>
                <a:srgbClr val="000000"/>
              </a:buClr>
              <a:buSzPts val="1200"/>
              <a:buChar char="●"/>
            </a:pPr>
            <a:r>
              <a:rPr lang="en" sz="1200" dirty="0">
                <a:solidFill>
                  <a:srgbClr val="000000"/>
                </a:solidFill>
                <a:latin typeface="+mn-lt"/>
              </a:rPr>
              <a:t>India </a:t>
            </a:r>
            <a:r>
              <a:rPr lang="en" sz="1200" b="1" dirty="0">
                <a:solidFill>
                  <a:srgbClr val="000000"/>
                </a:solidFill>
                <a:latin typeface="+mn-lt"/>
              </a:rPr>
              <a:t>surpassed $10 bn </a:t>
            </a:r>
            <a:r>
              <a:rPr lang="en" sz="1200" dirty="0">
                <a:solidFill>
                  <a:srgbClr val="000000"/>
                </a:solidFill>
                <a:latin typeface="+mn-lt"/>
              </a:rPr>
              <a:t>worth of mobile exports in FY 22-23 with </a:t>
            </a:r>
            <a:r>
              <a:rPr lang="en" sz="1200" b="1" dirty="0">
                <a:solidFill>
                  <a:srgbClr val="000000"/>
                </a:solidFill>
                <a:latin typeface="+mn-lt"/>
              </a:rPr>
              <a:t>potential to export mobile phones worth $100 billion </a:t>
            </a:r>
            <a:r>
              <a:rPr lang="en" sz="1200" dirty="0">
                <a:solidFill>
                  <a:srgbClr val="000000"/>
                </a:solidFill>
                <a:latin typeface="+mn-lt"/>
              </a:rPr>
              <a:t>and </a:t>
            </a:r>
            <a:r>
              <a:rPr lang="en" sz="1200" b="1" dirty="0">
                <a:solidFill>
                  <a:srgbClr val="000000"/>
                </a:solidFill>
                <a:latin typeface="+mn-lt"/>
              </a:rPr>
              <a:t>components worth $40 billion by FY26</a:t>
            </a:r>
            <a:endParaRPr sz="1200" b="1" dirty="0">
              <a:solidFill>
                <a:srgbClr val="000000"/>
              </a:solidFill>
              <a:latin typeface="+mn-lt"/>
            </a:endParaRPr>
          </a:p>
          <a:p>
            <a:pPr marL="457200" lvl="0" indent="-304800" algn="just" rtl="0">
              <a:lnSpc>
                <a:spcPct val="115000"/>
              </a:lnSpc>
              <a:spcBef>
                <a:spcPts val="0"/>
              </a:spcBef>
              <a:spcAft>
                <a:spcPts val="0"/>
              </a:spcAft>
              <a:buClr>
                <a:srgbClr val="000000"/>
              </a:buClr>
              <a:buSzPts val="1200"/>
              <a:buChar char="●"/>
            </a:pPr>
            <a:r>
              <a:rPr lang="en" sz="1200" dirty="0">
                <a:solidFill>
                  <a:srgbClr val="000000"/>
                </a:solidFill>
                <a:latin typeface="+mn-lt"/>
              </a:rPr>
              <a:t>As per a Bank of America report</a:t>
            </a:r>
            <a:r>
              <a:rPr lang="en" sz="1200" b="1" dirty="0">
                <a:solidFill>
                  <a:srgbClr val="000000"/>
                </a:solidFill>
                <a:latin typeface="+mn-lt"/>
              </a:rPr>
              <a:t>, PLI scheme for mobile phones</a:t>
            </a:r>
            <a:r>
              <a:rPr lang="en" sz="1200" dirty="0">
                <a:solidFill>
                  <a:srgbClr val="000000"/>
                </a:solidFill>
                <a:latin typeface="+mn-lt"/>
              </a:rPr>
              <a:t> can help India meet its ambitious </a:t>
            </a:r>
            <a:r>
              <a:rPr lang="en" sz="1200" b="1" dirty="0">
                <a:solidFill>
                  <a:srgbClr val="000000"/>
                </a:solidFill>
                <a:latin typeface="+mn-lt"/>
              </a:rPr>
              <a:t>target to triple its domestic production to $126bn</a:t>
            </a:r>
            <a:r>
              <a:rPr lang="en" sz="1200" dirty="0">
                <a:solidFill>
                  <a:srgbClr val="000000"/>
                </a:solidFill>
                <a:latin typeface="+mn-lt"/>
              </a:rPr>
              <a:t> and </a:t>
            </a:r>
            <a:r>
              <a:rPr lang="en" sz="1200" b="1" dirty="0">
                <a:solidFill>
                  <a:srgbClr val="000000"/>
                </a:solidFill>
                <a:latin typeface="+mn-lt"/>
              </a:rPr>
              <a:t>achieve 5 times growth in exports to $55 bn</a:t>
            </a:r>
            <a:endParaRPr sz="1200" b="1" dirty="0">
              <a:solidFill>
                <a:srgbClr val="000000"/>
              </a:solidFill>
              <a:latin typeface="+mn-lt"/>
            </a:endParaRPr>
          </a:p>
          <a:p>
            <a:pPr marL="457200" lvl="0" indent="-304800" algn="just" rtl="0">
              <a:lnSpc>
                <a:spcPct val="115000"/>
              </a:lnSpc>
              <a:spcBef>
                <a:spcPts val="0"/>
              </a:spcBef>
              <a:spcAft>
                <a:spcPts val="0"/>
              </a:spcAft>
              <a:buClr>
                <a:srgbClr val="000000"/>
              </a:buClr>
              <a:buSzPts val="1200"/>
              <a:buChar char="●"/>
            </a:pPr>
            <a:r>
              <a:rPr lang="en" sz="1200" dirty="0">
                <a:solidFill>
                  <a:srgbClr val="000000"/>
                </a:solidFill>
                <a:latin typeface="+mn-lt"/>
              </a:rPr>
              <a:t>As per India Cellular and Electronics Association </a:t>
            </a:r>
            <a:r>
              <a:rPr lang="en" sz="1200" b="1" dirty="0">
                <a:solidFill>
                  <a:srgbClr val="000000"/>
                </a:solidFill>
                <a:latin typeface="+mn-lt"/>
              </a:rPr>
              <a:t>(ICEA),</a:t>
            </a:r>
            <a:r>
              <a:rPr lang="en" sz="1200" dirty="0">
                <a:solidFill>
                  <a:srgbClr val="000000"/>
                </a:solidFill>
                <a:latin typeface="+mn-lt"/>
              </a:rPr>
              <a:t>  Indian mobile brands are performing remarkably well, they produce efficient battery chargers along with meticulous </a:t>
            </a:r>
            <a:r>
              <a:rPr lang="en" sz="1200" b="1" dirty="0">
                <a:solidFill>
                  <a:srgbClr val="000000"/>
                </a:solidFill>
                <a:latin typeface="+mn-lt"/>
              </a:rPr>
              <a:t>cost effective phone designs</a:t>
            </a:r>
            <a:endParaRPr sz="1200" b="1" dirty="0">
              <a:solidFill>
                <a:srgbClr val="000000"/>
              </a:solidFill>
              <a:latin typeface="+mn-lt"/>
            </a:endParaRPr>
          </a:p>
          <a:p>
            <a:pPr marL="0" lvl="0" indent="0" algn="just" rtl="0">
              <a:lnSpc>
                <a:spcPct val="115000"/>
              </a:lnSpc>
              <a:spcBef>
                <a:spcPts val="1200"/>
              </a:spcBef>
              <a:spcAft>
                <a:spcPts val="0"/>
              </a:spcAft>
              <a:buNone/>
            </a:pPr>
            <a:r>
              <a:rPr lang="en" sz="1200" b="1" dirty="0">
                <a:solidFill>
                  <a:srgbClr val="000000"/>
                </a:solidFill>
                <a:latin typeface="+mn-lt"/>
              </a:rPr>
              <a:t>         </a:t>
            </a:r>
            <a:r>
              <a:rPr lang="en" sz="1200" b="1" dirty="0">
                <a:solidFill>
                  <a:srgbClr val="1155CC"/>
                </a:solidFill>
                <a:latin typeface="+mn-lt"/>
              </a:rPr>
              <a:t>  Performance</a:t>
            </a:r>
            <a:endParaRPr sz="1200" b="1" dirty="0">
              <a:solidFill>
                <a:srgbClr val="000000"/>
              </a:solidFill>
              <a:latin typeface="+mn-lt"/>
            </a:endParaRPr>
          </a:p>
          <a:p>
            <a:pPr marL="457200" lvl="0" indent="-304800" algn="just" rtl="0">
              <a:lnSpc>
                <a:spcPct val="115000"/>
              </a:lnSpc>
              <a:spcBef>
                <a:spcPts val="1200"/>
              </a:spcBef>
              <a:spcAft>
                <a:spcPts val="0"/>
              </a:spcAft>
              <a:buClr>
                <a:srgbClr val="000000"/>
              </a:buClr>
              <a:buSzPts val="1200"/>
              <a:buChar char="●"/>
            </a:pPr>
            <a:r>
              <a:rPr lang="en" sz="1200" dirty="0">
                <a:solidFill>
                  <a:srgbClr val="000000"/>
                </a:solidFill>
                <a:latin typeface="+mn-lt"/>
              </a:rPr>
              <a:t>India-manufactured phones are </a:t>
            </a:r>
            <a:r>
              <a:rPr lang="en" sz="1200" b="1" dirty="0">
                <a:solidFill>
                  <a:srgbClr val="000000"/>
                </a:solidFill>
                <a:latin typeface="+mn-lt"/>
              </a:rPr>
              <a:t>popular in the Middle East and North Africa region</a:t>
            </a:r>
            <a:endParaRPr sz="1200" dirty="0">
              <a:solidFill>
                <a:srgbClr val="000000"/>
              </a:solidFill>
              <a:latin typeface="+mn-lt"/>
            </a:endParaRPr>
          </a:p>
          <a:p>
            <a:pPr marL="457200" lvl="0" indent="-304800" algn="just" rtl="0">
              <a:lnSpc>
                <a:spcPct val="115000"/>
              </a:lnSpc>
              <a:spcBef>
                <a:spcPts val="0"/>
              </a:spcBef>
              <a:spcAft>
                <a:spcPts val="0"/>
              </a:spcAft>
              <a:buClr>
                <a:srgbClr val="000000"/>
              </a:buClr>
              <a:buSzPts val="1200"/>
              <a:buChar char="●"/>
            </a:pPr>
            <a:r>
              <a:rPr lang="en" sz="1200" dirty="0">
                <a:solidFill>
                  <a:srgbClr val="000000"/>
                </a:solidFill>
                <a:latin typeface="+mn-lt"/>
              </a:rPr>
              <a:t>Indian electronics company </a:t>
            </a:r>
            <a:r>
              <a:rPr lang="en" sz="1200" b="1" dirty="0">
                <a:solidFill>
                  <a:srgbClr val="000000"/>
                </a:solidFill>
                <a:uFill>
                  <a:noFill/>
                </a:uFill>
                <a:latin typeface="+mn-lt"/>
                <a:hlinkClick r:id="rId4">
                  <a:extLst>
                    <a:ext uri="{A12FA001-AC4F-418D-AE19-62706E023703}">
                      <ahyp:hlinkClr xmlns:ahyp="http://schemas.microsoft.com/office/drawing/2018/hyperlinkcolor" val="tx"/>
                    </a:ext>
                  </a:extLst>
                </a:hlinkClick>
              </a:rPr>
              <a:t>LAVA</a:t>
            </a:r>
            <a:r>
              <a:rPr lang="en" sz="1200" dirty="0">
                <a:solidFill>
                  <a:srgbClr val="000000"/>
                </a:solidFill>
                <a:latin typeface="+mn-lt"/>
              </a:rPr>
              <a:t>, (well known handset manufacturer) has now become </a:t>
            </a:r>
            <a:r>
              <a:rPr lang="en" sz="1200" b="1" dirty="0">
                <a:solidFill>
                  <a:srgbClr val="000000"/>
                </a:solidFill>
                <a:latin typeface="+mn-lt"/>
              </a:rPr>
              <a:t>1st Indian brand</a:t>
            </a:r>
            <a:r>
              <a:rPr lang="en" sz="1200" dirty="0">
                <a:solidFill>
                  <a:srgbClr val="000000"/>
                </a:solidFill>
                <a:latin typeface="+mn-lt"/>
              </a:rPr>
              <a:t> to launch a </a:t>
            </a:r>
            <a:r>
              <a:rPr lang="en" sz="1200" b="1" dirty="0">
                <a:solidFill>
                  <a:srgbClr val="000000"/>
                </a:solidFill>
                <a:latin typeface="+mn-lt"/>
              </a:rPr>
              <a:t>consumer 5G smartphone</a:t>
            </a:r>
            <a:r>
              <a:rPr lang="en" sz="1200" dirty="0">
                <a:solidFill>
                  <a:srgbClr val="000000"/>
                </a:solidFill>
                <a:latin typeface="+mn-lt"/>
              </a:rPr>
              <a:t> for the domestic market</a:t>
            </a:r>
            <a:endParaRPr sz="1200" b="1" dirty="0">
              <a:solidFill>
                <a:srgbClr val="000000"/>
              </a:solidFill>
              <a:latin typeface="+mn-lt"/>
            </a:endParaRPr>
          </a:p>
          <a:p>
            <a:pPr marL="457200" lvl="0" indent="-304800" algn="just" rtl="0">
              <a:lnSpc>
                <a:spcPct val="115000"/>
              </a:lnSpc>
              <a:spcBef>
                <a:spcPts val="0"/>
              </a:spcBef>
              <a:spcAft>
                <a:spcPts val="0"/>
              </a:spcAft>
              <a:buClr>
                <a:srgbClr val="000000"/>
              </a:buClr>
              <a:buSzPts val="1200"/>
              <a:buChar char="●"/>
            </a:pPr>
            <a:r>
              <a:rPr lang="en" sz="1200" b="1" dirty="0">
                <a:solidFill>
                  <a:srgbClr val="000000"/>
                </a:solidFill>
                <a:latin typeface="+mn-lt"/>
              </a:rPr>
              <a:t>Micromax, Lava, Intex and Karbonn </a:t>
            </a:r>
            <a:r>
              <a:rPr lang="en" sz="1200" dirty="0">
                <a:solidFill>
                  <a:srgbClr val="000000"/>
                </a:solidFill>
                <a:latin typeface="+mn-lt"/>
              </a:rPr>
              <a:t>are scripting </a:t>
            </a:r>
            <a:r>
              <a:rPr lang="en" sz="1200" b="1" dirty="0">
                <a:solidFill>
                  <a:srgbClr val="000000"/>
                </a:solidFill>
                <a:latin typeface="+mn-lt"/>
              </a:rPr>
              <a:t>success with low-cost phones</a:t>
            </a:r>
            <a:endParaRPr sz="1200" b="1" dirty="0">
              <a:solidFill>
                <a:srgbClr val="000000"/>
              </a:solidFill>
              <a:latin typeface="+mn-lt"/>
            </a:endParaRPr>
          </a:p>
        </p:txBody>
      </p:sp>
      <p:pic>
        <p:nvPicPr>
          <p:cNvPr id="126" name="Google Shape;126;p20"/>
          <p:cNvPicPr preferRelativeResize="0"/>
          <p:nvPr/>
        </p:nvPicPr>
        <p:blipFill>
          <a:blip r:embed="rId5">
            <a:alphaModFix/>
          </a:blip>
          <a:stretch>
            <a:fillRect/>
          </a:stretch>
        </p:blipFill>
        <p:spPr>
          <a:xfrm>
            <a:off x="116900" y="1552025"/>
            <a:ext cx="548640" cy="548640"/>
          </a:xfrm>
          <a:prstGeom prst="rect">
            <a:avLst/>
          </a:prstGeom>
          <a:noFill/>
          <a:ln>
            <a:noFill/>
          </a:ln>
        </p:spPr>
      </p:pic>
      <p:pic>
        <p:nvPicPr>
          <p:cNvPr id="127" name="Google Shape;127;p20"/>
          <p:cNvPicPr preferRelativeResize="0"/>
          <p:nvPr/>
        </p:nvPicPr>
        <p:blipFill>
          <a:blip r:embed="rId6">
            <a:alphaModFix/>
          </a:blip>
          <a:stretch>
            <a:fillRect/>
          </a:stretch>
        </p:blipFill>
        <p:spPr>
          <a:xfrm>
            <a:off x="116900" y="3363575"/>
            <a:ext cx="457200" cy="457200"/>
          </a:xfrm>
          <a:prstGeom prst="rect">
            <a:avLst/>
          </a:prstGeom>
          <a:noFill/>
          <a:ln>
            <a:noFill/>
          </a:ln>
        </p:spPr>
      </p:pic>
      <p:pic>
        <p:nvPicPr>
          <p:cNvPr id="2" name="Google Shape;116;p19">
            <a:extLst>
              <a:ext uri="{FF2B5EF4-FFF2-40B4-BE49-F238E27FC236}">
                <a16:creationId xmlns:a16="http://schemas.microsoft.com/office/drawing/2014/main" id="{08FD9241-8181-F5D6-A86D-C16308F2B159}"/>
              </a:ext>
            </a:extLst>
          </p:cNvPr>
          <p:cNvPicPr preferRelativeResize="0"/>
          <p:nvPr/>
        </p:nvPicPr>
        <p:blipFill>
          <a:blip r:embed="rId7">
            <a:alphaModFix/>
          </a:blip>
          <a:stretch>
            <a:fillRect/>
          </a:stretch>
        </p:blipFill>
        <p:spPr>
          <a:xfrm>
            <a:off x="8372879" y="38584"/>
            <a:ext cx="720000" cy="72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0" y="0"/>
            <a:ext cx="5504156" cy="572700"/>
          </a:xfrm>
          <a:prstGeom prst="rect">
            <a:avLst/>
          </a:prstGeom>
          <a:noFill/>
          <a:ln>
            <a:noFill/>
          </a:ln>
        </p:spPr>
        <p:txBody>
          <a:bodyPr spcFirstLastPara="1" wrap="square" lIns="91425" tIns="91425" rIns="91425" bIns="91425" anchor="t" anchorCtr="0">
            <a:noAutofit/>
          </a:bodyPr>
          <a:lstStyle/>
          <a:p>
            <a:r>
              <a:rPr lang="en" sz="2500" b="1" dirty="0">
                <a:solidFill>
                  <a:srgbClr val="1155CC"/>
                </a:solidFill>
                <a:latin typeface="+mn-lt"/>
              </a:rPr>
              <a:t>“Made in India” </a:t>
            </a:r>
            <a:br>
              <a:rPr lang="en" sz="2500" b="1" dirty="0">
                <a:solidFill>
                  <a:srgbClr val="1155CC"/>
                </a:solidFill>
                <a:latin typeface="+mn-lt"/>
              </a:rPr>
            </a:br>
            <a:r>
              <a:rPr lang="en" sz="2500" b="1" dirty="0">
                <a:solidFill>
                  <a:srgbClr val="1155CC"/>
                </a:solidFill>
                <a:latin typeface="+mn-lt"/>
              </a:rPr>
              <a:t>Global Smartphones</a:t>
            </a:r>
            <a:endParaRPr sz="2500" b="1" dirty="0">
              <a:solidFill>
                <a:srgbClr val="1155CC"/>
              </a:solidFill>
              <a:latin typeface="+mn-lt"/>
            </a:endParaRPr>
          </a:p>
        </p:txBody>
      </p:sp>
      <p:sp>
        <p:nvSpPr>
          <p:cNvPr id="133" name="Google Shape;133;p21"/>
          <p:cNvSpPr txBox="1">
            <a:spLocks noGrp="1"/>
          </p:cNvSpPr>
          <p:nvPr>
            <p:ph type="body" idx="1"/>
          </p:nvPr>
        </p:nvSpPr>
        <p:spPr>
          <a:xfrm>
            <a:off x="0" y="993421"/>
            <a:ext cx="5150400" cy="4150003"/>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None/>
            </a:pPr>
            <a:endParaRPr sz="1300" dirty="0">
              <a:solidFill>
                <a:srgbClr val="000000"/>
              </a:solidFill>
              <a:latin typeface="+mn-lt"/>
            </a:endParaRPr>
          </a:p>
          <a:p>
            <a:pPr marL="0" lvl="0" indent="0" algn="just" rtl="0">
              <a:spcBef>
                <a:spcPts val="1200"/>
              </a:spcBef>
              <a:spcAft>
                <a:spcPts val="0"/>
              </a:spcAft>
              <a:buNone/>
            </a:pPr>
            <a:r>
              <a:rPr lang="en" sz="1300" dirty="0">
                <a:solidFill>
                  <a:srgbClr val="000000"/>
                </a:solidFill>
                <a:latin typeface="+mn-lt"/>
              </a:rPr>
              <a:t>India has become the </a:t>
            </a:r>
            <a:r>
              <a:rPr lang="en" sz="1300" b="1" i="1" dirty="0">
                <a:solidFill>
                  <a:srgbClr val="000000"/>
                </a:solidFill>
                <a:latin typeface="+mn-lt"/>
              </a:rPr>
              <a:t>second-largest mobile phone manufacturer </a:t>
            </a:r>
            <a:r>
              <a:rPr lang="en" sz="1300" dirty="0">
                <a:solidFill>
                  <a:srgbClr val="000000"/>
                </a:solidFill>
                <a:latin typeface="+mn-lt"/>
              </a:rPr>
              <a:t>globally, with production going up from </a:t>
            </a:r>
            <a:r>
              <a:rPr lang="en" sz="1300" b="1" dirty="0">
                <a:solidFill>
                  <a:srgbClr val="000000"/>
                </a:solidFill>
                <a:latin typeface="+mn-lt"/>
              </a:rPr>
              <a:t>6 crore units in FY15 to 31 crore </a:t>
            </a:r>
            <a:r>
              <a:rPr lang="en" sz="1300" dirty="0">
                <a:solidFill>
                  <a:srgbClr val="000000"/>
                </a:solidFill>
                <a:latin typeface="+mn-lt"/>
              </a:rPr>
              <a:t>units in FY22</a:t>
            </a:r>
            <a:r>
              <a:rPr lang="en" sz="1300" b="1" i="1" dirty="0">
                <a:solidFill>
                  <a:srgbClr val="000000"/>
                </a:solidFill>
                <a:latin typeface="+mn-lt"/>
              </a:rPr>
              <a:t>. </a:t>
            </a:r>
            <a:endParaRPr sz="1300" b="1" i="1" dirty="0">
              <a:solidFill>
                <a:srgbClr val="000000"/>
              </a:solidFill>
              <a:latin typeface="+mn-lt"/>
            </a:endParaRPr>
          </a:p>
          <a:p>
            <a:pPr marL="0" lvl="0" indent="0" algn="just" rtl="0">
              <a:spcBef>
                <a:spcPts val="1200"/>
              </a:spcBef>
              <a:spcAft>
                <a:spcPts val="0"/>
              </a:spcAft>
              <a:buNone/>
            </a:pPr>
            <a:r>
              <a:rPr lang="en" sz="1300" dirty="0">
                <a:solidFill>
                  <a:srgbClr val="000000"/>
                </a:solidFill>
                <a:latin typeface="+mn-lt"/>
              </a:rPr>
              <a:t>Be it </a:t>
            </a:r>
            <a:r>
              <a:rPr lang="en" sz="1300" b="1" i="1" dirty="0">
                <a:solidFill>
                  <a:srgbClr val="000000"/>
                </a:solidFill>
                <a:latin typeface="+mn-lt"/>
              </a:rPr>
              <a:t>manufacturing, assembling or outsourcing</a:t>
            </a:r>
            <a:r>
              <a:rPr lang="en" sz="1300" dirty="0">
                <a:solidFill>
                  <a:srgbClr val="000000"/>
                </a:solidFill>
                <a:latin typeface="+mn-lt"/>
              </a:rPr>
              <a:t>, India has emerged as a top destination for mobile phone companies.</a:t>
            </a:r>
            <a:endParaRPr sz="1300" b="1" i="1" dirty="0">
              <a:solidFill>
                <a:srgbClr val="000000"/>
              </a:solidFill>
              <a:latin typeface="+mn-lt"/>
            </a:endParaRPr>
          </a:p>
          <a:p>
            <a:pPr marL="457200" lvl="0" indent="-311150" algn="just" rtl="0">
              <a:spcBef>
                <a:spcPts val="1200"/>
              </a:spcBef>
              <a:spcAft>
                <a:spcPts val="0"/>
              </a:spcAft>
              <a:buClr>
                <a:srgbClr val="000000"/>
              </a:buClr>
              <a:buSzPts val="1300"/>
              <a:buChar char="●"/>
            </a:pPr>
            <a:r>
              <a:rPr lang="en" sz="1300" b="1" dirty="0">
                <a:solidFill>
                  <a:srgbClr val="000000"/>
                </a:solidFill>
                <a:latin typeface="+mn-lt"/>
              </a:rPr>
              <a:t>South Korean company Samsung has opened its largest factory in Noida</a:t>
            </a:r>
            <a:endParaRPr sz="1300" dirty="0">
              <a:solidFill>
                <a:srgbClr val="000000"/>
              </a:solidFill>
              <a:latin typeface="+mn-lt"/>
            </a:endParaRPr>
          </a:p>
          <a:p>
            <a:pPr marL="457200" lvl="0" indent="-311150" algn="just" rtl="0">
              <a:spcBef>
                <a:spcPts val="0"/>
              </a:spcBef>
              <a:spcAft>
                <a:spcPts val="0"/>
              </a:spcAft>
              <a:buClr>
                <a:srgbClr val="000000"/>
              </a:buClr>
              <a:buSzPts val="1300"/>
              <a:buChar char="●"/>
            </a:pPr>
            <a:r>
              <a:rPr lang="en" sz="1300" dirty="0">
                <a:solidFill>
                  <a:srgbClr val="000000"/>
                </a:solidFill>
                <a:latin typeface="+mn-lt"/>
              </a:rPr>
              <a:t>Government’s PLI scheme for mobile phones may drive </a:t>
            </a:r>
            <a:r>
              <a:rPr lang="en" sz="1300" b="1" dirty="0">
                <a:solidFill>
                  <a:srgbClr val="000000"/>
                </a:solidFill>
                <a:latin typeface="+mn-lt"/>
              </a:rPr>
              <a:t>Apple to shift at least 18% of its global iPhone production to India</a:t>
            </a:r>
            <a:r>
              <a:rPr lang="en" sz="1300" dirty="0">
                <a:solidFill>
                  <a:srgbClr val="000000"/>
                </a:solidFill>
                <a:latin typeface="+mn-lt"/>
              </a:rPr>
              <a:t> by FY2025. Apple already assembled its mobile in India through 3 of its global suppliers FOXCONN and PEGATRON in Tamil Nadu and WISTRON in Karnataka. Now it’s making iPhones under the banner of 'Make in India'</a:t>
            </a:r>
            <a:endParaRPr sz="1300" dirty="0">
              <a:solidFill>
                <a:srgbClr val="000000"/>
              </a:solidFill>
              <a:latin typeface="+mn-lt"/>
            </a:endParaRPr>
          </a:p>
        </p:txBody>
      </p:sp>
      <p:pic>
        <p:nvPicPr>
          <p:cNvPr id="134" name="Google Shape;134;p21"/>
          <p:cNvPicPr preferRelativeResize="0"/>
          <p:nvPr/>
        </p:nvPicPr>
        <p:blipFill rotWithShape="1">
          <a:blip r:embed="rId3">
            <a:alphaModFix/>
          </a:blip>
          <a:srcRect l="7901" t="8691" r="-1" b="8691"/>
          <a:stretch/>
        </p:blipFill>
        <p:spPr>
          <a:xfrm>
            <a:off x="5521911" y="2669150"/>
            <a:ext cx="3622088" cy="2474350"/>
          </a:xfrm>
          <a:prstGeom prst="rect">
            <a:avLst/>
          </a:prstGeom>
          <a:noFill/>
          <a:ln>
            <a:noFill/>
          </a:ln>
        </p:spPr>
      </p:pic>
      <p:pic>
        <p:nvPicPr>
          <p:cNvPr id="135" name="Google Shape;135;p21"/>
          <p:cNvPicPr preferRelativeResize="0"/>
          <p:nvPr/>
        </p:nvPicPr>
        <p:blipFill rotWithShape="1">
          <a:blip r:embed="rId4">
            <a:alphaModFix/>
          </a:blip>
          <a:srcRect r="7561"/>
          <a:stretch/>
        </p:blipFill>
        <p:spPr>
          <a:xfrm>
            <a:off x="5504156" y="-71021"/>
            <a:ext cx="3639844" cy="299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22"/>
          <p:cNvGraphicFramePr/>
          <p:nvPr>
            <p:extLst>
              <p:ext uri="{D42A27DB-BD31-4B8C-83A1-F6EECF244321}">
                <p14:modId xmlns:p14="http://schemas.microsoft.com/office/powerpoint/2010/main" val="2335635015"/>
              </p:ext>
            </p:extLst>
          </p:nvPr>
        </p:nvGraphicFramePr>
        <p:xfrm>
          <a:off x="0" y="856906"/>
          <a:ext cx="9144000" cy="1722000"/>
        </p:xfrm>
        <a:graphic>
          <a:graphicData uri="http://schemas.openxmlformats.org/drawingml/2006/table">
            <a:tbl>
              <a:tblPr firstRow="1" firstCol="1">
                <a:tableStyleId>{1FECB4D8-DB02-4DC6-A0A2-4F2EBAE1DC90}</a:tableStyleId>
              </a:tblPr>
              <a:tblGrid>
                <a:gridCol w="1304925">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752977">
                  <a:extLst>
                    <a:ext uri="{9D8B030D-6E8A-4147-A177-3AD203B41FA5}">
                      <a16:colId xmlns:a16="http://schemas.microsoft.com/office/drawing/2014/main" val="20002"/>
                    </a:ext>
                  </a:extLst>
                </a:gridCol>
                <a:gridCol w="990098">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725906">
                  <a:extLst>
                    <a:ext uri="{9D8B030D-6E8A-4147-A177-3AD203B41FA5}">
                      <a16:colId xmlns:a16="http://schemas.microsoft.com/office/drawing/2014/main" val="20006"/>
                    </a:ext>
                  </a:extLst>
                </a:gridCol>
                <a:gridCol w="1015164">
                  <a:extLst>
                    <a:ext uri="{9D8B030D-6E8A-4147-A177-3AD203B41FA5}">
                      <a16:colId xmlns:a16="http://schemas.microsoft.com/office/drawing/2014/main" val="20007"/>
                    </a:ext>
                  </a:extLst>
                </a:gridCol>
                <a:gridCol w="958766">
                  <a:extLst>
                    <a:ext uri="{9D8B030D-6E8A-4147-A177-3AD203B41FA5}">
                      <a16:colId xmlns:a16="http://schemas.microsoft.com/office/drawing/2014/main" val="20008"/>
                    </a:ext>
                  </a:extLst>
                </a:gridCol>
                <a:gridCol w="1033964">
                  <a:extLst>
                    <a:ext uri="{9D8B030D-6E8A-4147-A177-3AD203B41FA5}">
                      <a16:colId xmlns:a16="http://schemas.microsoft.com/office/drawing/2014/main" val="20009"/>
                    </a:ext>
                  </a:extLst>
                </a:gridCol>
              </a:tblGrid>
              <a:tr h="432263">
                <a:tc>
                  <a:txBody>
                    <a:bodyPr/>
                    <a:lstStyle/>
                    <a:p>
                      <a:pPr marL="0" lvl="0" indent="0" algn="ctr" rtl="0">
                        <a:spcBef>
                          <a:spcPts val="0"/>
                        </a:spcBef>
                        <a:spcAft>
                          <a:spcPts val="0"/>
                        </a:spcAft>
                        <a:buNone/>
                      </a:pPr>
                      <a:r>
                        <a:rPr lang="en-US" sz="900" b="1" dirty="0">
                          <a:solidFill>
                            <a:schemeClr val="bg1"/>
                          </a:solidFill>
                        </a:rPr>
                        <a:t>Sector</a:t>
                      </a:r>
                      <a:endParaRPr sz="900" b="1" dirty="0">
                        <a:solidFill>
                          <a:schemeClr val="bg1"/>
                        </a:solidFil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900" b="1" dirty="0">
                          <a:solidFill>
                            <a:schemeClr val="bg1"/>
                          </a:solidFill>
                        </a:rPr>
                        <a:t>Dealers</a:t>
                      </a:r>
                      <a:endParaRPr sz="900" b="1" dirty="0">
                        <a:solidFill>
                          <a:schemeClr val="bg1"/>
                        </a:solidFil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 sz="900" b="1" u="none" strike="noStrike" cap="none" dirty="0">
                          <a:solidFill>
                            <a:schemeClr val="bg1"/>
                          </a:solidFill>
                          <a:sym typeface="Arial"/>
                        </a:rPr>
                        <a:t>20-21</a:t>
                      </a:r>
                      <a:endParaRPr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900" b="1" u="none" strike="noStrike" cap="none" dirty="0">
                          <a:solidFill>
                            <a:schemeClr val="bg1"/>
                          </a:solidFill>
                          <a:sym typeface="Arial"/>
                        </a:rPr>
                        <a:t>Share in</a:t>
                      </a:r>
                      <a:r>
                        <a:rPr lang="en-US" sz="900" b="1" u="none" strike="noStrike" cap="none" baseline="0" dirty="0">
                          <a:solidFill>
                            <a:schemeClr val="bg1"/>
                          </a:solidFill>
                          <a:sym typeface="Arial"/>
                        </a:rPr>
                        <a:t> State</a:t>
                      </a:r>
                      <a:r>
                        <a:rPr lang="en-US" sz="900" b="1" u="none" strike="noStrike" cap="none" dirty="0">
                          <a:solidFill>
                            <a:schemeClr val="bg1"/>
                          </a:solidFill>
                          <a:sym typeface="Arial"/>
                        </a:rPr>
                        <a:t> collection %</a:t>
                      </a:r>
                      <a:endParaRPr lang="en-US"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 sz="900" b="1" u="none" strike="noStrike" cap="none" dirty="0">
                          <a:solidFill>
                            <a:schemeClr val="bg1"/>
                          </a:solidFill>
                          <a:sym typeface="Arial"/>
                        </a:rPr>
                        <a:t>21-22</a:t>
                      </a:r>
                      <a:endParaRPr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900" b="1" u="none" strike="noStrike" cap="none" dirty="0">
                          <a:solidFill>
                            <a:schemeClr val="bg1"/>
                          </a:solidFill>
                          <a:sym typeface="Arial"/>
                        </a:rPr>
                        <a:t>Share in</a:t>
                      </a:r>
                      <a:r>
                        <a:rPr lang="en-US" sz="900" b="1" u="none" strike="noStrike" cap="none" baseline="0" dirty="0">
                          <a:solidFill>
                            <a:schemeClr val="bg1"/>
                          </a:solidFill>
                          <a:sym typeface="Arial"/>
                        </a:rPr>
                        <a:t> State</a:t>
                      </a:r>
                      <a:r>
                        <a:rPr lang="en-US" sz="900" b="1" u="none" strike="noStrike" cap="none" dirty="0">
                          <a:solidFill>
                            <a:schemeClr val="bg1"/>
                          </a:solidFill>
                          <a:sym typeface="Arial"/>
                        </a:rPr>
                        <a:t> collection %</a:t>
                      </a:r>
                      <a:endParaRPr lang="en-US"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 sz="900" b="1" u="none" strike="noStrike" cap="none" dirty="0">
                          <a:solidFill>
                            <a:schemeClr val="bg1"/>
                          </a:solidFill>
                          <a:sym typeface="Arial"/>
                        </a:rPr>
                        <a:t>22-23</a:t>
                      </a:r>
                      <a:endParaRPr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900" b="1" u="none" strike="noStrike" cap="none" dirty="0">
                          <a:solidFill>
                            <a:schemeClr val="bg1"/>
                          </a:solidFill>
                          <a:sym typeface="Arial"/>
                        </a:rPr>
                        <a:t>Share in</a:t>
                      </a:r>
                      <a:r>
                        <a:rPr lang="en-US" sz="900" b="1" u="none" strike="noStrike" cap="none" baseline="0" dirty="0">
                          <a:solidFill>
                            <a:schemeClr val="bg1"/>
                          </a:solidFill>
                          <a:sym typeface="Arial"/>
                        </a:rPr>
                        <a:t> State</a:t>
                      </a:r>
                      <a:r>
                        <a:rPr lang="en-US" sz="900" b="1" u="none" strike="noStrike" cap="none" dirty="0">
                          <a:solidFill>
                            <a:schemeClr val="bg1"/>
                          </a:solidFill>
                          <a:sym typeface="Arial"/>
                        </a:rPr>
                        <a:t> collection %</a:t>
                      </a:r>
                      <a:endParaRPr lang="en-US" sz="900" b="1" i="0" u="none" strike="noStrike" cap="none" dirty="0">
                        <a:solidFill>
                          <a:schemeClr val="bg1"/>
                        </a:solidFill>
                        <a:latin typeface="+mn-lt"/>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 sz="900" b="1" u="none" strike="noStrike" cap="none" dirty="0">
                          <a:solidFill>
                            <a:schemeClr val="bg1"/>
                          </a:solidFill>
                          <a:sym typeface="Arial"/>
                        </a:rPr>
                        <a:t>23-24 (upto Jun 30)</a:t>
                      </a:r>
                      <a:endParaRPr sz="900" b="1" i="0" u="none" strike="noStrike" cap="none" dirty="0">
                        <a:solidFill>
                          <a:schemeClr val="bg1"/>
                        </a:solidFill>
                        <a:latin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900" b="1" u="none" strike="noStrike" cap="none" dirty="0">
                          <a:solidFill>
                            <a:schemeClr val="bg1"/>
                          </a:solidFill>
                          <a:sym typeface="Arial"/>
                        </a:rPr>
                        <a:t>Share in</a:t>
                      </a:r>
                      <a:r>
                        <a:rPr lang="en-US" sz="900" b="1" u="none" strike="noStrike" cap="none" baseline="0" dirty="0">
                          <a:solidFill>
                            <a:schemeClr val="bg1"/>
                          </a:solidFill>
                          <a:sym typeface="Arial"/>
                        </a:rPr>
                        <a:t> State</a:t>
                      </a:r>
                      <a:r>
                        <a:rPr lang="en-US" sz="900" b="1" u="none" strike="noStrike" cap="none" dirty="0">
                          <a:solidFill>
                            <a:schemeClr val="bg1"/>
                          </a:solidFill>
                          <a:sym typeface="Arial"/>
                        </a:rPr>
                        <a:t> collection %</a:t>
                      </a:r>
                      <a:endParaRPr lang="en-US" sz="900" b="1" i="0" u="none" strike="noStrike" cap="none" dirty="0">
                        <a:solidFill>
                          <a:schemeClr val="bg1"/>
                        </a:solidFill>
                        <a:latin typeface="+mn-lt"/>
                        <a:cs typeface="Arial"/>
                        <a:sym typeface="Arial"/>
                      </a:endParaRPr>
                    </a:p>
                  </a:txBody>
                  <a:tcPr marL="91425" marR="91425" marT="91425" marB="91425" anchor="ctr"/>
                </a:tc>
                <a:extLst>
                  <a:ext uri="{0D108BD9-81ED-4DB2-BD59-A6C34878D82A}">
                    <a16:rowId xmlns:a16="http://schemas.microsoft.com/office/drawing/2014/main" val="10000"/>
                  </a:ext>
                </a:extLst>
              </a:tr>
              <a:tr h="316985">
                <a:tc>
                  <a:txBody>
                    <a:bodyPr/>
                    <a:lstStyle/>
                    <a:p>
                      <a:pPr marL="0" lvl="0" indent="0" algn="l" rtl="0">
                        <a:spcBef>
                          <a:spcPts val="0"/>
                        </a:spcBef>
                        <a:spcAft>
                          <a:spcPts val="0"/>
                        </a:spcAft>
                        <a:buNone/>
                      </a:pPr>
                      <a:r>
                        <a:rPr lang="en" sz="900" b="1" dirty="0"/>
                        <a:t>Mobile Equipment</a:t>
                      </a:r>
                      <a:endParaRPr sz="900" b="1" dirty="0"/>
                    </a:p>
                  </a:txBody>
                  <a:tcPr marL="91425" marR="91425" marT="91425" marB="91425" anchor="ctr"/>
                </a:tc>
                <a:tc>
                  <a:txBody>
                    <a:bodyPr/>
                    <a:lstStyle/>
                    <a:p>
                      <a:pPr marL="0" lvl="0" indent="0" algn="ctr" rtl="0">
                        <a:spcBef>
                          <a:spcPts val="0"/>
                        </a:spcBef>
                        <a:spcAft>
                          <a:spcPts val="0"/>
                        </a:spcAft>
                        <a:buNone/>
                      </a:pPr>
                      <a:r>
                        <a:rPr lang="en" sz="1000" b="1" i="0" u="none" strike="noStrike" cap="none" dirty="0">
                          <a:solidFill>
                            <a:srgbClr val="1155CC"/>
                          </a:solidFill>
                          <a:latin typeface="Arial"/>
                          <a:ea typeface="Arial"/>
                          <a:cs typeface="Arial"/>
                          <a:sym typeface="Arial"/>
                        </a:rPr>
                        <a:t>68</a:t>
                      </a:r>
                      <a:endParaRPr sz="1000" b="1" i="0" u="none" strike="noStrike" cap="none" dirty="0">
                        <a:solidFill>
                          <a:srgbClr val="1155CC"/>
                        </a:solidFill>
                        <a:latin typeface="Arial"/>
                        <a:ea typeface="Arial"/>
                        <a:cs typeface="Arial"/>
                        <a:sym typeface="Arial"/>
                      </a:endParaRPr>
                    </a:p>
                  </a:txBody>
                  <a:tcPr marL="91425" marR="91425" marT="91425" marB="91425" anchor="ctr"/>
                </a:tc>
                <a:tc>
                  <a:txBody>
                    <a:bodyPr/>
                    <a:lstStyle/>
                    <a:p>
                      <a:pPr marL="0" lvl="0" indent="0" algn="ctr" rtl="0">
                        <a:spcBef>
                          <a:spcPts val="0"/>
                        </a:spcBef>
                        <a:spcAft>
                          <a:spcPts val="0"/>
                        </a:spcAft>
                        <a:buNone/>
                      </a:pPr>
                      <a:r>
                        <a:rPr lang="en" sz="1000" dirty="0">
                          <a:highlight>
                            <a:schemeClr val="lt1"/>
                          </a:highlight>
                        </a:rPr>
                        <a:t>87.21</a:t>
                      </a:r>
                      <a:endParaRPr sz="10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US" sz="1000" b="1" dirty="0">
                          <a:solidFill>
                            <a:srgbClr val="00B050"/>
                          </a:solidFill>
                          <a:highlight>
                            <a:schemeClr val="lt1"/>
                          </a:highlight>
                        </a:rPr>
                        <a:t>0.15%</a:t>
                      </a:r>
                      <a:endParaRPr sz="1000" b="1" dirty="0">
                        <a:solidFill>
                          <a:srgbClr val="00B050"/>
                        </a:solidFill>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000" dirty="0">
                          <a:highlight>
                            <a:schemeClr val="lt1"/>
                          </a:highlight>
                        </a:rPr>
                        <a:t>80.57</a:t>
                      </a:r>
                      <a:endParaRPr sz="10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US" sz="1000" b="1" dirty="0">
                          <a:solidFill>
                            <a:srgbClr val="00B050"/>
                          </a:solidFill>
                          <a:highlight>
                            <a:schemeClr val="lt1"/>
                          </a:highlight>
                        </a:rPr>
                        <a:t>0.11%</a:t>
                      </a:r>
                      <a:endParaRPr sz="1000" b="1" dirty="0">
                        <a:solidFill>
                          <a:srgbClr val="00B050"/>
                        </a:solidFill>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000" dirty="0">
                          <a:highlight>
                            <a:schemeClr val="lt1"/>
                          </a:highlight>
                        </a:rPr>
                        <a:t>-373.53</a:t>
                      </a:r>
                      <a:endParaRPr sz="10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US" sz="1000" dirty="0">
                          <a:solidFill>
                            <a:srgbClr val="FF0000"/>
                          </a:solidFill>
                          <a:highlight>
                            <a:schemeClr val="lt1"/>
                          </a:highlight>
                        </a:rPr>
                        <a:t>-0.50%</a:t>
                      </a:r>
                      <a:endParaRPr sz="1000" dirty="0">
                        <a:solidFill>
                          <a:srgbClr val="FF0000"/>
                        </a:solidFill>
                        <a:highlight>
                          <a:schemeClr val="lt1"/>
                        </a:highlight>
                      </a:endParaRPr>
                    </a:p>
                  </a:txBody>
                  <a:tcPr marL="91425" marR="91425" marT="91425" marB="91425" anchor="ctr"/>
                </a:tc>
                <a:tc>
                  <a:txBody>
                    <a:bodyPr/>
                    <a:lstStyle/>
                    <a:p>
                      <a:pPr marL="0" lvl="0" indent="0" algn="ctr" rtl="0">
                        <a:spcBef>
                          <a:spcPts val="0"/>
                        </a:spcBef>
                        <a:spcAft>
                          <a:spcPts val="0"/>
                        </a:spcAft>
                        <a:buNone/>
                      </a:pPr>
                      <a:r>
                        <a:rPr lang="en-US" sz="1000" u="none" dirty="0"/>
                        <a:t>-233.74</a:t>
                      </a:r>
                      <a:endParaRPr sz="1000" u="none" dirty="0"/>
                    </a:p>
                  </a:txBody>
                  <a:tcPr marL="91425" marR="91425" marT="91425" marB="91425" anchor="ctr"/>
                </a:tc>
                <a:tc>
                  <a:txBody>
                    <a:bodyPr/>
                    <a:lstStyle/>
                    <a:p>
                      <a:pPr marL="0" lvl="0" indent="0" algn="ctr" rtl="0">
                        <a:spcBef>
                          <a:spcPts val="0"/>
                        </a:spcBef>
                        <a:spcAft>
                          <a:spcPts val="0"/>
                        </a:spcAft>
                        <a:buNone/>
                      </a:pPr>
                      <a:r>
                        <a:rPr lang="en-US" sz="1000" u="none" dirty="0">
                          <a:solidFill>
                            <a:srgbClr val="FF0000"/>
                          </a:solidFill>
                        </a:rPr>
                        <a:t>-1.15%</a:t>
                      </a:r>
                      <a:endParaRPr sz="1000" u="none" dirty="0">
                        <a:solidFill>
                          <a:srgbClr val="FF0000"/>
                        </a:solidFill>
                      </a:endParaRPr>
                    </a:p>
                  </a:txBody>
                  <a:tcPr marL="91425" marR="91425" marT="91425" marB="91425" anchor="ctr"/>
                </a:tc>
                <a:extLst>
                  <a:ext uri="{0D108BD9-81ED-4DB2-BD59-A6C34878D82A}">
                    <a16:rowId xmlns:a16="http://schemas.microsoft.com/office/drawing/2014/main" val="10001"/>
                  </a:ext>
                </a:extLst>
              </a:tr>
              <a:tr h="316985">
                <a:tc>
                  <a:txBody>
                    <a:bodyPr/>
                    <a:lstStyle/>
                    <a:p>
                      <a:pPr marL="0" lvl="0" indent="0" algn="l" rtl="0">
                        <a:spcBef>
                          <a:spcPts val="0"/>
                        </a:spcBef>
                        <a:spcAft>
                          <a:spcPts val="0"/>
                        </a:spcAft>
                        <a:buNone/>
                      </a:pPr>
                      <a:r>
                        <a:rPr lang="en" sz="900" b="1" dirty="0"/>
                        <a:t>Electronics</a:t>
                      </a:r>
                      <a:endParaRPr sz="900" b="1" dirty="0"/>
                    </a:p>
                  </a:txBody>
                  <a:tcPr marL="91425" marR="91425" marT="91425" marB="914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cap="none" dirty="0">
                          <a:solidFill>
                            <a:srgbClr val="1155CC"/>
                          </a:solidFill>
                          <a:latin typeface="Arial"/>
                          <a:ea typeface="Arial"/>
                          <a:cs typeface="Arial"/>
                          <a:sym typeface="Arial"/>
                        </a:rPr>
                        <a:t>470</a:t>
                      </a:r>
                      <a:endParaRPr sz="1000" b="1" i="0" u="none" strike="noStrike" cap="none" dirty="0">
                        <a:solidFill>
                          <a:srgbClr val="1155CC"/>
                        </a:solidFill>
                        <a:latin typeface="Arial"/>
                        <a:ea typeface="Arial"/>
                        <a:cs typeface="Arial"/>
                        <a:sym typeface="Arial"/>
                      </a:endParaRPr>
                    </a:p>
                  </a:txBody>
                  <a:tcPr marL="91425" marR="91425" marT="91425" marB="91425" anchor="ctr"/>
                </a:tc>
                <a:tc>
                  <a:txBody>
                    <a:bodyPr/>
                    <a:lstStyle/>
                    <a:p>
                      <a:pPr marL="0" lvl="0" indent="0" algn="ctr" rtl="0">
                        <a:spcBef>
                          <a:spcPts val="0"/>
                        </a:spcBef>
                        <a:spcAft>
                          <a:spcPts val="0"/>
                        </a:spcAft>
                        <a:buNone/>
                      </a:pPr>
                      <a:r>
                        <a:rPr lang="en-US" sz="1000" dirty="0">
                          <a:highlight>
                            <a:schemeClr val="lt1"/>
                          </a:highlight>
                        </a:rPr>
                        <a:t>1270.14</a:t>
                      </a:r>
                      <a:endParaRPr sz="10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US" sz="1000" b="1" dirty="0">
                          <a:solidFill>
                            <a:srgbClr val="00B050"/>
                          </a:solidFill>
                          <a:highlight>
                            <a:schemeClr val="lt1"/>
                          </a:highlight>
                        </a:rPr>
                        <a:t>2.18%</a:t>
                      </a:r>
                      <a:endParaRPr sz="1000" b="1" dirty="0">
                        <a:solidFill>
                          <a:srgbClr val="00B050"/>
                        </a:solidFill>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000" dirty="0">
                          <a:highlight>
                            <a:schemeClr val="lt1"/>
                          </a:highlight>
                        </a:rPr>
                        <a:t>1536.18</a:t>
                      </a:r>
                      <a:endParaRPr sz="1000" dirty="0">
                        <a:highlight>
                          <a:schemeClr val="lt1"/>
                        </a:highlight>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1" i="0" u="none" strike="noStrike" cap="none" dirty="0">
                          <a:solidFill>
                            <a:srgbClr val="00B050"/>
                          </a:solidFill>
                          <a:highlight>
                            <a:schemeClr val="lt1"/>
                          </a:highlight>
                          <a:latin typeface="Arial"/>
                          <a:ea typeface="Arial"/>
                          <a:cs typeface="Arial"/>
                          <a:sym typeface="Arial"/>
                        </a:rPr>
                        <a:t>2.16%</a:t>
                      </a:r>
                      <a:endParaRPr sz="1000" b="1" i="0" u="none" strike="noStrike" cap="none" dirty="0">
                        <a:solidFill>
                          <a:srgbClr val="00B050"/>
                        </a:solidFill>
                        <a:highlight>
                          <a:schemeClr val="lt1"/>
                        </a:highlight>
                        <a:latin typeface="Arial"/>
                        <a:ea typeface="Arial"/>
                        <a:cs typeface="Arial"/>
                        <a:sym typeface="Arial"/>
                      </a:endParaRPr>
                    </a:p>
                  </a:txBody>
                  <a:tcPr marL="91425" marR="91425" marT="91425" marB="91425" anchor="ctr"/>
                </a:tc>
                <a:tc>
                  <a:txBody>
                    <a:bodyPr/>
                    <a:lstStyle/>
                    <a:p>
                      <a:pPr marL="0" lvl="0" indent="0" algn="ctr" rtl="0">
                        <a:spcBef>
                          <a:spcPts val="0"/>
                        </a:spcBef>
                        <a:spcAft>
                          <a:spcPts val="0"/>
                        </a:spcAft>
                        <a:buNone/>
                      </a:pPr>
                      <a:r>
                        <a:rPr lang="en" sz="1000" dirty="0">
                          <a:highlight>
                            <a:schemeClr val="lt1"/>
                          </a:highlight>
                        </a:rPr>
                        <a:t>1816.21</a:t>
                      </a:r>
                      <a:endParaRPr sz="1000" dirty="0">
                        <a:highlight>
                          <a:schemeClr val="lt1"/>
                        </a:highlight>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1" i="0" u="none" strike="noStrike" cap="none" dirty="0">
                          <a:solidFill>
                            <a:srgbClr val="00B050"/>
                          </a:solidFill>
                          <a:highlight>
                            <a:schemeClr val="lt1"/>
                          </a:highlight>
                          <a:latin typeface="Arial"/>
                          <a:ea typeface="Arial"/>
                          <a:cs typeface="Arial"/>
                          <a:sym typeface="Arial"/>
                        </a:rPr>
                        <a:t>2.41%</a:t>
                      </a:r>
                      <a:endParaRPr sz="1000" b="1" i="0" u="none" strike="noStrike" cap="none" dirty="0">
                        <a:solidFill>
                          <a:srgbClr val="00B050"/>
                        </a:solidFill>
                        <a:highlight>
                          <a:schemeClr val="lt1"/>
                        </a:highlight>
                        <a:latin typeface="Arial"/>
                        <a:ea typeface="Arial"/>
                        <a:cs typeface="Arial"/>
                        <a:sym typeface="Arial"/>
                      </a:endParaRPr>
                    </a:p>
                  </a:txBody>
                  <a:tcPr marL="91425" marR="91425" marT="91425" marB="91425" anchor="ctr"/>
                </a:tc>
                <a:tc>
                  <a:txBody>
                    <a:bodyPr/>
                    <a:lstStyle/>
                    <a:p>
                      <a:pPr marL="0" lvl="0" indent="0" algn="ctr" rtl="0">
                        <a:spcBef>
                          <a:spcPts val="0"/>
                        </a:spcBef>
                        <a:spcAft>
                          <a:spcPts val="0"/>
                        </a:spcAft>
                        <a:buNone/>
                      </a:pPr>
                      <a:r>
                        <a:rPr lang="en" sz="1000" u="none" dirty="0"/>
                        <a:t>534.40</a:t>
                      </a:r>
                      <a:endParaRPr sz="1000" u="none" dirty="0"/>
                    </a:p>
                  </a:txBody>
                  <a:tcPr marL="91425" marR="91425" marT="91425" marB="91425" anchor="ctr"/>
                </a:tc>
                <a:tc>
                  <a:txBody>
                    <a:bodyPr/>
                    <a:lstStyle/>
                    <a:p>
                      <a:pPr marL="0" lvl="0" indent="0" algn="ctr" rtl="0">
                        <a:spcBef>
                          <a:spcPts val="0"/>
                        </a:spcBef>
                        <a:spcAft>
                          <a:spcPts val="0"/>
                        </a:spcAft>
                        <a:buNone/>
                      </a:pPr>
                      <a:r>
                        <a:rPr lang="en-US" sz="1000" b="1" i="0" u="none" strike="noStrike" cap="none" dirty="0">
                          <a:solidFill>
                            <a:srgbClr val="00B050"/>
                          </a:solidFill>
                          <a:highlight>
                            <a:schemeClr val="lt1"/>
                          </a:highlight>
                          <a:latin typeface="Arial"/>
                          <a:ea typeface="Arial"/>
                          <a:cs typeface="Arial"/>
                          <a:sym typeface="Arial"/>
                        </a:rPr>
                        <a:t>2.63%</a:t>
                      </a:r>
                      <a:endParaRPr sz="1000" b="1" i="0" u="none" strike="noStrike" cap="none" dirty="0">
                        <a:solidFill>
                          <a:srgbClr val="00B050"/>
                        </a:solidFill>
                        <a:highlight>
                          <a:schemeClr val="lt1"/>
                        </a:highlight>
                        <a:latin typeface="Arial"/>
                        <a:ea typeface="Arial"/>
                        <a:cs typeface="Arial"/>
                        <a:sym typeface="Arial"/>
                      </a:endParaRPr>
                    </a:p>
                  </a:txBody>
                  <a:tcPr marL="91425" marR="91425" marT="91425" marB="91425" anchor="ctr"/>
                </a:tc>
                <a:extLst>
                  <a:ext uri="{0D108BD9-81ED-4DB2-BD59-A6C34878D82A}">
                    <a16:rowId xmlns:a16="http://schemas.microsoft.com/office/drawing/2014/main" val="10002"/>
                  </a:ext>
                </a:extLst>
              </a:tr>
              <a:tr h="432263">
                <a:tc gridSpan="2">
                  <a:txBody>
                    <a:bodyPr/>
                    <a:lstStyle/>
                    <a:p>
                      <a:pPr marL="0" lvl="0" indent="0" algn="l" rtl="0">
                        <a:spcBef>
                          <a:spcPts val="0"/>
                        </a:spcBef>
                        <a:spcAft>
                          <a:spcPts val="0"/>
                        </a:spcAft>
                        <a:buNone/>
                      </a:pPr>
                      <a:r>
                        <a:rPr lang="en-US" sz="900" b="1" dirty="0"/>
                        <a:t>Total State Net SGST Collection </a:t>
                      </a:r>
                      <a:r>
                        <a:rPr lang="en-US" sz="900" b="0" dirty="0"/>
                        <a:t>(Including</a:t>
                      </a:r>
                      <a:r>
                        <a:rPr lang="en-US" sz="900" b="0" baseline="0" dirty="0"/>
                        <a:t> </a:t>
                      </a:r>
                      <a:r>
                        <a:rPr lang="en-US" sz="900" b="0" dirty="0"/>
                        <a:t>Compensation, IGST </a:t>
                      </a:r>
                      <a:r>
                        <a:rPr lang="en-US" sz="900" b="0" dirty="0" err="1"/>
                        <a:t>Adhoc</a:t>
                      </a:r>
                      <a:r>
                        <a:rPr lang="en-US" sz="900" b="0" dirty="0"/>
                        <a:t>)</a:t>
                      </a:r>
                      <a:endParaRPr sz="900" b="0" dirty="0"/>
                    </a:p>
                  </a:txBody>
                  <a:tcPr marL="91425" marR="91425" marT="91425" marB="91425"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25" marR="91425" marT="91425" marB="91425" anchor="ctr"/>
                </a:tc>
                <a:tc>
                  <a:txBody>
                    <a:bodyPr/>
                    <a:lstStyle/>
                    <a:p>
                      <a:pPr marL="0" lvl="0" indent="0" algn="ctr" rtl="0">
                        <a:spcBef>
                          <a:spcPts val="0"/>
                        </a:spcBef>
                        <a:spcAft>
                          <a:spcPts val="0"/>
                        </a:spcAft>
                        <a:buNone/>
                      </a:pPr>
                      <a:r>
                        <a:rPr lang="en-US" sz="1000" dirty="0">
                          <a:highlight>
                            <a:schemeClr val="lt1"/>
                          </a:highlight>
                        </a:rPr>
                        <a:t>58180.92</a:t>
                      </a: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r>
                        <a:rPr lang="en-US" sz="1000" dirty="0">
                          <a:highlight>
                            <a:schemeClr val="lt1"/>
                          </a:highlight>
                        </a:rPr>
                        <a:t>71033.52</a:t>
                      </a: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r>
                        <a:rPr lang="en-US" sz="1000" dirty="0">
                          <a:highlight>
                            <a:schemeClr val="lt1"/>
                          </a:highlight>
                        </a:rPr>
                        <a:t>75412.99</a:t>
                      </a: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endParaRPr sz="1000" dirty="0">
                        <a:highlight>
                          <a:schemeClr val="lt1"/>
                        </a:highlight>
                      </a:endParaRPr>
                    </a:p>
                  </a:txBody>
                  <a:tcPr marL="91425" marR="91425" marT="91425" marB="91425"/>
                </a:tc>
                <a:tc>
                  <a:txBody>
                    <a:bodyPr/>
                    <a:lstStyle/>
                    <a:p>
                      <a:pPr marL="0" lvl="0" indent="0" algn="ctr" rtl="0">
                        <a:spcBef>
                          <a:spcPts val="0"/>
                        </a:spcBef>
                        <a:spcAft>
                          <a:spcPts val="0"/>
                        </a:spcAft>
                        <a:buNone/>
                      </a:pPr>
                      <a:r>
                        <a:rPr lang="en-US" sz="1000" u="none" dirty="0"/>
                        <a:t>20338.91</a:t>
                      </a:r>
                      <a:endParaRPr sz="1000" u="none" dirty="0"/>
                    </a:p>
                  </a:txBody>
                  <a:tcPr marL="91425" marR="91425" marT="91425" marB="91425"/>
                </a:tc>
                <a:tc>
                  <a:txBody>
                    <a:bodyPr/>
                    <a:lstStyle/>
                    <a:p>
                      <a:pPr marL="0" lvl="0" indent="0" algn="ctr" rtl="0">
                        <a:spcBef>
                          <a:spcPts val="0"/>
                        </a:spcBef>
                        <a:spcAft>
                          <a:spcPts val="0"/>
                        </a:spcAft>
                        <a:buNone/>
                      </a:pPr>
                      <a:endParaRPr sz="1000" u="none" dirty="0"/>
                    </a:p>
                  </a:txBody>
                  <a:tcPr marL="91425" marR="91425" marT="91425" marB="91425"/>
                </a:tc>
                <a:extLst>
                  <a:ext uri="{0D108BD9-81ED-4DB2-BD59-A6C34878D82A}">
                    <a16:rowId xmlns:a16="http://schemas.microsoft.com/office/drawing/2014/main" val="10003"/>
                  </a:ext>
                </a:extLst>
              </a:tr>
            </a:tbl>
          </a:graphicData>
        </a:graphic>
      </p:graphicFrame>
      <p:sp>
        <p:nvSpPr>
          <p:cNvPr id="142" name="Google Shape;142;p22"/>
          <p:cNvSpPr txBox="1">
            <a:spLocks noGrp="1"/>
          </p:cNvSpPr>
          <p:nvPr>
            <p:ph type="title"/>
          </p:nvPr>
        </p:nvSpPr>
        <p:spPr>
          <a:xfrm>
            <a:off x="0" y="-12"/>
            <a:ext cx="7362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500" b="1" dirty="0">
                <a:solidFill>
                  <a:srgbClr val="1155CC"/>
                </a:solidFill>
                <a:latin typeface="+mn-lt"/>
              </a:rPr>
              <a:t>Share of Consumer Electronics in net State SGST</a:t>
            </a:r>
            <a:endParaRPr sz="2500" b="1" dirty="0">
              <a:solidFill>
                <a:srgbClr val="1155CC"/>
              </a:solidFill>
              <a:latin typeface="+mn-lt"/>
            </a:endParaRPr>
          </a:p>
        </p:txBody>
      </p:sp>
      <p:sp>
        <p:nvSpPr>
          <p:cNvPr id="143" name="Google Shape;143;p22"/>
          <p:cNvSpPr txBox="1"/>
          <p:nvPr/>
        </p:nvSpPr>
        <p:spPr>
          <a:xfrm>
            <a:off x="2558040" y="548995"/>
            <a:ext cx="5309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155CC"/>
                </a:solidFill>
              </a:rPr>
              <a:t>Revenue (Net SGST) Collection in Crores</a:t>
            </a:r>
            <a:endParaRPr b="1" dirty="0">
              <a:solidFill>
                <a:srgbClr val="1155CC"/>
              </a:solidFill>
            </a:endParaRPr>
          </a:p>
        </p:txBody>
      </p:sp>
      <p:sp>
        <p:nvSpPr>
          <p:cNvPr id="2" name="TextBox 1"/>
          <p:cNvSpPr txBox="1"/>
          <p:nvPr/>
        </p:nvSpPr>
        <p:spPr>
          <a:xfrm>
            <a:off x="5346883" y="2377740"/>
            <a:ext cx="3861671" cy="246221"/>
          </a:xfrm>
          <a:prstGeom prst="rect">
            <a:avLst/>
          </a:prstGeom>
          <a:noFill/>
        </p:spPr>
        <p:txBody>
          <a:bodyPr wrap="square" rtlCol="0">
            <a:spAutoFit/>
          </a:bodyPr>
          <a:lstStyle/>
          <a:p>
            <a:pPr algn="r"/>
            <a:r>
              <a:rPr lang="en-US" sz="1000" i="1" dirty="0"/>
              <a:t>*Source: Business sector report of Top 15000 dealer MIS</a:t>
            </a:r>
          </a:p>
        </p:txBody>
      </p:sp>
      <p:pic>
        <p:nvPicPr>
          <p:cNvPr id="4" name="Google Shape;116;p19">
            <a:extLst>
              <a:ext uri="{FF2B5EF4-FFF2-40B4-BE49-F238E27FC236}">
                <a16:creationId xmlns:a16="http://schemas.microsoft.com/office/drawing/2014/main" id="{363A6450-3301-CAD5-6C46-5C844B2FA425}"/>
              </a:ext>
            </a:extLst>
          </p:cNvPr>
          <p:cNvPicPr preferRelativeResize="0"/>
          <p:nvPr/>
        </p:nvPicPr>
        <p:blipFill>
          <a:blip r:embed="rId3">
            <a:alphaModFix/>
          </a:blip>
          <a:stretch>
            <a:fillRect/>
          </a:stretch>
        </p:blipFill>
        <p:spPr>
          <a:xfrm>
            <a:off x="8372879" y="38584"/>
            <a:ext cx="720000" cy="720000"/>
          </a:xfrm>
          <a:prstGeom prst="rect">
            <a:avLst/>
          </a:prstGeom>
          <a:noFill/>
          <a:ln>
            <a:noFill/>
          </a:ln>
        </p:spPr>
      </p:pic>
      <p:pic>
        <p:nvPicPr>
          <p:cNvPr id="6" name="Picture 5">
            <a:extLst>
              <a:ext uri="{FF2B5EF4-FFF2-40B4-BE49-F238E27FC236}">
                <a16:creationId xmlns:a16="http://schemas.microsoft.com/office/drawing/2014/main" id="{83B228A2-946C-0DE6-AAA1-DAB2DC8A214F}"/>
              </a:ext>
            </a:extLst>
          </p:cNvPr>
          <p:cNvPicPr>
            <a:picLocks noChangeAspect="1"/>
          </p:cNvPicPr>
          <p:nvPr/>
        </p:nvPicPr>
        <p:blipFill>
          <a:blip r:embed="rId4"/>
          <a:stretch>
            <a:fillRect/>
          </a:stretch>
        </p:blipFill>
        <p:spPr>
          <a:xfrm>
            <a:off x="5939161" y="2663912"/>
            <a:ext cx="2734322" cy="2394498"/>
          </a:xfrm>
          <a:prstGeom prst="rect">
            <a:avLst/>
          </a:prstGeom>
        </p:spPr>
      </p:pic>
      <p:pic>
        <p:nvPicPr>
          <p:cNvPr id="9" name="Picture 8"/>
          <p:cNvPicPr>
            <a:picLocks noChangeAspect="1"/>
          </p:cNvPicPr>
          <p:nvPr/>
        </p:nvPicPr>
        <p:blipFill>
          <a:blip r:embed="rId5"/>
          <a:stretch>
            <a:fillRect/>
          </a:stretch>
        </p:blipFill>
        <p:spPr>
          <a:xfrm>
            <a:off x="685127" y="2650595"/>
            <a:ext cx="4661756" cy="2421132"/>
          </a:xfrm>
          <a:prstGeom prst="rect">
            <a:avLst/>
          </a:prstGeom>
        </p:spPr>
      </p:pic>
    </p:spTree>
    <p:extLst>
      <p:ext uri="{BB962C8B-B14F-4D97-AF65-F5344CB8AC3E}">
        <p14:creationId xmlns:p14="http://schemas.microsoft.com/office/powerpoint/2010/main" val="81222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22"/>
          <p:cNvGraphicFramePr/>
          <p:nvPr>
            <p:extLst>
              <p:ext uri="{D42A27DB-BD31-4B8C-83A1-F6EECF244321}">
                <p14:modId xmlns:p14="http://schemas.microsoft.com/office/powerpoint/2010/main" val="266721102"/>
              </p:ext>
            </p:extLst>
          </p:nvPr>
        </p:nvGraphicFramePr>
        <p:xfrm>
          <a:off x="0" y="926416"/>
          <a:ext cx="9144000" cy="1554390"/>
        </p:xfrm>
        <a:graphic>
          <a:graphicData uri="http://schemas.openxmlformats.org/drawingml/2006/table">
            <a:tbl>
              <a:tblPr firstRow="1" firstCol="1">
                <a:tableStyleId>{1FECB4D8-DB02-4DC6-A0A2-4F2EBAE1DC90}</a:tableStyleId>
              </a:tblPr>
              <a:tblGrid>
                <a:gridCol w="1299274">
                  <a:extLst>
                    <a:ext uri="{9D8B030D-6E8A-4147-A177-3AD203B41FA5}">
                      <a16:colId xmlns:a16="http://schemas.microsoft.com/office/drawing/2014/main" val="20000"/>
                    </a:ext>
                  </a:extLst>
                </a:gridCol>
                <a:gridCol w="1636240">
                  <a:extLst>
                    <a:ext uri="{9D8B030D-6E8A-4147-A177-3AD203B41FA5}">
                      <a16:colId xmlns:a16="http://schemas.microsoft.com/office/drawing/2014/main" val="20001"/>
                    </a:ext>
                  </a:extLst>
                </a:gridCol>
                <a:gridCol w="879280">
                  <a:extLst>
                    <a:ext uri="{9D8B030D-6E8A-4147-A177-3AD203B41FA5}">
                      <a16:colId xmlns:a16="http://schemas.microsoft.com/office/drawing/2014/main" val="20002"/>
                    </a:ext>
                  </a:extLst>
                </a:gridCol>
                <a:gridCol w="934340">
                  <a:extLst>
                    <a:ext uri="{9D8B030D-6E8A-4147-A177-3AD203B41FA5}">
                      <a16:colId xmlns:a16="http://schemas.microsoft.com/office/drawing/2014/main" val="20003"/>
                    </a:ext>
                  </a:extLst>
                </a:gridCol>
                <a:gridCol w="1040894">
                  <a:extLst>
                    <a:ext uri="{9D8B030D-6E8A-4147-A177-3AD203B41FA5}">
                      <a16:colId xmlns:a16="http://schemas.microsoft.com/office/drawing/2014/main" val="20004"/>
                    </a:ext>
                  </a:extLst>
                </a:gridCol>
                <a:gridCol w="1063533">
                  <a:extLst>
                    <a:ext uri="{9D8B030D-6E8A-4147-A177-3AD203B41FA5}">
                      <a16:colId xmlns:a16="http://schemas.microsoft.com/office/drawing/2014/main" val="20005"/>
                    </a:ext>
                  </a:extLst>
                </a:gridCol>
                <a:gridCol w="2290439">
                  <a:extLst>
                    <a:ext uri="{9D8B030D-6E8A-4147-A177-3AD203B41FA5}">
                      <a16:colId xmlns:a16="http://schemas.microsoft.com/office/drawing/2014/main" val="20006"/>
                    </a:ext>
                  </a:extLst>
                </a:gridCol>
              </a:tblGrid>
              <a:tr h="491391">
                <a:tc>
                  <a:txBody>
                    <a:bodyPr/>
                    <a:lstStyle/>
                    <a:p>
                      <a:pPr marL="0" lvl="0" indent="0" algn="ctr" rtl="0">
                        <a:spcBef>
                          <a:spcPts val="0"/>
                        </a:spcBef>
                        <a:spcAft>
                          <a:spcPts val="0"/>
                        </a:spcAft>
                        <a:buNone/>
                      </a:pPr>
                      <a:r>
                        <a:rPr lang="en-IN" sz="1100" b="1" u="none" strike="noStrike" cap="none" dirty="0">
                          <a:solidFill>
                            <a:schemeClr val="bg1"/>
                          </a:solidFill>
                          <a:sym typeface="Arial"/>
                        </a:rPr>
                        <a:t>Sector</a:t>
                      </a:r>
                      <a:endParaRPr sz="1100" b="1" i="0" u="none" strike="noStrike" cap="none" dirty="0">
                        <a:solidFill>
                          <a:schemeClr val="bg1"/>
                        </a:solidFill>
                        <a:latin typeface="Arial"/>
                        <a:cs typeface="Arial"/>
                        <a:sym typeface="Aria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100" b="1" dirty="0">
                          <a:solidFill>
                            <a:schemeClr val="bg1"/>
                          </a:solidFill>
                        </a:rPr>
                        <a:t>No. of Dealers</a:t>
                      </a:r>
                      <a:endParaRPr sz="1100" b="1" dirty="0">
                        <a:solidFill>
                          <a:schemeClr val="bg1"/>
                        </a:solidFil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19-20</a:t>
                      </a:r>
                      <a:endParaRPr sz="1100" b="1" i="0" u="none" strike="noStrike" cap="none" dirty="0">
                        <a:solidFill>
                          <a:schemeClr val="bg1"/>
                        </a:solidFill>
                        <a:latin typeface="+mn-lt"/>
                        <a:ea typeface="+mn-ea"/>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20-21</a:t>
                      </a:r>
                      <a:endParaRPr sz="1100" b="1" i="0" u="none" strike="noStrike" cap="none" dirty="0">
                        <a:solidFill>
                          <a:schemeClr val="bg1"/>
                        </a:solidFill>
                        <a:latin typeface="+mn-lt"/>
                        <a:ea typeface="+mn-ea"/>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21-22</a:t>
                      </a:r>
                      <a:endParaRPr sz="1100" b="1" i="0" u="none" strike="noStrike" cap="none" dirty="0">
                        <a:solidFill>
                          <a:schemeClr val="bg1"/>
                        </a:solidFill>
                        <a:latin typeface="+mn-lt"/>
                        <a:ea typeface="+mn-ea"/>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22-23</a:t>
                      </a:r>
                      <a:endParaRPr sz="1100" b="1" i="0" u="none" strike="noStrike" cap="none" dirty="0">
                        <a:solidFill>
                          <a:schemeClr val="bg1"/>
                        </a:solidFill>
                        <a:latin typeface="+mn-lt"/>
                        <a:ea typeface="+mn-ea"/>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22-23(upto June ‘22)</a:t>
                      </a:r>
                      <a:endParaRPr sz="1100" b="1" i="0" u="none" strike="noStrike" cap="none" dirty="0">
                        <a:solidFill>
                          <a:schemeClr val="bg1"/>
                        </a:solidFill>
                        <a:latin typeface="+mn-lt"/>
                        <a:ea typeface="+mn-ea"/>
                        <a:cs typeface="+mn-cs"/>
                        <a:sym typeface="Arial"/>
                      </a:endParaRPr>
                    </a:p>
                    <a:p>
                      <a:pPr marL="0" marR="0" lvl="0" indent="0" algn="ctr" rtl="0">
                        <a:lnSpc>
                          <a:spcPct val="100000"/>
                        </a:lnSpc>
                        <a:spcBef>
                          <a:spcPts val="0"/>
                        </a:spcBef>
                        <a:spcAft>
                          <a:spcPts val="0"/>
                        </a:spcAft>
                        <a:buClr>
                          <a:srgbClr val="000000"/>
                        </a:buClr>
                        <a:buFont typeface="Arial"/>
                        <a:buNone/>
                      </a:pPr>
                      <a:r>
                        <a:rPr lang="en" sz="1100" b="1" i="0" u="none" strike="noStrike" cap="none" dirty="0">
                          <a:solidFill>
                            <a:schemeClr val="bg1"/>
                          </a:solidFill>
                          <a:latin typeface="+mn-lt"/>
                          <a:ea typeface="+mn-ea"/>
                          <a:cs typeface="+mn-cs"/>
                          <a:sym typeface="Arial"/>
                        </a:rPr>
                        <a:t>23-24 (upto June ‘23)</a:t>
                      </a:r>
                      <a:endParaRPr sz="1100" b="1" i="0" u="none" strike="noStrike" cap="none" dirty="0">
                        <a:solidFill>
                          <a:schemeClr val="bg1"/>
                        </a:solidFill>
                        <a:latin typeface="+mn-lt"/>
                        <a:ea typeface="+mn-ea"/>
                        <a:cs typeface="+mn-cs"/>
                        <a:sym typeface="Arial"/>
                      </a:endParaRPr>
                    </a:p>
                  </a:txBody>
                  <a:tcPr marL="91425" marR="91425" marT="91425" marB="91425" anchor="ctr"/>
                </a:tc>
                <a:extLst>
                  <a:ext uri="{0D108BD9-81ED-4DB2-BD59-A6C34878D82A}">
                    <a16:rowId xmlns:a16="http://schemas.microsoft.com/office/drawing/2014/main" val="10000"/>
                  </a:ext>
                </a:extLst>
              </a:tr>
              <a:tr h="491391">
                <a:tc>
                  <a:txBody>
                    <a:bodyPr/>
                    <a:lstStyle/>
                    <a:p>
                      <a:pPr marL="0" lvl="0" indent="0" algn="l" rtl="0">
                        <a:spcBef>
                          <a:spcPts val="0"/>
                        </a:spcBef>
                        <a:spcAft>
                          <a:spcPts val="0"/>
                        </a:spcAft>
                        <a:buNone/>
                      </a:pPr>
                      <a:r>
                        <a:rPr lang="en" sz="1100" b="1" dirty="0"/>
                        <a:t>Mobile</a:t>
                      </a:r>
                      <a:endParaRPr sz="1100" b="1" dirty="0"/>
                    </a:p>
                  </a:txBody>
                  <a:tcPr marL="91425" marR="91425" marT="91425" marB="91425" anchor="ctr"/>
                </a:tc>
                <a:tc>
                  <a:txBody>
                    <a:bodyPr/>
                    <a:lstStyle/>
                    <a:p>
                      <a:pPr marL="0" lvl="0" indent="0" algn="ctr" rtl="0">
                        <a:spcBef>
                          <a:spcPts val="0"/>
                        </a:spcBef>
                        <a:spcAft>
                          <a:spcPts val="0"/>
                        </a:spcAft>
                        <a:buNone/>
                      </a:pPr>
                      <a:r>
                        <a:rPr lang="en" sz="1100"/>
                        <a:t>26</a:t>
                      </a:r>
                      <a:endParaRPr sz="1100"/>
                    </a:p>
                  </a:txBody>
                  <a:tcPr marL="91425" marR="91425" marT="91425" marB="91425" anchor="ctr"/>
                </a:tc>
                <a:tc>
                  <a:txBody>
                    <a:bodyPr/>
                    <a:lstStyle/>
                    <a:p>
                      <a:pPr marL="0" lvl="0" indent="0" algn="ctr" rtl="0">
                        <a:spcBef>
                          <a:spcPts val="0"/>
                        </a:spcBef>
                        <a:spcAft>
                          <a:spcPts val="0"/>
                        </a:spcAft>
                        <a:buNone/>
                      </a:pPr>
                      <a:r>
                        <a:rPr lang="en" sz="1100" dirty="0">
                          <a:highlight>
                            <a:schemeClr val="lt1"/>
                          </a:highlight>
                        </a:rPr>
                        <a:t>874.57</a:t>
                      </a:r>
                      <a:endParaRPr sz="11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a:highlight>
                            <a:schemeClr val="lt1"/>
                          </a:highlight>
                        </a:rPr>
                        <a:t>(-)64.80</a:t>
                      </a:r>
                      <a:endParaRPr sz="110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dirty="0">
                          <a:highlight>
                            <a:schemeClr val="lt1"/>
                          </a:highlight>
                        </a:rPr>
                        <a:t>(-)67.88</a:t>
                      </a:r>
                      <a:endParaRPr sz="11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dirty="0">
                          <a:highlight>
                            <a:schemeClr val="lt1"/>
                          </a:highlight>
                        </a:rPr>
                        <a:t>(-)524.1</a:t>
                      </a:r>
                      <a:endParaRPr sz="11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u="sng" dirty="0"/>
                        <a:t>132.25  </a:t>
                      </a:r>
                      <a:endParaRPr sz="1100" u="sng" dirty="0"/>
                    </a:p>
                    <a:p>
                      <a:pPr marL="0" lvl="0" indent="0" algn="ctr" rtl="0">
                        <a:spcBef>
                          <a:spcPts val="0"/>
                        </a:spcBef>
                        <a:spcAft>
                          <a:spcPts val="0"/>
                        </a:spcAft>
                        <a:buNone/>
                      </a:pPr>
                      <a:r>
                        <a:rPr lang="en" sz="1100" dirty="0"/>
                        <a:t>(-)271.44</a:t>
                      </a:r>
                      <a:endParaRPr sz="1100" dirty="0"/>
                    </a:p>
                  </a:txBody>
                  <a:tcPr marL="91425" marR="91425" marT="91425" marB="91425" anchor="ctr"/>
                </a:tc>
                <a:extLst>
                  <a:ext uri="{0D108BD9-81ED-4DB2-BD59-A6C34878D82A}">
                    <a16:rowId xmlns:a16="http://schemas.microsoft.com/office/drawing/2014/main" val="10001"/>
                  </a:ext>
                </a:extLst>
              </a:tr>
              <a:tr h="491391">
                <a:tc>
                  <a:txBody>
                    <a:bodyPr/>
                    <a:lstStyle/>
                    <a:p>
                      <a:pPr marL="0" lvl="0" indent="0" algn="l" rtl="0">
                        <a:spcBef>
                          <a:spcPts val="0"/>
                        </a:spcBef>
                        <a:spcAft>
                          <a:spcPts val="0"/>
                        </a:spcAft>
                        <a:buNone/>
                      </a:pPr>
                      <a:r>
                        <a:rPr lang="en" sz="1100" b="1" dirty="0"/>
                        <a:t>Electronics</a:t>
                      </a:r>
                      <a:endParaRPr sz="1100" b="1" dirty="0"/>
                    </a:p>
                  </a:txBody>
                  <a:tcPr marL="91425" marR="91425" marT="91425" marB="91425" anchor="ctr"/>
                </a:tc>
                <a:tc>
                  <a:txBody>
                    <a:bodyPr/>
                    <a:lstStyle/>
                    <a:p>
                      <a:pPr marL="0" lvl="0" indent="0" algn="ctr" rtl="0">
                        <a:spcBef>
                          <a:spcPts val="0"/>
                        </a:spcBef>
                        <a:spcAft>
                          <a:spcPts val="0"/>
                        </a:spcAft>
                        <a:buNone/>
                      </a:pPr>
                      <a:r>
                        <a:rPr lang="en" sz="1100"/>
                        <a:t>158</a:t>
                      </a:r>
                      <a:endParaRPr sz="1100"/>
                    </a:p>
                  </a:txBody>
                  <a:tcPr marL="91425" marR="91425" marT="91425" marB="91425" anchor="ctr"/>
                </a:tc>
                <a:tc>
                  <a:txBody>
                    <a:bodyPr/>
                    <a:lstStyle/>
                    <a:p>
                      <a:pPr marL="0" lvl="0" indent="0" algn="ctr" rtl="0">
                        <a:spcBef>
                          <a:spcPts val="0"/>
                        </a:spcBef>
                        <a:spcAft>
                          <a:spcPts val="0"/>
                        </a:spcAft>
                        <a:buNone/>
                      </a:pPr>
                      <a:r>
                        <a:rPr lang="en" sz="1100">
                          <a:highlight>
                            <a:schemeClr val="lt1"/>
                          </a:highlight>
                        </a:rPr>
                        <a:t>583.74</a:t>
                      </a:r>
                      <a:endParaRPr sz="110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dirty="0">
                          <a:highlight>
                            <a:schemeClr val="lt1"/>
                          </a:highlight>
                        </a:rPr>
                        <a:t>734.74</a:t>
                      </a:r>
                      <a:endParaRPr sz="11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dirty="0">
                          <a:highlight>
                            <a:schemeClr val="lt1"/>
                          </a:highlight>
                        </a:rPr>
                        <a:t>863.06</a:t>
                      </a:r>
                      <a:endParaRPr sz="1100" dirty="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a:highlight>
                            <a:schemeClr val="lt1"/>
                          </a:highlight>
                        </a:rPr>
                        <a:t>971.47</a:t>
                      </a:r>
                      <a:endParaRPr sz="1100">
                        <a:highlight>
                          <a:schemeClr val="lt1"/>
                        </a:highlight>
                      </a:endParaRPr>
                    </a:p>
                  </a:txBody>
                  <a:tcPr marL="91425" marR="91425" marT="91425" marB="91425" anchor="ctr"/>
                </a:tc>
                <a:tc>
                  <a:txBody>
                    <a:bodyPr/>
                    <a:lstStyle/>
                    <a:p>
                      <a:pPr marL="0" lvl="0" indent="0" algn="ctr" rtl="0">
                        <a:spcBef>
                          <a:spcPts val="0"/>
                        </a:spcBef>
                        <a:spcAft>
                          <a:spcPts val="0"/>
                        </a:spcAft>
                        <a:buNone/>
                      </a:pPr>
                      <a:r>
                        <a:rPr lang="en" sz="1100" u="sng" dirty="0"/>
                        <a:t>248.68 </a:t>
                      </a:r>
                      <a:endParaRPr sz="1100" u="sng" dirty="0"/>
                    </a:p>
                    <a:p>
                      <a:pPr marL="0" lvl="0" indent="0" algn="ctr" rtl="0">
                        <a:spcBef>
                          <a:spcPts val="0"/>
                        </a:spcBef>
                        <a:spcAft>
                          <a:spcPts val="0"/>
                        </a:spcAft>
                        <a:buNone/>
                      </a:pPr>
                      <a:r>
                        <a:rPr lang="en" sz="1100" dirty="0"/>
                        <a:t>275.91</a:t>
                      </a:r>
                      <a:endParaRPr sz="1100" dirty="0"/>
                    </a:p>
                  </a:txBody>
                  <a:tcPr marL="91425" marR="91425" marT="91425" marB="91425" anchor="ctr"/>
                </a:tc>
                <a:extLst>
                  <a:ext uri="{0D108BD9-81ED-4DB2-BD59-A6C34878D82A}">
                    <a16:rowId xmlns:a16="http://schemas.microsoft.com/office/drawing/2014/main" val="10002"/>
                  </a:ext>
                </a:extLst>
              </a:tr>
            </a:tbl>
          </a:graphicData>
        </a:graphic>
      </p:graphicFrame>
      <p:sp>
        <p:nvSpPr>
          <p:cNvPr id="142" name="Google Shape;142;p22"/>
          <p:cNvSpPr txBox="1">
            <a:spLocks noGrp="1"/>
          </p:cNvSpPr>
          <p:nvPr>
            <p:ph type="title"/>
          </p:nvPr>
        </p:nvSpPr>
        <p:spPr>
          <a:xfrm>
            <a:off x="0" y="-12"/>
            <a:ext cx="7362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500" b="1" dirty="0">
                <a:solidFill>
                  <a:srgbClr val="1155CC"/>
                </a:solidFill>
                <a:latin typeface="+mn-lt"/>
              </a:rPr>
              <a:t>Consumer Electronics in Noida Zone </a:t>
            </a:r>
            <a:endParaRPr sz="2500" b="1" dirty="0">
              <a:solidFill>
                <a:srgbClr val="1155CC"/>
              </a:solidFill>
              <a:latin typeface="+mn-lt"/>
            </a:endParaRPr>
          </a:p>
        </p:txBody>
      </p:sp>
      <p:pic>
        <p:nvPicPr>
          <p:cNvPr id="144" name="Google Shape;144;p22"/>
          <p:cNvPicPr preferRelativeResize="0"/>
          <p:nvPr/>
        </p:nvPicPr>
        <p:blipFill>
          <a:blip r:embed="rId3">
            <a:alphaModFix/>
          </a:blip>
          <a:stretch>
            <a:fillRect/>
          </a:stretch>
        </p:blipFill>
        <p:spPr>
          <a:xfrm>
            <a:off x="2100793" y="2568327"/>
            <a:ext cx="4723616" cy="2480805"/>
          </a:xfrm>
          <a:prstGeom prst="rect">
            <a:avLst/>
          </a:prstGeom>
          <a:noFill/>
          <a:ln>
            <a:noFill/>
          </a:ln>
          <a:effectLst>
            <a:outerShdw blurRad="57150" dist="19050" dir="5400000" algn="bl" rotWithShape="0">
              <a:srgbClr val="000000">
                <a:alpha val="50000"/>
              </a:srgbClr>
            </a:outerShdw>
          </a:effectLst>
        </p:spPr>
      </p:pic>
      <p:pic>
        <p:nvPicPr>
          <p:cNvPr id="2" name="Google Shape;116;p19">
            <a:extLst>
              <a:ext uri="{FF2B5EF4-FFF2-40B4-BE49-F238E27FC236}">
                <a16:creationId xmlns:a16="http://schemas.microsoft.com/office/drawing/2014/main" id="{1E05355F-DFFE-3737-8C48-2275A5BF9461}"/>
              </a:ext>
            </a:extLst>
          </p:cNvPr>
          <p:cNvPicPr preferRelativeResize="0"/>
          <p:nvPr/>
        </p:nvPicPr>
        <p:blipFill>
          <a:blip r:embed="rId4">
            <a:alphaModFix/>
          </a:blip>
          <a:stretch>
            <a:fillRect/>
          </a:stretch>
        </p:blipFill>
        <p:spPr>
          <a:xfrm>
            <a:off x="8372879" y="38584"/>
            <a:ext cx="720000" cy="720000"/>
          </a:xfrm>
          <a:prstGeom prst="rect">
            <a:avLst/>
          </a:prstGeom>
          <a:noFill/>
          <a:ln>
            <a:noFill/>
          </a:ln>
        </p:spPr>
      </p:pic>
      <p:sp>
        <p:nvSpPr>
          <p:cNvPr id="3" name="Google Shape;143;p22">
            <a:extLst>
              <a:ext uri="{FF2B5EF4-FFF2-40B4-BE49-F238E27FC236}">
                <a16:creationId xmlns:a16="http://schemas.microsoft.com/office/drawing/2014/main" id="{6D5D6AF7-85EE-1C65-CE9D-E0F18BAABE1D}"/>
              </a:ext>
            </a:extLst>
          </p:cNvPr>
          <p:cNvSpPr txBox="1"/>
          <p:nvPr/>
        </p:nvSpPr>
        <p:spPr>
          <a:xfrm>
            <a:off x="3063479" y="572688"/>
            <a:ext cx="5309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155CC"/>
                </a:solidFill>
                <a:latin typeface="+mn-lt"/>
              </a:rPr>
              <a:t>Revenue (Net SGST) Realized in Crores</a:t>
            </a:r>
            <a:endParaRPr b="1" dirty="0">
              <a:solidFill>
                <a:srgbClr val="1155CC"/>
              </a:solidFill>
              <a:latin typeface="+mn-lt"/>
            </a:endParaRPr>
          </a:p>
        </p:txBody>
      </p:sp>
    </p:spTree>
    <p:extLst>
      <p:ext uri="{BB962C8B-B14F-4D97-AF65-F5344CB8AC3E}">
        <p14:creationId xmlns:p14="http://schemas.microsoft.com/office/powerpoint/2010/main" val="260655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2;p18"/>
          <p:cNvSpPr txBox="1">
            <a:spLocks noGrp="1"/>
          </p:cNvSpPr>
          <p:nvPr>
            <p:ph type="title"/>
          </p:nvPr>
        </p:nvSpPr>
        <p:spPr>
          <a:xfrm>
            <a:off x="0" y="-8080"/>
            <a:ext cx="8520600" cy="572700"/>
          </a:xfrm>
          <a:prstGeom prst="rect">
            <a:avLst/>
          </a:prstGeom>
          <a:noFill/>
          <a:ln>
            <a:noFill/>
          </a:ln>
        </p:spPr>
        <p:txBody>
          <a:bodyPr spcFirstLastPara="1" wrap="square" lIns="91425" tIns="91425" rIns="91425" bIns="91425" anchor="t" anchorCtr="0">
            <a:normAutofit/>
          </a:bodyPr>
          <a:lstStyle/>
          <a:p>
            <a:r>
              <a:rPr lang="en" sz="2500" b="1" dirty="0">
                <a:solidFill>
                  <a:srgbClr val="1155CC"/>
                </a:solidFill>
                <a:latin typeface="+mn-lt"/>
              </a:rPr>
              <a:t>Turnover of Major Smartphone Companies in Noida</a:t>
            </a:r>
            <a:endParaRPr sz="2500" b="1" dirty="0">
              <a:solidFill>
                <a:srgbClr val="1155CC"/>
              </a:solidFill>
              <a:latin typeface="+mn-lt"/>
            </a:endParaRPr>
          </a:p>
          <a:p>
            <a:endParaRPr sz="2500" b="1" dirty="0">
              <a:solidFill>
                <a:srgbClr val="1155CC"/>
              </a:solidFill>
              <a:latin typeface="+mn-lt"/>
            </a:endParaRPr>
          </a:p>
        </p:txBody>
      </p:sp>
      <p:sp>
        <p:nvSpPr>
          <p:cNvPr id="7"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8"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9"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1"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12"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13"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4" name="AutoShape 4" descr="Unsorted"/>
          <p:cNvSpPr>
            <a:spLocks noChangeAspect="1" noChangeArrowheads="1"/>
          </p:cNvSpPr>
          <p:nvPr/>
        </p:nvSpPr>
        <p:spPr bwMode="auto">
          <a:xfrm>
            <a:off x="8507413" y="1343025"/>
            <a:ext cx="436562" cy="190500"/>
          </a:xfrm>
          <a:prstGeom prst="rect">
            <a:avLst/>
          </a:prstGeom>
          <a:noFill/>
        </p:spPr>
        <p:txBody>
          <a:bodyPr/>
          <a:lstStyle/>
          <a:p>
            <a:endParaRPr lang="en-US"/>
          </a:p>
        </p:txBody>
      </p:sp>
      <p:sp>
        <p:nvSpPr>
          <p:cNvPr id="16"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17"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18"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0"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21"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22"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3" name="AutoShape 4" descr="Unsorted"/>
          <p:cNvSpPr>
            <a:spLocks noChangeAspect="1" noChangeArrowheads="1"/>
          </p:cNvSpPr>
          <p:nvPr/>
        </p:nvSpPr>
        <p:spPr bwMode="auto">
          <a:xfrm>
            <a:off x="7835918" y="1160153"/>
            <a:ext cx="1210506" cy="528220"/>
          </a:xfrm>
          <a:prstGeom prst="rect">
            <a:avLst/>
          </a:prstGeom>
          <a:noFill/>
        </p:spPr>
        <p:txBody>
          <a:bodyPr/>
          <a:lstStyle/>
          <a:p>
            <a:endParaRPr lang="en-US"/>
          </a:p>
        </p:txBody>
      </p:sp>
      <p:graphicFrame>
        <p:nvGraphicFramePr>
          <p:cNvPr id="24" name="Chart 23"/>
          <p:cNvGraphicFramePr>
            <a:graphicFrameLocks/>
          </p:cNvGraphicFramePr>
          <p:nvPr>
            <p:extLst>
              <p:ext uri="{D42A27DB-BD31-4B8C-83A1-F6EECF244321}">
                <p14:modId xmlns:p14="http://schemas.microsoft.com/office/powerpoint/2010/main" val="3648998897"/>
              </p:ext>
            </p:extLst>
          </p:nvPr>
        </p:nvGraphicFramePr>
        <p:xfrm>
          <a:off x="606175" y="449727"/>
          <a:ext cx="8013843" cy="4847886"/>
        </p:xfrm>
        <a:graphic>
          <a:graphicData uri="http://schemas.openxmlformats.org/drawingml/2006/chart">
            <c:chart xmlns:c="http://schemas.openxmlformats.org/drawingml/2006/chart" xmlns:r="http://schemas.openxmlformats.org/officeDocument/2006/relationships" r:id="rId2"/>
          </a:graphicData>
        </a:graphic>
      </p:graphicFrame>
      <p:pic>
        <p:nvPicPr>
          <p:cNvPr id="4" name="Google Shape;116;p19">
            <a:extLst>
              <a:ext uri="{FF2B5EF4-FFF2-40B4-BE49-F238E27FC236}">
                <a16:creationId xmlns:a16="http://schemas.microsoft.com/office/drawing/2014/main" id="{65546F59-E37B-C9B3-47F0-A0748061505F}"/>
              </a:ext>
            </a:extLst>
          </p:cNvPr>
          <p:cNvPicPr preferRelativeResize="0"/>
          <p:nvPr/>
        </p:nvPicPr>
        <p:blipFill>
          <a:blip r:embed="rId3">
            <a:alphaModFix/>
          </a:blip>
          <a:stretch>
            <a:fillRect/>
          </a:stretch>
        </p:blipFill>
        <p:spPr>
          <a:xfrm>
            <a:off x="8393987" y="5100"/>
            <a:ext cx="750013" cy="755188"/>
          </a:xfrm>
          <a:prstGeom prst="rect">
            <a:avLst/>
          </a:prstGeom>
          <a:noFill/>
          <a:ln>
            <a:noFill/>
          </a:ln>
        </p:spPr>
      </p:pic>
    </p:spTree>
    <p:extLst>
      <p:ext uri="{BB962C8B-B14F-4D97-AF65-F5344CB8AC3E}">
        <p14:creationId xmlns:p14="http://schemas.microsoft.com/office/powerpoint/2010/main" val="101574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6;p19">
            <a:extLst>
              <a:ext uri="{FF2B5EF4-FFF2-40B4-BE49-F238E27FC236}">
                <a16:creationId xmlns:a16="http://schemas.microsoft.com/office/drawing/2014/main" id="{65546F59-E37B-C9B3-47F0-A0748061505F}"/>
              </a:ext>
            </a:extLst>
          </p:cNvPr>
          <p:cNvPicPr preferRelativeResize="0"/>
          <p:nvPr/>
        </p:nvPicPr>
        <p:blipFill>
          <a:blip r:embed="rId2">
            <a:alphaModFix/>
          </a:blip>
          <a:stretch>
            <a:fillRect/>
          </a:stretch>
        </p:blipFill>
        <p:spPr>
          <a:xfrm>
            <a:off x="8393987" y="5100"/>
            <a:ext cx="750013" cy="755188"/>
          </a:xfrm>
          <a:prstGeom prst="rect">
            <a:avLst/>
          </a:prstGeom>
          <a:noFill/>
          <a:ln>
            <a:noFill/>
          </a:ln>
        </p:spPr>
      </p:pic>
      <p:sp>
        <p:nvSpPr>
          <p:cNvPr id="5" name="Google Shape;102;p18"/>
          <p:cNvSpPr txBox="1">
            <a:spLocks noGrp="1"/>
          </p:cNvSpPr>
          <p:nvPr>
            <p:ph type="title"/>
          </p:nvPr>
        </p:nvSpPr>
        <p:spPr>
          <a:xfrm>
            <a:off x="0" y="-8080"/>
            <a:ext cx="8520600" cy="572700"/>
          </a:xfrm>
          <a:prstGeom prst="rect">
            <a:avLst/>
          </a:prstGeom>
          <a:noFill/>
          <a:ln>
            <a:noFill/>
          </a:ln>
        </p:spPr>
        <p:txBody>
          <a:bodyPr spcFirstLastPara="1" wrap="square" lIns="91425" tIns="91425" rIns="91425" bIns="91425" anchor="t" anchorCtr="0">
            <a:normAutofit/>
          </a:bodyPr>
          <a:lstStyle/>
          <a:p>
            <a:r>
              <a:rPr lang="en" sz="2500" b="1" dirty="0">
                <a:solidFill>
                  <a:srgbClr val="1155CC"/>
                </a:solidFill>
                <a:latin typeface="+mn-lt"/>
              </a:rPr>
              <a:t>Turnover of Major Smartphone Companies in Noida</a:t>
            </a:r>
            <a:endParaRPr sz="2500" b="1" dirty="0">
              <a:solidFill>
                <a:srgbClr val="1155CC"/>
              </a:solidFill>
              <a:latin typeface="+mn-lt"/>
            </a:endParaRPr>
          </a:p>
          <a:p>
            <a:endParaRPr sz="2500" b="1" dirty="0">
              <a:solidFill>
                <a:srgbClr val="1155CC"/>
              </a:solidFill>
              <a:latin typeface="+mn-lt"/>
            </a:endParaRPr>
          </a:p>
        </p:txBody>
      </p:sp>
      <p:sp>
        <p:nvSpPr>
          <p:cNvPr id="7"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8"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9"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1"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12"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13"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4" name="AutoShape 4" descr="Unsorted"/>
          <p:cNvSpPr>
            <a:spLocks noChangeAspect="1" noChangeArrowheads="1"/>
          </p:cNvSpPr>
          <p:nvPr/>
        </p:nvSpPr>
        <p:spPr bwMode="auto">
          <a:xfrm>
            <a:off x="8507413" y="1343025"/>
            <a:ext cx="436562" cy="190500"/>
          </a:xfrm>
          <a:prstGeom prst="rect">
            <a:avLst/>
          </a:prstGeom>
          <a:noFill/>
        </p:spPr>
        <p:txBody>
          <a:bodyPr/>
          <a:lstStyle/>
          <a:p>
            <a:endParaRPr lang="en-US"/>
          </a:p>
        </p:txBody>
      </p:sp>
      <p:sp>
        <p:nvSpPr>
          <p:cNvPr id="16"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17"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18"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0"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21"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22"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3" name="AutoShape 4" descr="Unsorted"/>
          <p:cNvSpPr>
            <a:spLocks noChangeAspect="1" noChangeArrowheads="1"/>
          </p:cNvSpPr>
          <p:nvPr/>
        </p:nvSpPr>
        <p:spPr bwMode="auto">
          <a:xfrm>
            <a:off x="7835918" y="1160153"/>
            <a:ext cx="1210506" cy="528220"/>
          </a:xfrm>
          <a:prstGeom prst="rect">
            <a:avLst/>
          </a:prstGeom>
          <a:noFill/>
        </p:spPr>
        <p:txBody>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3597401286"/>
              </p:ext>
            </p:extLst>
          </p:nvPr>
        </p:nvGraphicFramePr>
        <p:xfrm>
          <a:off x="534256" y="511060"/>
          <a:ext cx="8096036" cy="4632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83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66159837"/>
              </p:ext>
            </p:extLst>
          </p:nvPr>
        </p:nvGraphicFramePr>
        <p:xfrm>
          <a:off x="92468" y="572685"/>
          <a:ext cx="9051532" cy="4570829"/>
        </p:xfrm>
        <a:graphic>
          <a:graphicData uri="http://schemas.openxmlformats.org/drawingml/2006/table">
            <a:tbl>
              <a:tblPr>
                <a:tableStyleId>{ABE69A9E-B467-496B-BF18-88E60D1FB8CE}</a:tableStyleId>
              </a:tblPr>
              <a:tblGrid>
                <a:gridCol w="226031">
                  <a:extLst>
                    <a:ext uri="{9D8B030D-6E8A-4147-A177-3AD203B41FA5}">
                      <a16:colId xmlns:a16="http://schemas.microsoft.com/office/drawing/2014/main" val="20000"/>
                    </a:ext>
                  </a:extLst>
                </a:gridCol>
                <a:gridCol w="1078786">
                  <a:extLst>
                    <a:ext uri="{9D8B030D-6E8A-4147-A177-3AD203B41FA5}">
                      <a16:colId xmlns:a16="http://schemas.microsoft.com/office/drawing/2014/main" val="20001"/>
                    </a:ext>
                  </a:extLst>
                </a:gridCol>
                <a:gridCol w="976045">
                  <a:extLst>
                    <a:ext uri="{9D8B030D-6E8A-4147-A177-3AD203B41FA5}">
                      <a16:colId xmlns:a16="http://schemas.microsoft.com/office/drawing/2014/main" val="20002"/>
                    </a:ext>
                  </a:extLst>
                </a:gridCol>
                <a:gridCol w="472612">
                  <a:extLst>
                    <a:ext uri="{9D8B030D-6E8A-4147-A177-3AD203B41FA5}">
                      <a16:colId xmlns:a16="http://schemas.microsoft.com/office/drawing/2014/main" val="20003"/>
                    </a:ext>
                  </a:extLst>
                </a:gridCol>
                <a:gridCol w="1380149">
                  <a:extLst>
                    <a:ext uri="{9D8B030D-6E8A-4147-A177-3AD203B41FA5}">
                      <a16:colId xmlns:a16="http://schemas.microsoft.com/office/drawing/2014/main" val="20004"/>
                    </a:ext>
                  </a:extLst>
                </a:gridCol>
                <a:gridCol w="928109">
                  <a:extLst>
                    <a:ext uri="{9D8B030D-6E8A-4147-A177-3AD203B41FA5}">
                      <a16:colId xmlns:a16="http://schemas.microsoft.com/office/drawing/2014/main" val="20005"/>
                    </a:ext>
                  </a:extLst>
                </a:gridCol>
                <a:gridCol w="928109">
                  <a:extLst>
                    <a:ext uri="{9D8B030D-6E8A-4147-A177-3AD203B41FA5}">
                      <a16:colId xmlns:a16="http://schemas.microsoft.com/office/drawing/2014/main" val="20006"/>
                    </a:ext>
                  </a:extLst>
                </a:gridCol>
                <a:gridCol w="995671">
                  <a:extLst>
                    <a:ext uri="{9D8B030D-6E8A-4147-A177-3AD203B41FA5}">
                      <a16:colId xmlns:a16="http://schemas.microsoft.com/office/drawing/2014/main" val="20007"/>
                    </a:ext>
                  </a:extLst>
                </a:gridCol>
                <a:gridCol w="928109">
                  <a:extLst>
                    <a:ext uri="{9D8B030D-6E8A-4147-A177-3AD203B41FA5}">
                      <a16:colId xmlns:a16="http://schemas.microsoft.com/office/drawing/2014/main" val="20008"/>
                    </a:ext>
                  </a:extLst>
                </a:gridCol>
                <a:gridCol w="1137911">
                  <a:extLst>
                    <a:ext uri="{9D8B030D-6E8A-4147-A177-3AD203B41FA5}">
                      <a16:colId xmlns:a16="http://schemas.microsoft.com/office/drawing/2014/main" val="20009"/>
                    </a:ext>
                  </a:extLst>
                </a:gridCol>
              </a:tblGrid>
              <a:tr h="380506">
                <a:tc>
                  <a:txBody>
                    <a:bodyPr/>
                    <a:lstStyle/>
                    <a:p>
                      <a:pPr algn="ctr" fontAlgn="ctr"/>
                      <a:r>
                        <a:rPr lang="en-US" sz="800" b="1" u="none" strike="noStrike" dirty="0">
                          <a:solidFill>
                            <a:schemeClr val="accent1">
                              <a:lumMod val="75000"/>
                            </a:schemeClr>
                          </a:solidFill>
                          <a:effectLst/>
                        </a:rPr>
                        <a:t>S.N</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ctr"/>
                      <a:r>
                        <a:rPr lang="en-US" sz="800" b="1" u="none" strike="noStrike" dirty="0">
                          <a:solidFill>
                            <a:schemeClr val="accent1">
                              <a:lumMod val="75000"/>
                            </a:schemeClr>
                          </a:solidFill>
                          <a:effectLst/>
                        </a:rPr>
                        <a:t>GSTIN</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ctr"/>
                      <a:r>
                        <a:rPr lang="en-US" sz="800" b="1" u="none" strike="noStrike" dirty="0">
                          <a:solidFill>
                            <a:schemeClr val="accent1">
                              <a:lumMod val="75000"/>
                            </a:schemeClr>
                          </a:solidFill>
                          <a:effectLst/>
                        </a:rPr>
                        <a:t>Firm Name</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ctr"/>
                      <a:r>
                        <a:rPr lang="en-US" sz="800" b="1" u="none" strike="noStrike" dirty="0">
                          <a:solidFill>
                            <a:schemeClr val="accent1">
                              <a:lumMod val="75000"/>
                            </a:schemeClr>
                          </a:solidFill>
                          <a:effectLst/>
                        </a:rPr>
                        <a:t> </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ctr"/>
                      <a:r>
                        <a:rPr lang="en-US" sz="800" b="1" u="none" strike="noStrike" dirty="0">
                          <a:solidFill>
                            <a:schemeClr val="accent1">
                              <a:lumMod val="75000"/>
                            </a:schemeClr>
                          </a:solidFill>
                          <a:effectLst/>
                        </a:rPr>
                        <a:t>TURNOVER</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ctr"/>
                      <a:r>
                        <a:rPr lang="en-US" sz="800" b="1" u="none" strike="noStrike" dirty="0">
                          <a:solidFill>
                            <a:schemeClr val="accent1">
                              <a:lumMod val="75000"/>
                            </a:schemeClr>
                          </a:solidFill>
                          <a:effectLst/>
                        </a:rPr>
                        <a:t>IGST paid from SGST/UTGST ITC</a:t>
                      </a:r>
                      <a:endParaRPr lang="en-US" sz="800" b="1" i="0" u="none" strike="noStrike" dirty="0">
                        <a:solidFill>
                          <a:schemeClr val="accent1">
                            <a:lumMod val="75000"/>
                          </a:schemeClr>
                        </a:solidFill>
                        <a:effectLst/>
                        <a:latin typeface="Cambria" panose="02040503050406030204" pitchFamily="18" charset="0"/>
                      </a:endParaRPr>
                    </a:p>
                  </a:txBody>
                  <a:tcPr marL="0" marR="0" marT="0" marB="0" anchor="ctr"/>
                </a:tc>
                <a:tc>
                  <a:txBody>
                    <a:bodyPr/>
                    <a:lstStyle/>
                    <a:p>
                      <a:pPr algn="ctr" fontAlgn="b"/>
                      <a:r>
                        <a:rPr lang="en-US" sz="800" b="1" u="none" strike="noStrike" dirty="0">
                          <a:solidFill>
                            <a:schemeClr val="accent1">
                              <a:lumMod val="75000"/>
                            </a:schemeClr>
                          </a:solidFill>
                          <a:effectLst/>
                        </a:rPr>
                        <a:t>SGST/UTGST paid from IGST ITC</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1">
                              <a:lumMod val="75000"/>
                            </a:schemeClr>
                          </a:solidFill>
                          <a:effectLst/>
                        </a:rPr>
                        <a:t>Net IGST transferred </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1">
                              <a:lumMod val="75000"/>
                            </a:schemeClr>
                          </a:solidFill>
                          <a:effectLst/>
                        </a:rPr>
                        <a:t>Cash deposited as SGST</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1">
                              <a:lumMod val="75000"/>
                            </a:schemeClr>
                          </a:solidFill>
                          <a:effectLst/>
                        </a:rPr>
                        <a:t>Total collection (7+8)</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r h="183042">
                <a:tc rowSpan="4">
                  <a:txBody>
                    <a:bodyPr/>
                    <a:lstStyle/>
                    <a:p>
                      <a:pPr algn="ctr" fontAlgn="ctr"/>
                      <a:r>
                        <a:rPr lang="en-US" sz="800" b="1" u="none" strike="noStrike" dirty="0">
                          <a:solidFill>
                            <a:schemeClr val="accent1">
                              <a:lumMod val="75000"/>
                            </a:schemeClr>
                          </a:solidFill>
                          <a:effectLst/>
                        </a:rPr>
                        <a:t>1</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dirty="0">
                          <a:effectLst/>
                        </a:rPr>
                        <a:t>09AAACS5123K1ZB</a:t>
                      </a:r>
                      <a:endParaRPr lang="en-US" sz="800" b="0" i="0" u="none" strike="noStrike" dirty="0">
                        <a:solidFill>
                          <a:srgbClr val="000000"/>
                        </a:solidFill>
                        <a:effectLst/>
                        <a:latin typeface="Cambria" panose="02040503050406030204" pitchFamily="18" charset="0"/>
                      </a:endParaRPr>
                    </a:p>
                  </a:txBody>
                  <a:tcPr marL="0" marR="0" marT="0" marB="0" anchor="ctr"/>
                </a:tc>
                <a:tc rowSpan="4">
                  <a:txBody>
                    <a:bodyPr/>
                    <a:lstStyle/>
                    <a:p>
                      <a:pPr algn="ctr" fontAlgn="ctr"/>
                      <a:r>
                        <a:rPr lang="en-US" sz="800" u="none" strike="noStrike">
                          <a:effectLst/>
                        </a:rPr>
                        <a:t>SAMSUNG INDIA ELECTRONICS PVT LTD</a:t>
                      </a:r>
                      <a:endParaRPr lang="en-US"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564213268368</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2098581596</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556856628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-1541724968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1540888224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-836744</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1"/>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491335632760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1918104725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517961644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-1400143081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2071729641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671586560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2"/>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2022-23</a:t>
                      </a:r>
                      <a:endParaRPr lang="en-US"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603900334455</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6636444893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386960451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-6249484442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2266956158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-3982528284</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3"/>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2023-24</a:t>
                      </a:r>
                      <a:endParaRPr lang="en-US"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162595173963</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1530815065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-2054806044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712408060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-1342397984</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4"/>
                  </a:ext>
                </a:extLst>
              </a:tr>
              <a:tr h="126836">
                <a:tc rowSpan="4">
                  <a:txBody>
                    <a:bodyPr/>
                    <a:lstStyle/>
                    <a:p>
                      <a:pPr algn="ctr" fontAlgn="ctr"/>
                      <a:r>
                        <a:rPr lang="en-US" sz="800" b="1" u="none" strike="noStrike">
                          <a:solidFill>
                            <a:schemeClr val="accent1">
                              <a:lumMod val="75000"/>
                            </a:schemeClr>
                          </a:solidFill>
                          <a:effectLst/>
                        </a:rPr>
                        <a:t>2</a:t>
                      </a:r>
                      <a:endParaRPr lang="en-US" sz="800" b="1" i="0" u="none" strike="noStrike">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09AABCO9247K1ZX</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it-IT" sz="800" u="none" strike="noStrike" dirty="0">
                          <a:effectLst/>
                        </a:rPr>
                        <a:t>OPPO MOBILES INDIA PRIVATE LIMITED</a:t>
                      </a:r>
                      <a:endParaRPr lang="it-IT" sz="8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433046936891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3657852022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551615310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-3106236712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195051899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-2911184813</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5"/>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552675072960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3761537088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633297613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-3128239475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424811975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-2703427500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6"/>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453366270126</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803733599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2207643347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1403909748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223473774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1627383522</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7"/>
                  </a:ext>
                </a:extLst>
              </a:tr>
              <a:tr h="1300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185585398198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7074552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3061917576</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3054843024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207906</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3055050930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8"/>
                  </a:ext>
                </a:extLst>
              </a:tr>
              <a:tr h="126836">
                <a:tc rowSpan="4">
                  <a:txBody>
                    <a:bodyPr/>
                    <a:lstStyle/>
                    <a:p>
                      <a:pPr algn="ctr" fontAlgn="ctr"/>
                      <a:r>
                        <a:rPr lang="en-US" sz="800" b="1" u="none" strike="noStrike" dirty="0">
                          <a:solidFill>
                            <a:schemeClr val="accent1">
                              <a:lumMod val="75000"/>
                            </a:schemeClr>
                          </a:solidFill>
                          <a:effectLst/>
                        </a:rPr>
                        <a:t>3</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09AAJCR1488F1Z2</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en-US" sz="800" u="none" strike="noStrike" dirty="0">
                          <a:effectLst/>
                        </a:rPr>
                        <a:t>REALME MOBILE TELECOMMUNICATIONS INDIA PVT LTD </a:t>
                      </a:r>
                      <a:endParaRPr lang="en-US" sz="8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4953653</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09"/>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6720363999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0"/>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42440126775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281840863</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-281840863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-281840863</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1"/>
                  </a:ext>
                </a:extLst>
              </a:tr>
              <a:tr h="1989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45406864651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3405740920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-3405740920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-3405740920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2"/>
                  </a:ext>
                </a:extLst>
              </a:tr>
              <a:tr h="126836">
                <a:tc rowSpan="4">
                  <a:txBody>
                    <a:bodyPr/>
                    <a:lstStyle/>
                    <a:p>
                      <a:pPr algn="ctr" fontAlgn="ctr"/>
                      <a:r>
                        <a:rPr lang="en-US" sz="800" b="1" u="none" strike="noStrike" dirty="0">
                          <a:solidFill>
                            <a:schemeClr val="accent1">
                              <a:lumMod val="75000"/>
                            </a:schemeClr>
                          </a:solidFill>
                          <a:effectLst/>
                        </a:rPr>
                        <a:t>4</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09AAECV8538M1ZJ</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it-IT" sz="800" u="none" strike="noStrike">
                          <a:effectLst/>
                        </a:rPr>
                        <a:t>VIVO MOBILE INDIA PRIVATE LIMITED</a:t>
                      </a:r>
                      <a:endParaRPr lang="it-IT"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285503075101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3942981821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3942981821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4563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3942986384</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3"/>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2021-22</a:t>
                      </a:r>
                      <a:endParaRPr lang="en-US"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332278696057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5407558547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5407558547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5407558547</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4"/>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2022-23</a:t>
                      </a:r>
                      <a:endParaRPr lang="en-US"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331684185998</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186689071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759453460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572764389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581411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573345800</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5"/>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2023-24</a:t>
                      </a:r>
                      <a:endParaRPr lang="en-US" sz="8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111241580954</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603315061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-603315061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185356073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-417958988</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6"/>
                  </a:ext>
                </a:extLst>
              </a:tr>
              <a:tr h="126836">
                <a:tc rowSpan="4">
                  <a:txBody>
                    <a:bodyPr/>
                    <a:lstStyle/>
                    <a:p>
                      <a:pPr algn="ctr" fontAlgn="ctr"/>
                      <a:r>
                        <a:rPr lang="en-US" sz="800" b="1" u="none" strike="noStrike" dirty="0">
                          <a:solidFill>
                            <a:schemeClr val="accent1">
                              <a:lumMod val="75000"/>
                            </a:schemeClr>
                          </a:solidFill>
                          <a:effectLst/>
                        </a:rPr>
                        <a:t>5</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09AAECV8538M2ZI</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it-IT" sz="800" u="none" strike="noStrike">
                          <a:effectLst/>
                        </a:rPr>
                        <a:t>VIVO MOBILE INDIA PRIVATE LIMITED</a:t>
                      </a:r>
                      <a:endParaRPr lang="it-IT"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128146662469</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3479996060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-3479996060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8818485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-3471177575</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7"/>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190900246294</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5815091057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-5815091057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-5815091057</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8"/>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196069791289</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1784567767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-1784567767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7266</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-1784560501</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19"/>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70033484235</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680719421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-680719421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-680719421</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0"/>
                  </a:ext>
                </a:extLst>
              </a:tr>
              <a:tr h="126836">
                <a:tc rowSpan="4">
                  <a:txBody>
                    <a:bodyPr/>
                    <a:lstStyle/>
                    <a:p>
                      <a:pPr algn="ctr" fontAlgn="ctr"/>
                      <a:r>
                        <a:rPr lang="en-US" sz="800" b="1" u="none" strike="noStrike" dirty="0">
                          <a:solidFill>
                            <a:schemeClr val="accent1">
                              <a:lumMod val="75000"/>
                            </a:schemeClr>
                          </a:solidFill>
                          <a:effectLst/>
                        </a:rPr>
                        <a:t>6</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09AAFCT8979H1ZI</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en-US" sz="800" u="none" strike="noStrike">
                          <a:effectLst/>
                        </a:rPr>
                        <a:t>ISMARTU INDIA PRIVATE LIMITED</a:t>
                      </a:r>
                      <a:endParaRPr lang="en-US"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dirty="0">
                          <a:effectLst/>
                        </a:rPr>
                        <a:t>47440060284</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2856727888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2856727888</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2856727888</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1"/>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71405813455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6022966903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6022966903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92880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6023059783</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2"/>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56528799699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4985675339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4985675339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333907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4986009246</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3"/>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28942812000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2498686688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2498686688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28981799</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2527668487</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4"/>
                  </a:ext>
                </a:extLst>
              </a:tr>
              <a:tr h="126836">
                <a:tc rowSpan="4">
                  <a:txBody>
                    <a:bodyPr/>
                    <a:lstStyle/>
                    <a:p>
                      <a:pPr algn="ctr" fontAlgn="ctr"/>
                      <a:r>
                        <a:rPr lang="en-US" sz="800" b="1" u="none" strike="noStrike">
                          <a:solidFill>
                            <a:schemeClr val="accent1">
                              <a:lumMod val="75000"/>
                            </a:schemeClr>
                          </a:solidFill>
                          <a:effectLst/>
                        </a:rPr>
                        <a:t>7</a:t>
                      </a:r>
                      <a:endParaRPr lang="en-US" sz="800" b="1" i="0" u="none" strike="noStrike">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09AAGCG5071N2Z3</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en-US" sz="800" u="none" strike="noStrike">
                          <a:effectLst/>
                        </a:rPr>
                        <a:t>G-MOBILE DEVICES PRIVATE LIMITED</a:t>
                      </a:r>
                      <a:endParaRPr lang="en-US"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46232059624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2887733253</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11926498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-2875806755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2500000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-2873306755</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5"/>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60329183580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4373088994</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-4373088994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37608</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-4373051386</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6"/>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48634577512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3754898387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-3754898387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69864</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-3754828523</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7"/>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24717876327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1626820541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-1626820541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0</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-1626820541</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8"/>
                  </a:ext>
                </a:extLst>
              </a:tr>
              <a:tr h="126836">
                <a:tc rowSpan="4">
                  <a:txBody>
                    <a:bodyPr/>
                    <a:lstStyle/>
                    <a:p>
                      <a:pPr algn="ctr" fontAlgn="ctr"/>
                      <a:r>
                        <a:rPr lang="en-US" sz="800" b="1" u="none" strike="noStrike" dirty="0">
                          <a:solidFill>
                            <a:schemeClr val="accent1">
                              <a:lumMod val="75000"/>
                            </a:schemeClr>
                          </a:solidFill>
                          <a:effectLst/>
                        </a:rPr>
                        <a:t>8</a:t>
                      </a:r>
                      <a:endParaRPr lang="en-US" sz="800" b="1" i="0" u="none" strike="noStrike" dirty="0">
                        <a:solidFill>
                          <a:schemeClr val="accent1">
                            <a:lumMod val="75000"/>
                          </a:schemeClr>
                        </a:solidFill>
                        <a:effectLst/>
                        <a:latin typeface="Calibri" panose="020F0502020204030204" pitchFamily="34" charset="0"/>
                      </a:endParaRPr>
                    </a:p>
                  </a:txBody>
                  <a:tcPr marL="0" marR="0" marT="0" marB="0" anchor="ctr"/>
                </a:tc>
                <a:tc rowSpan="4">
                  <a:txBody>
                    <a:bodyPr/>
                    <a:lstStyle/>
                    <a:p>
                      <a:pPr algn="ctr" fontAlgn="ctr"/>
                      <a:r>
                        <a:rPr lang="en-US" sz="800" u="none" strike="noStrike">
                          <a:effectLst/>
                        </a:rPr>
                        <a:t>09AARCS8136R1Z5</a:t>
                      </a:r>
                      <a:endParaRPr lang="en-US" sz="800" b="0" i="0" u="none" strike="noStrike">
                        <a:solidFill>
                          <a:srgbClr val="000000"/>
                        </a:solidFill>
                        <a:effectLst/>
                        <a:latin typeface="Cambria" panose="02040503050406030204" pitchFamily="18" charset="0"/>
                      </a:endParaRPr>
                    </a:p>
                  </a:txBody>
                  <a:tcPr marL="0" marR="0" marT="0" marB="0" anchor="ctr"/>
                </a:tc>
                <a:tc rowSpan="4">
                  <a:txBody>
                    <a:bodyPr/>
                    <a:lstStyle/>
                    <a:p>
                      <a:pPr algn="ctr" fontAlgn="ctr"/>
                      <a:r>
                        <a:rPr lang="en-US" sz="800" u="none" strike="noStrike">
                          <a:effectLst/>
                        </a:rPr>
                        <a:t>S-MOBILE DEVICES PRIVATE LIMITED</a:t>
                      </a:r>
                      <a:endParaRPr lang="en-US" sz="800" b="0"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2020-21</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22647907513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1030633418</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24657277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-1005976141</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7036452</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-998939689</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29"/>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2021-22</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26874025891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1700363399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-1700363399</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49811</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-1700313588</a:t>
                      </a:r>
                      <a:endParaRPr lang="en-US" sz="800" b="0"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30"/>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2022-23</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19018894185</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1216199093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-1216199093</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112639</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-1216086454</a:t>
                      </a:r>
                      <a:endParaRPr lang="en-US" sz="800" b="0" i="0" u="none" strike="noStrike" dirty="0">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31"/>
                  </a:ext>
                </a:extLst>
              </a:tr>
              <a:tr h="1268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2023-24</a:t>
                      </a:r>
                      <a:endParaRPr lang="en-US" sz="800" b="1" i="0" u="none" strike="noStrike">
                        <a:solidFill>
                          <a:srgbClr val="000000"/>
                        </a:solidFill>
                        <a:effectLst/>
                        <a:latin typeface="Cambria" panose="02040503050406030204" pitchFamily="18" charset="0"/>
                      </a:endParaRPr>
                    </a:p>
                  </a:txBody>
                  <a:tcPr marL="0" marR="0" marT="0" marB="0" anchor="ctr"/>
                </a:tc>
                <a:tc>
                  <a:txBody>
                    <a:bodyPr/>
                    <a:lstStyle/>
                    <a:p>
                      <a:pPr algn="ctr" fontAlgn="b"/>
                      <a:r>
                        <a:rPr lang="en-US" sz="800" u="none" strike="noStrike">
                          <a:effectLst/>
                        </a:rPr>
                        <a:t>9698120333</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a:effectLst/>
                        </a:rPr>
                        <a:t>633932157</a:t>
                      </a:r>
                      <a:endParaRPr lang="en-US" sz="8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0</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-633932157</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81602</a:t>
                      </a:r>
                      <a:endParaRPr lang="en-US" sz="800" b="0" i="0" u="none" strike="noStrike" dirty="0">
                        <a:solidFill>
                          <a:srgbClr val="000000"/>
                        </a:solidFill>
                        <a:effectLst/>
                        <a:latin typeface="Verdana" panose="020B0604030504040204" pitchFamily="34" charset="0"/>
                      </a:endParaRPr>
                    </a:p>
                  </a:txBody>
                  <a:tcPr marL="0" marR="0" marT="0" marB="0" anchor="ctr"/>
                </a:tc>
                <a:tc>
                  <a:txBody>
                    <a:bodyPr/>
                    <a:lstStyle/>
                    <a:p>
                      <a:pPr algn="ctr" fontAlgn="b"/>
                      <a:r>
                        <a:rPr lang="en-US" sz="800" u="none" strike="noStrike" dirty="0">
                          <a:effectLst/>
                        </a:rPr>
                        <a:t>-633850555</a:t>
                      </a:r>
                      <a:endParaRPr lang="en-US" sz="800" b="0" i="0" u="none" strike="noStrike" dirty="0">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0032"/>
                  </a:ext>
                </a:extLst>
              </a:tr>
            </a:tbl>
          </a:graphicData>
        </a:graphic>
      </p:graphicFrame>
      <p:sp>
        <p:nvSpPr>
          <p:cNvPr id="8" name="AutoShape 1" descr="Unsorted"/>
          <p:cNvSpPr>
            <a:spLocks noChangeAspect="1" noChangeArrowheads="1"/>
          </p:cNvSpPr>
          <p:nvPr/>
        </p:nvSpPr>
        <p:spPr bwMode="auto">
          <a:xfrm>
            <a:off x="5230813" y="1089025"/>
            <a:ext cx="439737" cy="190500"/>
          </a:xfrm>
          <a:prstGeom prst="rect">
            <a:avLst/>
          </a:prstGeom>
          <a:noFill/>
        </p:spPr>
        <p:txBody>
          <a:bodyPr/>
          <a:lstStyle/>
          <a:p>
            <a:endParaRPr lang="en-US"/>
          </a:p>
        </p:txBody>
      </p:sp>
      <p:sp>
        <p:nvSpPr>
          <p:cNvPr id="9" name="AutoShape 2" descr="Unsorted"/>
          <p:cNvSpPr>
            <a:spLocks noChangeAspect="1" noChangeArrowheads="1"/>
          </p:cNvSpPr>
          <p:nvPr/>
        </p:nvSpPr>
        <p:spPr bwMode="auto">
          <a:xfrm>
            <a:off x="6059488" y="1089025"/>
            <a:ext cx="441325" cy="190500"/>
          </a:xfrm>
          <a:prstGeom prst="rect">
            <a:avLst/>
          </a:prstGeom>
          <a:noFill/>
        </p:spPr>
        <p:txBody>
          <a:bodyPr/>
          <a:lstStyle/>
          <a:p>
            <a:endParaRPr lang="en-US"/>
          </a:p>
        </p:txBody>
      </p:sp>
      <p:sp>
        <p:nvSpPr>
          <p:cNvPr id="10" name="AutoShape 3" descr="Unsorted"/>
          <p:cNvSpPr>
            <a:spLocks noChangeAspect="1" noChangeArrowheads="1"/>
          </p:cNvSpPr>
          <p:nvPr/>
        </p:nvSpPr>
        <p:spPr bwMode="auto">
          <a:xfrm>
            <a:off x="6945313" y="1089025"/>
            <a:ext cx="439737" cy="190500"/>
          </a:xfrm>
          <a:prstGeom prst="rect">
            <a:avLst/>
          </a:prstGeom>
          <a:noFill/>
        </p:spPr>
        <p:txBody>
          <a:bodyPr/>
          <a:lstStyle/>
          <a:p>
            <a:endParaRPr lang="en-US"/>
          </a:p>
        </p:txBody>
      </p:sp>
      <p:sp>
        <p:nvSpPr>
          <p:cNvPr id="11" name="AutoShape 4" descr="Unsorted"/>
          <p:cNvSpPr>
            <a:spLocks noChangeAspect="1" noChangeArrowheads="1"/>
          </p:cNvSpPr>
          <p:nvPr/>
        </p:nvSpPr>
        <p:spPr bwMode="auto">
          <a:xfrm>
            <a:off x="7773988" y="1089025"/>
            <a:ext cx="436562" cy="190500"/>
          </a:xfrm>
          <a:prstGeom prst="rect">
            <a:avLst/>
          </a:prstGeom>
          <a:noFill/>
        </p:spPr>
        <p:txBody>
          <a:bodyPr/>
          <a:lstStyle/>
          <a:p>
            <a:endParaRPr lang="en-US"/>
          </a:p>
        </p:txBody>
      </p:sp>
      <p:sp>
        <p:nvSpPr>
          <p:cNvPr id="12" name="AutoShape 1" descr="Unsorted"/>
          <p:cNvSpPr>
            <a:spLocks noChangeAspect="1" noChangeArrowheads="1"/>
          </p:cNvSpPr>
          <p:nvPr/>
        </p:nvSpPr>
        <p:spPr bwMode="auto">
          <a:xfrm>
            <a:off x="5230813" y="1089025"/>
            <a:ext cx="439737" cy="190500"/>
          </a:xfrm>
          <a:prstGeom prst="rect">
            <a:avLst/>
          </a:prstGeom>
          <a:noFill/>
        </p:spPr>
        <p:txBody>
          <a:bodyPr/>
          <a:lstStyle/>
          <a:p>
            <a:endParaRPr lang="en-US"/>
          </a:p>
        </p:txBody>
      </p:sp>
      <p:sp>
        <p:nvSpPr>
          <p:cNvPr id="13" name="AutoShape 2" descr="Unsorted"/>
          <p:cNvSpPr>
            <a:spLocks noChangeAspect="1" noChangeArrowheads="1"/>
          </p:cNvSpPr>
          <p:nvPr/>
        </p:nvSpPr>
        <p:spPr bwMode="auto">
          <a:xfrm>
            <a:off x="6059488" y="1089025"/>
            <a:ext cx="441325" cy="190500"/>
          </a:xfrm>
          <a:prstGeom prst="rect">
            <a:avLst/>
          </a:prstGeom>
          <a:noFill/>
        </p:spPr>
        <p:txBody>
          <a:bodyPr/>
          <a:lstStyle/>
          <a:p>
            <a:endParaRPr lang="en-US"/>
          </a:p>
        </p:txBody>
      </p:sp>
      <p:sp>
        <p:nvSpPr>
          <p:cNvPr id="14" name="AutoShape 3" descr="Unsorted"/>
          <p:cNvSpPr>
            <a:spLocks noChangeAspect="1" noChangeArrowheads="1"/>
          </p:cNvSpPr>
          <p:nvPr/>
        </p:nvSpPr>
        <p:spPr bwMode="auto">
          <a:xfrm>
            <a:off x="6945313" y="1089025"/>
            <a:ext cx="439737" cy="190500"/>
          </a:xfrm>
          <a:prstGeom prst="rect">
            <a:avLst/>
          </a:prstGeom>
          <a:noFill/>
        </p:spPr>
        <p:txBody>
          <a:bodyPr/>
          <a:lstStyle/>
          <a:p>
            <a:endParaRPr lang="en-US"/>
          </a:p>
        </p:txBody>
      </p:sp>
      <p:sp>
        <p:nvSpPr>
          <p:cNvPr id="15" name="AutoShape 4" descr="Unsorted"/>
          <p:cNvSpPr>
            <a:spLocks noChangeAspect="1" noChangeArrowheads="1"/>
          </p:cNvSpPr>
          <p:nvPr/>
        </p:nvSpPr>
        <p:spPr bwMode="auto">
          <a:xfrm>
            <a:off x="7773988" y="1089025"/>
            <a:ext cx="436562" cy="190500"/>
          </a:xfrm>
          <a:prstGeom prst="rect">
            <a:avLst/>
          </a:prstGeom>
          <a:noFill/>
        </p:spPr>
        <p:txBody>
          <a:bodyPr/>
          <a:lstStyle/>
          <a:p>
            <a:endParaRPr lang="en-US"/>
          </a:p>
        </p:txBody>
      </p:sp>
      <p:sp>
        <p:nvSpPr>
          <p:cNvPr id="16" name="Google Shape;102;p18"/>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rmAutofit fontScale="90000"/>
          </a:bodyPr>
          <a:lstStyle/>
          <a:p>
            <a:r>
              <a:rPr lang="en" sz="2000" b="1" dirty="0">
                <a:solidFill>
                  <a:srgbClr val="1155CC"/>
                </a:solidFill>
                <a:latin typeface="+mn-lt"/>
              </a:rPr>
              <a:t>Turnover &amp; GST Collection of Major Smartphone Companies in Noida</a:t>
            </a:r>
            <a:endParaRPr sz="2000" b="1" dirty="0">
              <a:solidFill>
                <a:srgbClr val="1155CC"/>
              </a:solidFill>
              <a:latin typeface="+mn-lt"/>
            </a:endParaRPr>
          </a:p>
          <a:p>
            <a:endParaRPr sz="2000" b="1" dirty="0">
              <a:solidFill>
                <a:srgbClr val="1155CC"/>
              </a:solidFill>
              <a:latin typeface="+mn-lt"/>
            </a:endParaRPr>
          </a:p>
        </p:txBody>
      </p:sp>
      <p:pic>
        <p:nvPicPr>
          <p:cNvPr id="2" name="Google Shape;116;p19">
            <a:extLst>
              <a:ext uri="{FF2B5EF4-FFF2-40B4-BE49-F238E27FC236}">
                <a16:creationId xmlns:a16="http://schemas.microsoft.com/office/drawing/2014/main" id="{9BCD6B4B-C78C-B87E-79E5-521A9993D469}"/>
              </a:ext>
            </a:extLst>
          </p:cNvPr>
          <p:cNvPicPr preferRelativeResize="0"/>
          <p:nvPr/>
        </p:nvPicPr>
        <p:blipFill>
          <a:blip r:embed="rId2">
            <a:alphaModFix/>
          </a:blip>
          <a:stretch>
            <a:fillRect/>
          </a:stretch>
        </p:blipFill>
        <p:spPr>
          <a:xfrm>
            <a:off x="8493070" y="30835"/>
            <a:ext cx="638554" cy="572701"/>
          </a:xfrm>
          <a:prstGeom prst="rect">
            <a:avLst/>
          </a:prstGeom>
          <a:noFill/>
          <a:ln>
            <a:noFill/>
          </a:ln>
        </p:spPr>
      </p:pic>
    </p:spTree>
    <p:extLst>
      <p:ext uri="{BB962C8B-B14F-4D97-AF65-F5344CB8AC3E}">
        <p14:creationId xmlns:p14="http://schemas.microsoft.com/office/powerpoint/2010/main" val="146888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6;p19">
            <a:extLst>
              <a:ext uri="{FF2B5EF4-FFF2-40B4-BE49-F238E27FC236}">
                <a16:creationId xmlns:a16="http://schemas.microsoft.com/office/drawing/2014/main" id="{65546F59-E37B-C9B3-47F0-A0748061505F}"/>
              </a:ext>
            </a:extLst>
          </p:cNvPr>
          <p:cNvPicPr preferRelativeResize="0"/>
          <p:nvPr/>
        </p:nvPicPr>
        <p:blipFill>
          <a:blip r:embed="rId2">
            <a:alphaModFix/>
          </a:blip>
          <a:stretch>
            <a:fillRect/>
          </a:stretch>
        </p:blipFill>
        <p:spPr>
          <a:xfrm>
            <a:off x="8393987" y="5100"/>
            <a:ext cx="750013" cy="755188"/>
          </a:xfrm>
          <a:prstGeom prst="rect">
            <a:avLst/>
          </a:prstGeom>
          <a:noFill/>
          <a:ln>
            <a:noFill/>
          </a:ln>
        </p:spPr>
      </p:pic>
      <p:sp>
        <p:nvSpPr>
          <p:cNvPr id="5" name="Google Shape;102;p18"/>
          <p:cNvSpPr txBox="1">
            <a:spLocks noGrp="1"/>
          </p:cNvSpPr>
          <p:nvPr>
            <p:ph type="title"/>
          </p:nvPr>
        </p:nvSpPr>
        <p:spPr>
          <a:xfrm>
            <a:off x="0" y="-8080"/>
            <a:ext cx="8520600" cy="572700"/>
          </a:xfrm>
          <a:prstGeom prst="rect">
            <a:avLst/>
          </a:prstGeom>
          <a:noFill/>
          <a:ln>
            <a:noFill/>
          </a:ln>
        </p:spPr>
        <p:txBody>
          <a:bodyPr spcFirstLastPara="1" wrap="square" lIns="91425" tIns="91425" rIns="91425" bIns="91425" anchor="t" anchorCtr="0">
            <a:normAutofit/>
          </a:bodyPr>
          <a:lstStyle/>
          <a:p>
            <a:r>
              <a:rPr lang="en" sz="2500" b="1" dirty="0">
                <a:solidFill>
                  <a:srgbClr val="1155CC"/>
                </a:solidFill>
                <a:latin typeface="+mn-lt"/>
              </a:rPr>
              <a:t>Turnover of Companies in </a:t>
            </a:r>
            <a:r>
              <a:rPr lang="en-US" sz="2500" b="1" dirty="0">
                <a:solidFill>
                  <a:srgbClr val="1155CC"/>
                </a:solidFill>
                <a:latin typeface="+mn-lt"/>
              </a:rPr>
              <a:t>Q1 of FY 23-24 vs. FY 22-23</a:t>
            </a:r>
            <a:endParaRPr sz="2500" b="1" dirty="0">
              <a:solidFill>
                <a:srgbClr val="1155CC"/>
              </a:solidFill>
              <a:latin typeface="+mn-lt"/>
            </a:endParaRPr>
          </a:p>
          <a:p>
            <a:endParaRPr sz="2500" b="1" dirty="0">
              <a:solidFill>
                <a:srgbClr val="1155CC"/>
              </a:solidFill>
              <a:latin typeface="+mn-lt"/>
            </a:endParaRPr>
          </a:p>
        </p:txBody>
      </p:sp>
      <p:sp>
        <p:nvSpPr>
          <p:cNvPr id="7"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8"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9"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1" name="AutoShape 1" descr="Unsorted"/>
          <p:cNvSpPr>
            <a:spLocks noChangeAspect="1" noChangeArrowheads="1"/>
          </p:cNvSpPr>
          <p:nvPr/>
        </p:nvSpPr>
        <p:spPr bwMode="auto">
          <a:xfrm>
            <a:off x="6792913" y="1343025"/>
            <a:ext cx="439737" cy="190500"/>
          </a:xfrm>
          <a:prstGeom prst="rect">
            <a:avLst/>
          </a:prstGeom>
          <a:noFill/>
        </p:spPr>
        <p:txBody>
          <a:bodyPr/>
          <a:lstStyle/>
          <a:p>
            <a:endParaRPr lang="en-US"/>
          </a:p>
        </p:txBody>
      </p:sp>
      <p:sp>
        <p:nvSpPr>
          <p:cNvPr id="12" name="AutoShape 2" descr="Unsorted"/>
          <p:cNvSpPr>
            <a:spLocks noChangeAspect="1" noChangeArrowheads="1"/>
          </p:cNvSpPr>
          <p:nvPr/>
        </p:nvSpPr>
        <p:spPr bwMode="auto">
          <a:xfrm>
            <a:off x="6792913" y="1343025"/>
            <a:ext cx="441325" cy="190500"/>
          </a:xfrm>
          <a:prstGeom prst="rect">
            <a:avLst/>
          </a:prstGeom>
          <a:noFill/>
        </p:spPr>
        <p:txBody>
          <a:bodyPr/>
          <a:lstStyle/>
          <a:p>
            <a:endParaRPr lang="en-US"/>
          </a:p>
        </p:txBody>
      </p:sp>
      <p:sp>
        <p:nvSpPr>
          <p:cNvPr id="13" name="AutoShape 3" descr="Unsorted"/>
          <p:cNvSpPr>
            <a:spLocks noChangeAspect="1" noChangeArrowheads="1"/>
          </p:cNvSpPr>
          <p:nvPr/>
        </p:nvSpPr>
        <p:spPr bwMode="auto">
          <a:xfrm>
            <a:off x="7678738" y="1343025"/>
            <a:ext cx="439737" cy="190500"/>
          </a:xfrm>
          <a:prstGeom prst="rect">
            <a:avLst/>
          </a:prstGeom>
          <a:noFill/>
        </p:spPr>
        <p:txBody>
          <a:bodyPr/>
          <a:lstStyle/>
          <a:p>
            <a:endParaRPr lang="en-US"/>
          </a:p>
        </p:txBody>
      </p:sp>
      <p:sp>
        <p:nvSpPr>
          <p:cNvPr id="14" name="AutoShape 4" descr="Unsorted"/>
          <p:cNvSpPr>
            <a:spLocks noChangeAspect="1" noChangeArrowheads="1"/>
          </p:cNvSpPr>
          <p:nvPr/>
        </p:nvSpPr>
        <p:spPr bwMode="auto">
          <a:xfrm>
            <a:off x="8507413" y="1343025"/>
            <a:ext cx="436562" cy="190500"/>
          </a:xfrm>
          <a:prstGeom prst="rect">
            <a:avLst/>
          </a:prstGeom>
          <a:noFill/>
        </p:spPr>
        <p:txBody>
          <a:bodyPr/>
          <a:lstStyle/>
          <a:p>
            <a:endParaRPr lang="en-US"/>
          </a:p>
        </p:txBody>
      </p:sp>
      <p:sp>
        <p:nvSpPr>
          <p:cNvPr id="16"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17"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18"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0" name="AutoShape 1" descr="Unsorted"/>
          <p:cNvSpPr>
            <a:spLocks noChangeAspect="1" noChangeArrowheads="1"/>
          </p:cNvSpPr>
          <p:nvPr/>
        </p:nvSpPr>
        <p:spPr bwMode="auto">
          <a:xfrm rot="19076361">
            <a:off x="6118369" y="1343025"/>
            <a:ext cx="1219309" cy="528219"/>
          </a:xfrm>
          <a:prstGeom prst="rect">
            <a:avLst/>
          </a:prstGeom>
          <a:noFill/>
        </p:spPr>
        <p:txBody>
          <a:bodyPr/>
          <a:lstStyle/>
          <a:p>
            <a:endParaRPr lang="en-US"/>
          </a:p>
        </p:txBody>
      </p:sp>
      <p:sp>
        <p:nvSpPr>
          <p:cNvPr id="21" name="AutoShape 2" descr="Unsorted"/>
          <p:cNvSpPr>
            <a:spLocks noChangeAspect="1" noChangeArrowheads="1"/>
          </p:cNvSpPr>
          <p:nvPr/>
        </p:nvSpPr>
        <p:spPr bwMode="auto">
          <a:xfrm rot="19076361">
            <a:off x="6116845" y="1343025"/>
            <a:ext cx="1223711" cy="528221"/>
          </a:xfrm>
          <a:prstGeom prst="rect">
            <a:avLst/>
          </a:prstGeom>
          <a:noFill/>
        </p:spPr>
        <p:txBody>
          <a:bodyPr/>
          <a:lstStyle/>
          <a:p>
            <a:endParaRPr lang="en-US"/>
          </a:p>
        </p:txBody>
      </p:sp>
      <p:sp>
        <p:nvSpPr>
          <p:cNvPr id="22" name="AutoShape 3" descr="Unsorted"/>
          <p:cNvSpPr>
            <a:spLocks noChangeAspect="1" noChangeArrowheads="1"/>
          </p:cNvSpPr>
          <p:nvPr/>
        </p:nvSpPr>
        <p:spPr bwMode="auto">
          <a:xfrm rot="19076361">
            <a:off x="7004194" y="1343025"/>
            <a:ext cx="1219309" cy="528219"/>
          </a:xfrm>
          <a:prstGeom prst="rect">
            <a:avLst/>
          </a:prstGeom>
          <a:noFill/>
        </p:spPr>
        <p:txBody>
          <a:bodyPr/>
          <a:lstStyle/>
          <a:p>
            <a:endParaRPr lang="en-US"/>
          </a:p>
        </p:txBody>
      </p:sp>
      <p:sp>
        <p:nvSpPr>
          <p:cNvPr id="23" name="AutoShape 4" descr="Unsorted"/>
          <p:cNvSpPr>
            <a:spLocks noChangeAspect="1" noChangeArrowheads="1"/>
          </p:cNvSpPr>
          <p:nvPr/>
        </p:nvSpPr>
        <p:spPr bwMode="auto">
          <a:xfrm>
            <a:off x="7835918" y="1160153"/>
            <a:ext cx="1210506" cy="528220"/>
          </a:xfrm>
          <a:prstGeom prst="rect">
            <a:avLst/>
          </a:prstGeom>
          <a:noFill/>
        </p:spPr>
        <p:txBody>
          <a:bodyPr/>
          <a:lstStyle/>
          <a:p>
            <a:endParaRPr lang="en-US"/>
          </a:p>
        </p:txBody>
      </p:sp>
      <p:graphicFrame>
        <p:nvGraphicFramePr>
          <p:cNvPr id="25" name="Chart 24"/>
          <p:cNvGraphicFramePr>
            <a:graphicFrameLocks/>
          </p:cNvGraphicFramePr>
          <p:nvPr>
            <p:extLst>
              <p:ext uri="{D42A27DB-BD31-4B8C-83A1-F6EECF244321}">
                <p14:modId xmlns:p14="http://schemas.microsoft.com/office/powerpoint/2010/main" val="2946487102"/>
              </p:ext>
            </p:extLst>
          </p:nvPr>
        </p:nvGraphicFramePr>
        <p:xfrm>
          <a:off x="821933" y="564620"/>
          <a:ext cx="7572054" cy="4578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94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normAutofit/>
          </a:bodyPr>
          <a:lstStyle/>
          <a:p>
            <a:r>
              <a:rPr lang="en-US" sz="2500" b="1" dirty="0">
                <a:solidFill>
                  <a:srgbClr val="1155CC"/>
                </a:solidFill>
                <a:latin typeface="+mn-lt"/>
              </a:rPr>
              <a:t>Tax Evasion by Smartphone Companies in India*</a:t>
            </a:r>
          </a:p>
        </p:txBody>
      </p:sp>
      <p:pic>
        <p:nvPicPr>
          <p:cNvPr id="4" name="Google Shape;116;p19">
            <a:extLst>
              <a:ext uri="{FF2B5EF4-FFF2-40B4-BE49-F238E27FC236}">
                <a16:creationId xmlns:a16="http://schemas.microsoft.com/office/drawing/2014/main" id="{65546F59-E37B-C9B3-47F0-A0748061505F}"/>
              </a:ext>
            </a:extLst>
          </p:cNvPr>
          <p:cNvPicPr preferRelativeResize="0"/>
          <p:nvPr/>
        </p:nvPicPr>
        <p:blipFill>
          <a:blip r:embed="rId2">
            <a:alphaModFix/>
          </a:blip>
          <a:stretch>
            <a:fillRect/>
          </a:stretch>
        </p:blipFill>
        <p:spPr>
          <a:xfrm>
            <a:off x="8393987" y="5100"/>
            <a:ext cx="750013" cy="755188"/>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541622213"/>
              </p:ext>
            </p:extLst>
          </p:nvPr>
        </p:nvGraphicFramePr>
        <p:xfrm>
          <a:off x="277403" y="901255"/>
          <a:ext cx="8039530" cy="3290601"/>
        </p:xfrm>
        <a:graphic>
          <a:graphicData uri="http://schemas.openxmlformats.org/drawingml/2006/table">
            <a:tbl>
              <a:tblPr firstRow="1" bandRow="1">
                <a:tableStyleId>{ABE69A9E-B467-496B-BF18-88E60D1FB8CE}</a:tableStyleId>
              </a:tblPr>
              <a:tblGrid>
                <a:gridCol w="1607906">
                  <a:extLst>
                    <a:ext uri="{9D8B030D-6E8A-4147-A177-3AD203B41FA5}">
                      <a16:colId xmlns:a16="http://schemas.microsoft.com/office/drawing/2014/main" val="20000"/>
                    </a:ext>
                  </a:extLst>
                </a:gridCol>
                <a:gridCol w="1607906">
                  <a:extLst>
                    <a:ext uri="{9D8B030D-6E8A-4147-A177-3AD203B41FA5}">
                      <a16:colId xmlns:a16="http://schemas.microsoft.com/office/drawing/2014/main" val="20001"/>
                    </a:ext>
                  </a:extLst>
                </a:gridCol>
                <a:gridCol w="1731931">
                  <a:extLst>
                    <a:ext uri="{9D8B030D-6E8A-4147-A177-3AD203B41FA5}">
                      <a16:colId xmlns:a16="http://schemas.microsoft.com/office/drawing/2014/main" val="20002"/>
                    </a:ext>
                  </a:extLst>
                </a:gridCol>
                <a:gridCol w="1375583">
                  <a:extLst>
                    <a:ext uri="{9D8B030D-6E8A-4147-A177-3AD203B41FA5}">
                      <a16:colId xmlns:a16="http://schemas.microsoft.com/office/drawing/2014/main" val="20003"/>
                    </a:ext>
                  </a:extLst>
                </a:gridCol>
                <a:gridCol w="1716204">
                  <a:extLst>
                    <a:ext uri="{9D8B030D-6E8A-4147-A177-3AD203B41FA5}">
                      <a16:colId xmlns:a16="http://schemas.microsoft.com/office/drawing/2014/main" val="20004"/>
                    </a:ext>
                  </a:extLst>
                </a:gridCol>
              </a:tblGrid>
              <a:tr h="886341">
                <a:tc>
                  <a:txBody>
                    <a:bodyPr/>
                    <a:lstStyle/>
                    <a:p>
                      <a:pPr algn="ctr"/>
                      <a:r>
                        <a:rPr lang="en-US" b="1" dirty="0"/>
                        <a:t>BRAND </a:t>
                      </a:r>
                    </a:p>
                  </a:txBody>
                  <a:tcPr anchor="ctr"/>
                </a:tc>
                <a:tc>
                  <a:txBody>
                    <a:bodyPr/>
                    <a:lstStyle/>
                    <a:p>
                      <a:pPr algn="ctr"/>
                      <a:r>
                        <a:rPr lang="en-US" b="1" dirty="0"/>
                        <a:t>CUSTOMS DUTY EVADED</a:t>
                      </a:r>
                    </a:p>
                    <a:p>
                      <a:pPr algn="ctr"/>
                      <a:r>
                        <a:rPr lang="en-US" b="1" dirty="0"/>
                        <a:t>(In Cr.)</a:t>
                      </a:r>
                    </a:p>
                  </a:txBody>
                  <a:tcPr anchor="ctr"/>
                </a:tc>
                <a:tc>
                  <a:txBody>
                    <a:bodyPr/>
                    <a:lstStyle/>
                    <a:p>
                      <a:pPr algn="ctr"/>
                      <a:r>
                        <a:rPr lang="en-US" b="1" dirty="0"/>
                        <a:t>CUSTOMS DUTY RECOVERED</a:t>
                      </a:r>
                    </a:p>
                    <a:p>
                      <a:pPr algn="ctr"/>
                      <a:r>
                        <a:rPr lang="en-US" b="1" dirty="0"/>
                        <a:t>(In Cr.)</a:t>
                      </a:r>
                    </a:p>
                  </a:txBody>
                  <a:tcPr anchor="ctr"/>
                </a:tc>
                <a:tc>
                  <a:txBody>
                    <a:bodyPr/>
                    <a:lstStyle/>
                    <a:p>
                      <a:pPr algn="ctr"/>
                      <a:r>
                        <a:rPr lang="en-US" b="1" dirty="0"/>
                        <a:t>GST EVADED</a:t>
                      </a:r>
                    </a:p>
                    <a:p>
                      <a:pPr algn="ctr"/>
                      <a:r>
                        <a:rPr lang="en-US" b="1" dirty="0"/>
                        <a:t>(In Cr.)</a:t>
                      </a:r>
                    </a:p>
                  </a:txBody>
                  <a:tcPr anchor="ctr"/>
                </a:tc>
                <a:tc>
                  <a:txBody>
                    <a:bodyPr/>
                    <a:lstStyle/>
                    <a:p>
                      <a:pPr algn="ctr"/>
                      <a:r>
                        <a:rPr lang="en-US" b="1" dirty="0"/>
                        <a:t>GST RECOVERED</a:t>
                      </a:r>
                    </a:p>
                    <a:p>
                      <a:pPr algn="ctr"/>
                      <a:r>
                        <a:rPr lang="en-US" b="1" dirty="0"/>
                        <a:t>(In Cr.)</a:t>
                      </a:r>
                    </a:p>
                  </a:txBody>
                  <a:tcPr anchor="ctr"/>
                </a:tc>
                <a:extLst>
                  <a:ext uri="{0D108BD9-81ED-4DB2-BD59-A6C34878D82A}">
                    <a16:rowId xmlns:a16="http://schemas.microsoft.com/office/drawing/2014/main" val="10000"/>
                  </a:ext>
                </a:extLst>
              </a:tr>
              <a:tr h="601065">
                <a:tc>
                  <a:txBody>
                    <a:bodyPr/>
                    <a:lstStyle/>
                    <a:p>
                      <a:pPr algn="r"/>
                      <a:r>
                        <a:rPr lang="en-US" b="1" dirty="0"/>
                        <a:t>XIAOMI</a:t>
                      </a:r>
                    </a:p>
                  </a:txBody>
                  <a:tcPr anchor="ctr"/>
                </a:tc>
                <a:tc>
                  <a:txBody>
                    <a:bodyPr/>
                    <a:lstStyle/>
                    <a:p>
                      <a:pPr algn="ctr"/>
                      <a:r>
                        <a:rPr lang="en-US" dirty="0">
                          <a:solidFill>
                            <a:srgbClr val="FF0000"/>
                          </a:solidFill>
                        </a:rPr>
                        <a:t>682.51</a:t>
                      </a:r>
                    </a:p>
                  </a:txBody>
                  <a:tcPr anchor="ctr"/>
                </a:tc>
                <a:tc>
                  <a:txBody>
                    <a:bodyPr/>
                    <a:lstStyle/>
                    <a:p>
                      <a:pPr algn="ctr"/>
                      <a:r>
                        <a:rPr lang="en-US" dirty="0"/>
                        <a:t>10.76</a:t>
                      </a:r>
                    </a:p>
                  </a:txBody>
                  <a:tcPr anchor="ctr"/>
                </a:tc>
                <a:tc>
                  <a:txBody>
                    <a:bodyPr/>
                    <a:lstStyle/>
                    <a:p>
                      <a:pPr algn="ctr"/>
                      <a:r>
                        <a:rPr lang="en-US" dirty="0">
                          <a:solidFill>
                            <a:srgbClr val="FF0000"/>
                          </a:solidFill>
                        </a:rPr>
                        <a:t>168.63</a:t>
                      </a:r>
                    </a:p>
                  </a:txBody>
                  <a:tcPr anchor="ctr"/>
                </a:tc>
                <a:tc>
                  <a:txBody>
                    <a:bodyPr/>
                    <a:lstStyle/>
                    <a:p>
                      <a:pPr algn="ctr"/>
                      <a:r>
                        <a:rPr lang="en-US" dirty="0"/>
                        <a:t>82.04</a:t>
                      </a:r>
                    </a:p>
                  </a:txBody>
                  <a:tcPr anchor="ctr"/>
                </a:tc>
                <a:extLst>
                  <a:ext uri="{0D108BD9-81ED-4DB2-BD59-A6C34878D82A}">
                    <a16:rowId xmlns:a16="http://schemas.microsoft.com/office/drawing/2014/main" val="10001"/>
                  </a:ext>
                </a:extLst>
              </a:tr>
              <a:tr h="601065">
                <a:tc>
                  <a:txBody>
                    <a:bodyPr/>
                    <a:lstStyle/>
                    <a:p>
                      <a:pPr algn="r"/>
                      <a:endParaRPr lang="en-US" b="1" dirty="0"/>
                    </a:p>
                  </a:txBody>
                  <a:tcPr anchor="ctr"/>
                </a:tc>
                <a:tc>
                  <a:txBody>
                    <a:bodyPr/>
                    <a:lstStyle/>
                    <a:p>
                      <a:pPr algn="ctr"/>
                      <a:r>
                        <a:rPr lang="en-US" dirty="0">
                          <a:solidFill>
                            <a:srgbClr val="FF0000"/>
                          </a:solidFill>
                        </a:rPr>
                        <a:t>4403.27</a:t>
                      </a:r>
                    </a:p>
                  </a:txBody>
                  <a:tcPr anchor="ctr"/>
                </a:tc>
                <a:tc>
                  <a:txBody>
                    <a:bodyPr/>
                    <a:lstStyle/>
                    <a:p>
                      <a:pPr algn="ctr"/>
                      <a:r>
                        <a:rPr lang="en-US" dirty="0"/>
                        <a:t>476.79</a:t>
                      </a:r>
                    </a:p>
                  </a:txBody>
                  <a:tcPr anchor="ctr"/>
                </a:tc>
                <a:tc>
                  <a:txBody>
                    <a:bodyPr/>
                    <a:lstStyle/>
                    <a:p>
                      <a:pPr algn="ctr"/>
                      <a:r>
                        <a:rPr lang="en-US" dirty="0">
                          <a:solidFill>
                            <a:srgbClr val="FF0000"/>
                          </a:solidFill>
                        </a:rPr>
                        <a:t>683.04</a:t>
                      </a:r>
                    </a:p>
                  </a:txBody>
                  <a:tcPr anchor="ctr"/>
                </a:tc>
                <a:tc>
                  <a:txBody>
                    <a:bodyPr/>
                    <a:lstStyle/>
                    <a:p>
                      <a:pPr algn="ctr"/>
                      <a:r>
                        <a:rPr lang="en-US" dirty="0"/>
                        <a:t>738.04</a:t>
                      </a:r>
                    </a:p>
                  </a:txBody>
                  <a:tcPr anchor="ctr"/>
                </a:tc>
                <a:extLst>
                  <a:ext uri="{0D108BD9-81ED-4DB2-BD59-A6C34878D82A}">
                    <a16:rowId xmlns:a16="http://schemas.microsoft.com/office/drawing/2014/main" val="10002"/>
                  </a:ext>
                </a:extLst>
              </a:tr>
              <a:tr h="601065">
                <a:tc>
                  <a:txBody>
                    <a:bodyPr/>
                    <a:lstStyle/>
                    <a:p>
                      <a:pPr algn="r"/>
                      <a:endParaRPr lang="en-US" b="1" dirty="0"/>
                    </a:p>
                  </a:txBody>
                  <a:tcPr anchor="ctr"/>
                </a:tc>
                <a:tc>
                  <a:txBody>
                    <a:bodyPr/>
                    <a:lstStyle/>
                    <a:p>
                      <a:pPr algn="ctr"/>
                      <a:r>
                        <a:rPr lang="en-US" dirty="0">
                          <a:solidFill>
                            <a:srgbClr val="FF0000"/>
                          </a:solidFill>
                        </a:rPr>
                        <a:t>2875.00</a:t>
                      </a:r>
                    </a:p>
                  </a:txBody>
                  <a:tcPr anchor="ctr"/>
                </a:tc>
                <a:tc>
                  <a:txBody>
                    <a:bodyPr/>
                    <a:lstStyle/>
                    <a:p>
                      <a:pPr algn="ctr"/>
                      <a:r>
                        <a:rPr lang="en-US" dirty="0"/>
                        <a:t>117.00</a:t>
                      </a:r>
                    </a:p>
                  </a:txBody>
                  <a:tcPr anchor="ctr"/>
                </a:tc>
                <a:tc>
                  <a:txBody>
                    <a:bodyPr/>
                    <a:lstStyle/>
                    <a:p>
                      <a:pPr algn="ctr"/>
                      <a:r>
                        <a:rPr lang="en-US" dirty="0">
                          <a:solidFill>
                            <a:srgbClr val="FF0000"/>
                          </a:solidFill>
                        </a:rPr>
                        <a:t>48.25</a:t>
                      </a:r>
                    </a:p>
                  </a:txBody>
                  <a:tcPr anchor="ctr"/>
                </a:tc>
                <a:tc>
                  <a:txBody>
                    <a:bodyPr/>
                    <a:lstStyle/>
                    <a:p>
                      <a:pPr algn="ctr"/>
                      <a:r>
                        <a:rPr lang="en-US" dirty="0"/>
                        <a:t>51.25</a:t>
                      </a:r>
                    </a:p>
                  </a:txBody>
                  <a:tcPr anchor="ctr"/>
                </a:tc>
                <a:extLst>
                  <a:ext uri="{0D108BD9-81ED-4DB2-BD59-A6C34878D82A}">
                    <a16:rowId xmlns:a16="http://schemas.microsoft.com/office/drawing/2014/main" val="10003"/>
                  </a:ext>
                </a:extLst>
              </a:tr>
              <a:tr h="601065">
                <a:tc>
                  <a:txBody>
                    <a:bodyPr/>
                    <a:lstStyle/>
                    <a:p>
                      <a:pPr algn="r"/>
                      <a:endParaRPr lang="en-US" b="1" dirty="0"/>
                    </a:p>
                  </a:txBody>
                  <a:tcPr anchor="ctr"/>
                </a:tc>
                <a:tc>
                  <a:txBody>
                    <a:bodyPr/>
                    <a:lstStyle/>
                    <a:p>
                      <a:pPr algn="ctr"/>
                      <a:r>
                        <a:rPr lang="en-US" dirty="0"/>
                        <a:t>NIL</a:t>
                      </a:r>
                    </a:p>
                  </a:txBody>
                  <a:tcPr anchor="ctr"/>
                </a:tc>
                <a:tc>
                  <a:txBody>
                    <a:bodyPr/>
                    <a:lstStyle/>
                    <a:p>
                      <a:pPr algn="ctr"/>
                      <a:r>
                        <a:rPr lang="en-US" dirty="0"/>
                        <a:t>NIL</a:t>
                      </a:r>
                    </a:p>
                  </a:txBody>
                  <a:tcPr anchor="ctr"/>
                </a:tc>
                <a:tc>
                  <a:txBody>
                    <a:bodyPr/>
                    <a:lstStyle/>
                    <a:p>
                      <a:pPr algn="ctr"/>
                      <a:r>
                        <a:rPr lang="en-US" dirty="0">
                          <a:solidFill>
                            <a:srgbClr val="FF0000"/>
                          </a:solidFill>
                        </a:rPr>
                        <a:t>42.36</a:t>
                      </a:r>
                    </a:p>
                  </a:txBody>
                  <a:tcPr anchor="ctr"/>
                </a:tc>
                <a:tc>
                  <a:txBody>
                    <a:bodyPr/>
                    <a:lstStyle/>
                    <a:p>
                      <a:pPr algn="ctr"/>
                      <a:r>
                        <a:rPr lang="en-US" dirty="0"/>
                        <a:t>NIL</a:t>
                      </a:r>
                    </a:p>
                  </a:txBody>
                  <a:tcPr anchor="ctr"/>
                </a:tc>
                <a:extLst>
                  <a:ext uri="{0D108BD9-81ED-4DB2-BD59-A6C34878D82A}">
                    <a16:rowId xmlns:a16="http://schemas.microsoft.com/office/drawing/2014/main" val="10004"/>
                  </a:ext>
                </a:extLst>
              </a:tr>
            </a:tbl>
          </a:graphicData>
        </a:graphic>
      </p:graphicFrame>
      <p:sp>
        <p:nvSpPr>
          <p:cNvPr id="3" name="Rectangle 2"/>
          <p:cNvSpPr/>
          <p:nvPr/>
        </p:nvSpPr>
        <p:spPr>
          <a:xfrm>
            <a:off x="0" y="4851112"/>
            <a:ext cx="9144000" cy="292388"/>
          </a:xfrm>
          <a:prstGeom prst="rect">
            <a:avLst/>
          </a:prstGeom>
        </p:spPr>
        <p:txBody>
          <a:bodyPr wrap="square">
            <a:spAutoFit/>
          </a:bodyPr>
          <a:lstStyle/>
          <a:p>
            <a:r>
              <a:rPr lang="en-US" sz="1300" dirty="0">
                <a:solidFill>
                  <a:schemeClr val="accent1">
                    <a:lumMod val="75000"/>
                  </a:schemeClr>
                </a:solidFill>
              </a:rPr>
              <a:t>*As per data presented by </a:t>
            </a:r>
            <a:r>
              <a:rPr lang="en-US" sz="1300" dirty="0" err="1">
                <a:solidFill>
                  <a:schemeClr val="accent1">
                    <a:lumMod val="75000"/>
                  </a:schemeClr>
                </a:solidFill>
              </a:rPr>
              <a:t>MoS</a:t>
            </a:r>
            <a:r>
              <a:rPr lang="en-US" sz="1300" dirty="0">
                <a:solidFill>
                  <a:schemeClr val="accent1">
                    <a:lumMod val="75000"/>
                  </a:schemeClr>
                </a:solidFill>
              </a:rPr>
              <a:t> for Electronics and Information Technology Sh. Rajeev Chandrasekhar in </a:t>
            </a:r>
            <a:r>
              <a:rPr lang="en-US" sz="1300" dirty="0" err="1">
                <a:solidFill>
                  <a:schemeClr val="accent1">
                    <a:lumMod val="75000"/>
                  </a:schemeClr>
                </a:solidFill>
              </a:rPr>
              <a:t>Rajya</a:t>
            </a:r>
            <a:r>
              <a:rPr lang="en-US" sz="1300" dirty="0">
                <a:solidFill>
                  <a:schemeClr val="accent1">
                    <a:lumMod val="75000"/>
                  </a:schemeClr>
                </a:solidFill>
              </a:rPr>
              <a:t> </a:t>
            </a:r>
            <a:r>
              <a:rPr lang="en-US" sz="1300" dirty="0" err="1">
                <a:solidFill>
                  <a:schemeClr val="accent1">
                    <a:lumMod val="75000"/>
                  </a:schemeClr>
                </a:solidFill>
              </a:rPr>
              <a:t>Sabha</a:t>
            </a:r>
            <a:r>
              <a:rPr lang="en-US" sz="1300" dirty="0">
                <a:solidFill>
                  <a:schemeClr val="accent1">
                    <a:lumMod val="75000"/>
                  </a:schemeClr>
                </a:solidFill>
              </a:rPr>
              <a:t> </a:t>
            </a:r>
          </a:p>
        </p:txBody>
      </p:sp>
      <p:pic>
        <p:nvPicPr>
          <p:cNvPr id="7" name="Picture 6"/>
          <p:cNvPicPr>
            <a:picLocks noChangeAspect="1"/>
          </p:cNvPicPr>
          <p:nvPr/>
        </p:nvPicPr>
        <p:blipFill>
          <a:blip r:embed="rId3"/>
          <a:stretch>
            <a:fillRect/>
          </a:stretch>
        </p:blipFill>
        <p:spPr>
          <a:xfrm>
            <a:off x="375351" y="1848366"/>
            <a:ext cx="493811" cy="493811"/>
          </a:xfrm>
          <a:prstGeom prst="rect">
            <a:avLst/>
          </a:prstGeom>
        </p:spPr>
      </p:pic>
      <p:pic>
        <p:nvPicPr>
          <p:cNvPr id="8" name="Picture 7"/>
          <p:cNvPicPr>
            <a:picLocks noChangeAspect="1"/>
          </p:cNvPicPr>
          <p:nvPr/>
        </p:nvPicPr>
        <p:blipFill rotWithShape="1">
          <a:blip r:embed="rId4"/>
          <a:srcRect l="9422" t="25985" r="7527" b="31963"/>
          <a:stretch/>
        </p:blipFill>
        <p:spPr>
          <a:xfrm>
            <a:off x="690034" y="2486031"/>
            <a:ext cx="893852" cy="400692"/>
          </a:xfrm>
          <a:prstGeom prst="rect">
            <a:avLst/>
          </a:prstGeom>
        </p:spPr>
      </p:pic>
      <p:pic>
        <p:nvPicPr>
          <p:cNvPr id="9" name="Picture 8"/>
          <p:cNvPicPr>
            <a:picLocks noChangeAspect="1"/>
          </p:cNvPicPr>
          <p:nvPr/>
        </p:nvPicPr>
        <p:blipFill rotWithShape="1">
          <a:blip r:embed="rId5"/>
          <a:srcRect t="28170" b="23538"/>
          <a:stretch/>
        </p:blipFill>
        <p:spPr>
          <a:xfrm>
            <a:off x="375351" y="3693942"/>
            <a:ext cx="1469944" cy="473239"/>
          </a:xfrm>
          <a:prstGeom prst="rect">
            <a:avLst/>
          </a:prstGeom>
        </p:spPr>
      </p:pic>
      <p:pic>
        <p:nvPicPr>
          <p:cNvPr id="11" name="Picture 10"/>
          <p:cNvPicPr>
            <a:picLocks noChangeAspect="1"/>
          </p:cNvPicPr>
          <p:nvPr/>
        </p:nvPicPr>
        <p:blipFill rotWithShape="1">
          <a:blip r:embed="rId6"/>
          <a:srcRect t="22978" b="20861"/>
          <a:stretch/>
        </p:blipFill>
        <p:spPr>
          <a:xfrm>
            <a:off x="519190" y="3081635"/>
            <a:ext cx="1208534" cy="381982"/>
          </a:xfrm>
          <a:prstGeom prst="rect">
            <a:avLst/>
          </a:prstGeom>
        </p:spPr>
      </p:pic>
    </p:spTree>
    <p:extLst>
      <p:ext uri="{BB962C8B-B14F-4D97-AF65-F5344CB8AC3E}">
        <p14:creationId xmlns:p14="http://schemas.microsoft.com/office/powerpoint/2010/main" val="311997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50" t="17776" r="3305" b="62188"/>
          <a:stretch/>
        </p:blipFill>
        <p:spPr>
          <a:xfrm>
            <a:off x="2775099" y="2236676"/>
            <a:ext cx="3530009" cy="1363500"/>
          </a:xfrm>
          <a:prstGeom prst="rect">
            <a:avLst/>
          </a:prstGeom>
          <a:ln>
            <a:solidFill>
              <a:schemeClr val="tx1"/>
            </a:solidFill>
          </a:ln>
        </p:spPr>
      </p:pic>
      <p:graphicFrame>
        <p:nvGraphicFramePr>
          <p:cNvPr id="152" name="Google Shape;152;p23"/>
          <p:cNvGraphicFramePr/>
          <p:nvPr>
            <p:extLst>
              <p:ext uri="{D42A27DB-BD31-4B8C-83A1-F6EECF244321}">
                <p14:modId xmlns:p14="http://schemas.microsoft.com/office/powerpoint/2010/main" val="4016022131"/>
              </p:ext>
            </p:extLst>
          </p:nvPr>
        </p:nvGraphicFramePr>
        <p:xfrm>
          <a:off x="318978" y="861883"/>
          <a:ext cx="8580473" cy="1188630"/>
        </p:xfrm>
        <a:graphic>
          <a:graphicData uri="http://schemas.openxmlformats.org/drawingml/2006/table">
            <a:tbl>
              <a:tblPr firstRow="1">
                <a:tableStyleId>{5A111915-BE36-4E01-A7E5-04B1672EAD32}</a:tableStyleId>
              </a:tblPr>
              <a:tblGrid>
                <a:gridCol w="2828031">
                  <a:extLst>
                    <a:ext uri="{9D8B030D-6E8A-4147-A177-3AD203B41FA5}">
                      <a16:colId xmlns:a16="http://schemas.microsoft.com/office/drawing/2014/main" val="20000"/>
                    </a:ext>
                  </a:extLst>
                </a:gridCol>
                <a:gridCol w="2945299">
                  <a:extLst>
                    <a:ext uri="{9D8B030D-6E8A-4147-A177-3AD203B41FA5}">
                      <a16:colId xmlns:a16="http://schemas.microsoft.com/office/drawing/2014/main" val="20001"/>
                    </a:ext>
                  </a:extLst>
                </a:gridCol>
                <a:gridCol w="2807143">
                  <a:extLst>
                    <a:ext uri="{9D8B030D-6E8A-4147-A177-3AD203B41FA5}">
                      <a16:colId xmlns:a16="http://schemas.microsoft.com/office/drawing/2014/main" val="20002"/>
                    </a:ext>
                  </a:extLst>
                </a:gridCol>
              </a:tblGrid>
              <a:tr h="225599">
                <a:tc>
                  <a:txBody>
                    <a:bodyPr/>
                    <a:lstStyle/>
                    <a:p>
                      <a:pPr marL="0" lvl="0" indent="0" algn="ctr" rtl="0">
                        <a:spcBef>
                          <a:spcPts val="0"/>
                        </a:spcBef>
                        <a:spcAft>
                          <a:spcPts val="0"/>
                        </a:spcAft>
                        <a:buNone/>
                      </a:pPr>
                      <a:r>
                        <a:rPr lang="en" b="1" dirty="0"/>
                        <a:t>Electronics</a:t>
                      </a:r>
                      <a:endParaRPr b="1" dirty="0"/>
                    </a:p>
                  </a:txBody>
                  <a:tcPr marL="91425" marR="91425" marT="91425" marB="91425"/>
                </a:tc>
                <a:tc>
                  <a:txBody>
                    <a:bodyPr/>
                    <a:lstStyle/>
                    <a:p>
                      <a:pPr marL="0" lvl="0" indent="0" algn="ctr" rtl="0">
                        <a:spcBef>
                          <a:spcPts val="0"/>
                        </a:spcBef>
                        <a:spcAft>
                          <a:spcPts val="0"/>
                        </a:spcAft>
                        <a:buNone/>
                      </a:pPr>
                      <a:r>
                        <a:rPr lang="en" b="1" dirty="0"/>
                        <a:t>FY 22-23</a:t>
                      </a:r>
                      <a:endParaRPr b="1" dirty="0"/>
                    </a:p>
                  </a:txBody>
                  <a:tcPr marL="91425" marR="91425" marT="91425" marB="91425"/>
                </a:tc>
                <a:tc>
                  <a:txBody>
                    <a:bodyPr/>
                    <a:lstStyle/>
                    <a:p>
                      <a:pPr marL="0" lvl="0" indent="0" algn="ctr" rtl="0">
                        <a:spcBef>
                          <a:spcPts val="0"/>
                        </a:spcBef>
                        <a:spcAft>
                          <a:spcPts val="0"/>
                        </a:spcAft>
                        <a:buNone/>
                      </a:pPr>
                      <a:r>
                        <a:rPr lang="en" b="1"/>
                        <a:t>FY 23-24</a:t>
                      </a:r>
                      <a:endParaRPr b="1"/>
                    </a:p>
                  </a:txBody>
                  <a:tcPr marL="91425" marR="91425" marT="91425" marB="91425"/>
                </a:tc>
                <a:extLst>
                  <a:ext uri="{0D108BD9-81ED-4DB2-BD59-A6C34878D82A}">
                    <a16:rowId xmlns:a16="http://schemas.microsoft.com/office/drawing/2014/main" val="10000"/>
                  </a:ext>
                </a:extLst>
              </a:tr>
              <a:tr h="225599">
                <a:tc>
                  <a:txBody>
                    <a:bodyPr/>
                    <a:lstStyle/>
                    <a:p>
                      <a:pPr marL="0" lvl="0" indent="0" algn="ctr" rtl="0">
                        <a:spcBef>
                          <a:spcPts val="0"/>
                        </a:spcBef>
                        <a:spcAft>
                          <a:spcPts val="0"/>
                        </a:spcAft>
                        <a:buNone/>
                      </a:pPr>
                      <a:r>
                        <a:rPr lang="en" b="1" dirty="0"/>
                        <a:t>Total Searches </a:t>
                      </a:r>
                      <a:endParaRPr b="1" dirty="0"/>
                    </a:p>
                  </a:txBody>
                  <a:tcPr marL="91425" marR="91425" marT="91425" marB="91425"/>
                </a:tc>
                <a:tc>
                  <a:txBody>
                    <a:bodyPr/>
                    <a:lstStyle/>
                    <a:p>
                      <a:pPr marL="0" lvl="0" indent="0" algn="ctr" rtl="0">
                        <a:spcBef>
                          <a:spcPts val="0"/>
                        </a:spcBef>
                        <a:spcAft>
                          <a:spcPts val="0"/>
                        </a:spcAft>
                        <a:buNone/>
                      </a:pPr>
                      <a:r>
                        <a:rPr lang="en" dirty="0"/>
                        <a:t>17</a:t>
                      </a:r>
                      <a:endParaRPr dirty="0"/>
                    </a:p>
                  </a:txBody>
                  <a:tcPr marL="91425" marR="91425" marT="91425" marB="91425"/>
                </a:tc>
                <a:tc>
                  <a:txBody>
                    <a:bodyPr/>
                    <a:lstStyle/>
                    <a:p>
                      <a:pPr marL="0" lvl="0" indent="0" algn="ctr" rtl="0">
                        <a:spcBef>
                          <a:spcPts val="0"/>
                        </a:spcBef>
                        <a:spcAft>
                          <a:spcPts val="0"/>
                        </a:spcAft>
                        <a:buNone/>
                      </a:pPr>
                      <a:r>
                        <a:rPr lang="en"/>
                        <a:t>5</a:t>
                      </a:r>
                      <a:endParaRPr/>
                    </a:p>
                  </a:txBody>
                  <a:tcPr marL="91425" marR="91425" marT="91425" marB="91425"/>
                </a:tc>
                <a:extLst>
                  <a:ext uri="{0D108BD9-81ED-4DB2-BD59-A6C34878D82A}">
                    <a16:rowId xmlns:a16="http://schemas.microsoft.com/office/drawing/2014/main" val="10001"/>
                  </a:ext>
                </a:extLst>
              </a:tr>
              <a:tr h="225599">
                <a:tc>
                  <a:txBody>
                    <a:bodyPr/>
                    <a:lstStyle/>
                    <a:p>
                      <a:pPr marL="0" lvl="0" indent="0" algn="ctr" rtl="0">
                        <a:spcBef>
                          <a:spcPts val="0"/>
                        </a:spcBef>
                        <a:spcAft>
                          <a:spcPts val="0"/>
                        </a:spcAft>
                        <a:buNone/>
                      </a:pPr>
                      <a:r>
                        <a:rPr lang="en" b="1"/>
                        <a:t>Evaded Tax Deposited</a:t>
                      </a:r>
                      <a:endParaRPr b="1"/>
                    </a:p>
                  </a:txBody>
                  <a:tcPr marL="91425" marR="91425" marT="91425" marB="91425"/>
                </a:tc>
                <a:tc>
                  <a:txBody>
                    <a:bodyPr/>
                    <a:lstStyle/>
                    <a:p>
                      <a:pPr marL="0" lvl="0" indent="0" algn="ctr" rtl="0">
                        <a:spcBef>
                          <a:spcPts val="0"/>
                        </a:spcBef>
                        <a:spcAft>
                          <a:spcPts val="0"/>
                        </a:spcAft>
                        <a:buNone/>
                      </a:pPr>
                      <a:r>
                        <a:rPr lang="en" dirty="0"/>
                        <a:t>Rs. 1580.42 lakhs</a:t>
                      </a:r>
                      <a:endParaRPr dirty="0"/>
                    </a:p>
                  </a:txBody>
                  <a:tcPr marL="91425" marR="91425" marT="91425" marB="91425"/>
                </a:tc>
                <a:tc>
                  <a:txBody>
                    <a:bodyPr/>
                    <a:lstStyle/>
                    <a:p>
                      <a:pPr marL="0" lvl="0" indent="0" algn="ctr" rtl="0">
                        <a:spcBef>
                          <a:spcPts val="0"/>
                        </a:spcBef>
                        <a:spcAft>
                          <a:spcPts val="0"/>
                        </a:spcAft>
                        <a:buNone/>
                      </a:pPr>
                      <a:r>
                        <a:rPr lang="en" dirty="0"/>
                        <a:t>Rs. 278.25 lakhs</a:t>
                      </a:r>
                      <a:endParaRPr dirty="0"/>
                    </a:p>
                  </a:txBody>
                  <a:tcPr marL="91425" marR="91425" marT="91425" marB="91425"/>
                </a:tc>
                <a:extLst>
                  <a:ext uri="{0D108BD9-81ED-4DB2-BD59-A6C34878D82A}">
                    <a16:rowId xmlns:a16="http://schemas.microsoft.com/office/drawing/2014/main" val="10002"/>
                  </a:ext>
                </a:extLst>
              </a:tr>
            </a:tbl>
          </a:graphicData>
        </a:graphic>
      </p:graphicFrame>
      <p:sp>
        <p:nvSpPr>
          <p:cNvPr id="153" name="Google Shape;153;p23"/>
          <p:cNvSpPr txBox="1"/>
          <p:nvPr/>
        </p:nvSpPr>
        <p:spPr>
          <a:xfrm>
            <a:off x="0" y="16006"/>
            <a:ext cx="5309400"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solidFill>
                  <a:srgbClr val="1155CC"/>
                </a:solidFill>
                <a:latin typeface="+mn-lt"/>
              </a:rPr>
              <a:t>Performance of SIB Noida</a:t>
            </a:r>
            <a:endParaRPr sz="2500" b="1" dirty="0">
              <a:solidFill>
                <a:srgbClr val="1155CC"/>
              </a:solidFill>
              <a:latin typeface="+mn-lt"/>
            </a:endParaRPr>
          </a:p>
        </p:txBody>
      </p:sp>
      <p:pic>
        <p:nvPicPr>
          <p:cNvPr id="2" name="Google Shape;116;p19">
            <a:extLst>
              <a:ext uri="{FF2B5EF4-FFF2-40B4-BE49-F238E27FC236}">
                <a16:creationId xmlns:a16="http://schemas.microsoft.com/office/drawing/2014/main" id="{208FC03A-3C9C-DF22-9EBD-51771D1B15AD}"/>
              </a:ext>
            </a:extLst>
          </p:cNvPr>
          <p:cNvPicPr preferRelativeResize="0"/>
          <p:nvPr/>
        </p:nvPicPr>
        <p:blipFill>
          <a:blip r:embed="rId4">
            <a:alphaModFix/>
          </a:blip>
          <a:stretch>
            <a:fillRect/>
          </a:stretch>
        </p:blipFill>
        <p:spPr>
          <a:xfrm>
            <a:off x="8372879" y="38584"/>
            <a:ext cx="720000" cy="720000"/>
          </a:xfrm>
          <a:prstGeom prst="rect">
            <a:avLst/>
          </a:prstGeom>
          <a:noFill/>
          <a:ln>
            <a:no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4244" t="1033" r="7807" b="1809"/>
          <a:stretch/>
        </p:blipFill>
        <p:spPr>
          <a:xfrm rot="16200000">
            <a:off x="3832610" y="2197726"/>
            <a:ext cx="1829659" cy="3944678"/>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4641" t="3101" r="4235" b="6977"/>
          <a:stretch/>
        </p:blipFill>
        <p:spPr>
          <a:xfrm>
            <a:off x="6305108" y="2236676"/>
            <a:ext cx="2767238" cy="2848221"/>
          </a:xfrm>
          <a:prstGeom prst="rect">
            <a:avLst/>
          </a:prstGeom>
          <a:ln>
            <a:solidFill>
              <a:schemeClr val="tx1"/>
            </a:solidFill>
          </a:ln>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2385" t="4341" r="3520" b="3462"/>
          <a:stretch/>
        </p:blipFill>
        <p:spPr>
          <a:xfrm>
            <a:off x="160171" y="2236676"/>
            <a:ext cx="2614928" cy="2848219"/>
          </a:xfrm>
          <a:prstGeom prst="rect">
            <a:avLst/>
          </a:prstGeom>
          <a:ln>
            <a:solidFill>
              <a:schemeClr val="bg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03100" y="2042200"/>
            <a:ext cx="4445100" cy="1254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000" b="1">
                <a:solidFill>
                  <a:srgbClr val="1155CC"/>
                </a:solidFill>
              </a:rPr>
              <a:t>Mobile Equipment &amp; Electronics</a:t>
            </a:r>
            <a:endParaRPr sz="4000" b="1">
              <a:solidFill>
                <a:srgbClr val="1155CC"/>
              </a:solidFill>
            </a:endParaRPr>
          </a:p>
        </p:txBody>
      </p:sp>
      <p:sp>
        <p:nvSpPr>
          <p:cNvPr id="55" name="Google Shape;55;p13"/>
          <p:cNvSpPr txBox="1">
            <a:spLocks noGrp="1"/>
          </p:cNvSpPr>
          <p:nvPr>
            <p:ph type="subTitle" idx="1"/>
          </p:nvPr>
        </p:nvSpPr>
        <p:spPr>
          <a:xfrm>
            <a:off x="264025" y="3231300"/>
            <a:ext cx="4732500" cy="1573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1840" b="1" i="1">
                <a:solidFill>
                  <a:schemeClr val="dk1"/>
                </a:solidFill>
                <a:latin typeface="Calibri"/>
                <a:ea typeface="Calibri"/>
                <a:cs typeface="Calibri"/>
                <a:sym typeface="Calibri"/>
              </a:rPr>
              <a:t>As per Economic Survey 2022-23, the domestic electronics industry was valued at $118 billion as of FY20 with its growth led by consumer electronics and industrial electronics.</a:t>
            </a:r>
            <a:endParaRPr sz="1840" b="1" i="1">
              <a:solidFill>
                <a:schemeClr val="dk1"/>
              </a:solidFill>
              <a:latin typeface="Calibri"/>
              <a:ea typeface="Calibri"/>
              <a:cs typeface="Calibri"/>
              <a:sym typeface="Calibri"/>
            </a:endParaRPr>
          </a:p>
        </p:txBody>
      </p:sp>
      <p:pic>
        <p:nvPicPr>
          <p:cNvPr id="57" name="Google Shape;57;p13"/>
          <p:cNvPicPr preferRelativeResize="0"/>
          <p:nvPr/>
        </p:nvPicPr>
        <p:blipFill>
          <a:blip r:embed="rId3">
            <a:alphaModFix/>
          </a:blip>
          <a:stretch>
            <a:fillRect/>
          </a:stretch>
        </p:blipFill>
        <p:spPr>
          <a:xfrm>
            <a:off x="4518734" y="128703"/>
            <a:ext cx="4990700" cy="4823825"/>
          </a:xfrm>
          <a:prstGeom prst="rect">
            <a:avLst/>
          </a:prstGeom>
          <a:noFill/>
          <a:ln>
            <a:noFill/>
          </a:ln>
        </p:spPr>
      </p:pic>
      <p:pic>
        <p:nvPicPr>
          <p:cNvPr id="6" name="Google Shape;56;p13"/>
          <p:cNvPicPr preferRelativeResize="0"/>
          <p:nvPr/>
        </p:nvPicPr>
        <p:blipFill>
          <a:blip r:embed="rId4">
            <a:alphaModFix/>
            <a:extLst>
              <a:ext uri="{BEBA8EAE-BF5A-486C-A8C5-ECC9F3942E4B}">
                <a14:imgProps xmlns:a14="http://schemas.microsoft.com/office/drawing/2010/main">
                  <a14:imgLayer r:embed="rId5">
                    <a14:imgEffect>
                      <a14:sharpenSoften amount="-2000"/>
                    </a14:imgEffect>
                  </a14:imgLayer>
                </a14:imgProps>
              </a:ext>
            </a:extLst>
          </a:blip>
          <a:stretch>
            <a:fillRect/>
          </a:stretch>
        </p:blipFill>
        <p:spPr>
          <a:xfrm>
            <a:off x="223284" y="127592"/>
            <a:ext cx="1477925" cy="1424761"/>
          </a:xfrm>
          <a:prstGeom prst="ellipse">
            <a:avLst/>
          </a:prstGeom>
          <a:solidFill>
            <a:srgbClr val="FBF988"/>
          </a:solidFill>
          <a:ln>
            <a:noFill/>
          </a:ln>
          <a:effectLst>
            <a:outerShdw dist="50800" dir="5400000" algn="ctr" rotWithShape="0">
              <a:srgbClr val="000000">
                <a:alpha val="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body" idx="1"/>
          </p:nvPr>
        </p:nvSpPr>
        <p:spPr>
          <a:xfrm>
            <a:off x="141350" y="572700"/>
            <a:ext cx="8509490" cy="4439567"/>
          </a:xfrm>
          <a:prstGeom prst="rect">
            <a:avLst/>
          </a:prstGeom>
        </p:spPr>
        <p:txBody>
          <a:bodyPr spcFirstLastPara="1" wrap="square" lIns="91425" tIns="91425" rIns="91425" bIns="91425" anchor="t" anchorCtr="0">
            <a:normAutofit/>
          </a:bodyPr>
          <a:lstStyle/>
          <a:p>
            <a:pPr>
              <a:lnSpc>
                <a:spcPct val="170000"/>
              </a:lnSpc>
            </a:pPr>
            <a:r>
              <a:rPr lang="en-US" sz="1400" b="1" dirty="0">
                <a:solidFill>
                  <a:schemeClr val="tx1"/>
                </a:solidFill>
                <a:latin typeface="+mn-lt"/>
              </a:rPr>
              <a:t>Under reporting </a:t>
            </a:r>
            <a:r>
              <a:rPr lang="en-US" sz="1400" dirty="0">
                <a:solidFill>
                  <a:schemeClr val="tx1"/>
                </a:solidFill>
                <a:latin typeface="+mn-lt"/>
              </a:rPr>
              <a:t>of Income through </a:t>
            </a:r>
            <a:r>
              <a:rPr lang="en-US" sz="1400" b="1" dirty="0">
                <a:solidFill>
                  <a:schemeClr val="tx1"/>
                </a:solidFill>
                <a:latin typeface="+mn-lt"/>
              </a:rPr>
              <a:t>Electronic Sales Suppression tools</a:t>
            </a:r>
            <a:r>
              <a:rPr lang="en-US" sz="1400" dirty="0">
                <a:solidFill>
                  <a:schemeClr val="tx1"/>
                </a:solidFill>
                <a:latin typeface="+mn-lt"/>
              </a:rPr>
              <a:t> :</a:t>
            </a:r>
          </a:p>
          <a:p>
            <a:pPr lvl="1">
              <a:lnSpc>
                <a:spcPct val="170000"/>
              </a:lnSpc>
            </a:pPr>
            <a:r>
              <a:rPr lang="en-US" sz="1300" b="1" u="sng" dirty="0">
                <a:solidFill>
                  <a:schemeClr val="tx1"/>
                </a:solidFill>
                <a:latin typeface="+mn-lt"/>
              </a:rPr>
              <a:t>Phantom ware </a:t>
            </a:r>
            <a:r>
              <a:rPr lang="en-US" sz="1300" u="sng" dirty="0">
                <a:solidFill>
                  <a:schemeClr val="tx1"/>
                </a:solidFill>
                <a:latin typeface="+mn-lt"/>
              </a:rPr>
              <a:t>(software that allows covert manipulation of sales data by business owner) </a:t>
            </a:r>
          </a:p>
          <a:p>
            <a:pPr lvl="1">
              <a:lnSpc>
                <a:spcPct val="170000"/>
              </a:lnSpc>
            </a:pPr>
            <a:r>
              <a:rPr lang="en-US" sz="1300" b="1" u="sng" dirty="0">
                <a:solidFill>
                  <a:schemeClr val="tx1"/>
                </a:solidFill>
                <a:latin typeface="+mn-lt"/>
              </a:rPr>
              <a:t>Zappers </a:t>
            </a:r>
            <a:r>
              <a:rPr lang="en-US" sz="1300" u="sng" dirty="0">
                <a:solidFill>
                  <a:schemeClr val="tx1"/>
                </a:solidFill>
                <a:latin typeface="+mn-lt"/>
              </a:rPr>
              <a:t>(external device or program connected to cash register to delete and alter records)</a:t>
            </a:r>
          </a:p>
          <a:p>
            <a:pPr lvl="1">
              <a:lnSpc>
                <a:spcPct val="170000"/>
              </a:lnSpc>
            </a:pPr>
            <a:r>
              <a:rPr lang="en-US" sz="1300" dirty="0">
                <a:solidFill>
                  <a:schemeClr val="tx1"/>
                </a:solidFill>
                <a:latin typeface="+mn-lt"/>
              </a:rPr>
              <a:t> – Difficult to detect suppression of turnover as the data appears authentic.</a:t>
            </a:r>
          </a:p>
          <a:p>
            <a:pPr marL="571500" lvl="1" indent="0">
              <a:lnSpc>
                <a:spcPct val="170000"/>
              </a:lnSpc>
              <a:buNone/>
            </a:pPr>
            <a:r>
              <a:rPr lang="en-US" b="1" i="1" dirty="0">
                <a:solidFill>
                  <a:schemeClr val="tx1"/>
                </a:solidFill>
                <a:latin typeface="+mn-lt"/>
              </a:rPr>
              <a:t>Solution : </a:t>
            </a:r>
            <a:r>
              <a:rPr lang="en-US" dirty="0">
                <a:solidFill>
                  <a:schemeClr val="tx1"/>
                </a:solidFill>
                <a:latin typeface="+mn-lt"/>
              </a:rPr>
              <a:t>Counter suppression tools like Fiscal Memory Device, Sales Recording Module that use data recording technology to store transaction data in tamper proof form. These tools are used to send data automatically to Tax authority connecting cash registers online to data server systems.</a:t>
            </a:r>
          </a:p>
          <a:p>
            <a:pPr>
              <a:lnSpc>
                <a:spcPct val="170000"/>
              </a:lnSpc>
            </a:pPr>
            <a:r>
              <a:rPr lang="en-US" sz="1400" b="1" dirty="0">
                <a:solidFill>
                  <a:schemeClr val="tx1"/>
                </a:solidFill>
                <a:latin typeface="+mn-lt"/>
              </a:rPr>
              <a:t>False or fake invoicing </a:t>
            </a:r>
            <a:r>
              <a:rPr lang="en-US" sz="1400" dirty="0">
                <a:solidFill>
                  <a:schemeClr val="tx1"/>
                </a:solidFill>
                <a:latin typeface="+mn-lt"/>
              </a:rPr>
              <a:t>to fraudulently claim expenses that have not been incurred for tax purposes –Verifying each invoice by comparing it to the records of the counterparty to the transaction is time consuming.</a:t>
            </a:r>
          </a:p>
          <a:p>
            <a:pPr marL="571500" lvl="1" indent="0">
              <a:lnSpc>
                <a:spcPct val="170000"/>
              </a:lnSpc>
              <a:buNone/>
            </a:pPr>
            <a:r>
              <a:rPr lang="en-US" b="1" i="1" dirty="0">
                <a:solidFill>
                  <a:schemeClr val="tx1"/>
                </a:solidFill>
                <a:latin typeface="+mn-lt"/>
              </a:rPr>
              <a:t>Solution :</a:t>
            </a:r>
            <a:r>
              <a:rPr lang="en-US" dirty="0">
                <a:solidFill>
                  <a:schemeClr val="tx1"/>
                </a:solidFill>
                <a:latin typeface="+mn-lt"/>
              </a:rPr>
              <a:t> Mandatory Electronic Invoicing.</a:t>
            </a:r>
          </a:p>
          <a:p>
            <a:pPr marL="571500" lvl="1" indent="0">
              <a:lnSpc>
                <a:spcPct val="170000"/>
              </a:lnSpc>
              <a:buNone/>
            </a:pPr>
            <a:endParaRPr lang="en-US" dirty="0">
              <a:solidFill>
                <a:schemeClr val="tx1"/>
              </a:solidFill>
              <a:latin typeface="+mn-lt"/>
            </a:endParaRPr>
          </a:p>
          <a:p>
            <a:pPr marL="114300" lvl="0" indent="0">
              <a:lnSpc>
                <a:spcPct val="170000"/>
              </a:lnSpc>
              <a:buNone/>
            </a:pPr>
            <a:endParaRPr sz="1400" dirty="0">
              <a:solidFill>
                <a:schemeClr val="tx1"/>
              </a:solidFill>
              <a:latin typeface="+mn-lt"/>
            </a:endParaRPr>
          </a:p>
        </p:txBody>
      </p:sp>
      <p:sp>
        <p:nvSpPr>
          <p:cNvPr id="160" name="Google Shape;160;p24"/>
          <p:cNvSpPr txBox="1">
            <a:spLocks noGrp="1"/>
          </p:cNvSpPr>
          <p:nvPr>
            <p:ph type="title"/>
          </p:nvPr>
        </p:nvSpPr>
        <p:spPr>
          <a:xfrm>
            <a:off x="0" y="0"/>
            <a:ext cx="8036400" cy="569356"/>
          </a:xfrm>
          <a:prstGeom prst="rect">
            <a:avLst/>
          </a:prstGeom>
          <a:noFill/>
          <a:ln>
            <a:noFill/>
          </a:ln>
        </p:spPr>
        <p:txBody>
          <a:bodyPr spcFirstLastPara="1" wrap="square" lIns="91425" tIns="91425" rIns="91425" bIns="91425" anchor="t" anchorCtr="0">
            <a:spAutoFit/>
          </a:bodyPr>
          <a:lstStyle/>
          <a:p>
            <a:pPr>
              <a:buClr>
                <a:srgbClr val="000000"/>
              </a:buClr>
            </a:pPr>
            <a:r>
              <a:rPr lang="en" sz="2500" b="1" dirty="0">
                <a:solidFill>
                  <a:srgbClr val="1155CC"/>
                </a:solidFill>
                <a:latin typeface="+mn-lt"/>
              </a:rPr>
              <a:t>Modus Operandi of Tax Evasion by Dealers - I</a:t>
            </a:r>
            <a:endParaRPr sz="2500" b="1" dirty="0">
              <a:solidFill>
                <a:srgbClr val="1155CC"/>
              </a:solidFill>
              <a:latin typeface="+mn-lt"/>
            </a:endParaRPr>
          </a:p>
        </p:txBody>
      </p:sp>
      <p:pic>
        <p:nvPicPr>
          <p:cNvPr id="2" name="Google Shape;116;p19">
            <a:extLst>
              <a:ext uri="{FF2B5EF4-FFF2-40B4-BE49-F238E27FC236}">
                <a16:creationId xmlns:a16="http://schemas.microsoft.com/office/drawing/2014/main" id="{8892933D-2E21-99C5-169F-4D45246D959D}"/>
              </a:ext>
            </a:extLst>
          </p:cNvPr>
          <p:cNvPicPr preferRelativeResize="0"/>
          <p:nvPr/>
        </p:nvPicPr>
        <p:blipFill>
          <a:blip r:embed="rId3">
            <a:alphaModFix/>
          </a:blip>
          <a:stretch>
            <a:fillRect/>
          </a:stretch>
        </p:blipFill>
        <p:spPr>
          <a:xfrm>
            <a:off x="8372879" y="38584"/>
            <a:ext cx="720000" cy="720000"/>
          </a:xfrm>
          <a:prstGeom prst="rect">
            <a:avLst/>
          </a:prstGeom>
          <a:noFill/>
          <a:ln>
            <a:noFill/>
          </a:ln>
        </p:spPr>
      </p:pic>
    </p:spTree>
    <p:extLst>
      <p:ext uri="{BB962C8B-B14F-4D97-AF65-F5344CB8AC3E}">
        <p14:creationId xmlns:p14="http://schemas.microsoft.com/office/powerpoint/2010/main" val="369308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body" idx="1"/>
          </p:nvPr>
        </p:nvSpPr>
        <p:spPr>
          <a:xfrm>
            <a:off x="141350" y="572700"/>
            <a:ext cx="7738930" cy="4439567"/>
          </a:xfrm>
          <a:prstGeom prst="rect">
            <a:avLst/>
          </a:prstGeom>
        </p:spPr>
        <p:txBody>
          <a:bodyPr spcFirstLastPara="1" wrap="square" lIns="91425" tIns="91425" rIns="91425" bIns="91425" anchor="t" anchorCtr="0">
            <a:normAutofit/>
          </a:bodyPr>
          <a:lstStyle/>
          <a:p>
            <a:pPr>
              <a:lnSpc>
                <a:spcPct val="170000"/>
              </a:lnSpc>
            </a:pPr>
            <a:r>
              <a:rPr lang="en-US" sz="1400" dirty="0">
                <a:solidFill>
                  <a:schemeClr val="tx1"/>
                </a:solidFill>
                <a:latin typeface="+mn-lt"/>
              </a:rPr>
              <a:t>Correct liability not declared in returns </a:t>
            </a:r>
            <a:r>
              <a:rPr lang="en-US" sz="1400" b="1" dirty="0">
                <a:solidFill>
                  <a:schemeClr val="tx1"/>
                </a:solidFill>
                <a:latin typeface="+mn-lt"/>
              </a:rPr>
              <a:t>(GSTR1-3B mismatch)</a:t>
            </a:r>
          </a:p>
          <a:p>
            <a:pPr>
              <a:lnSpc>
                <a:spcPct val="170000"/>
              </a:lnSpc>
            </a:pPr>
            <a:r>
              <a:rPr lang="en-US" sz="1400" dirty="0">
                <a:solidFill>
                  <a:schemeClr val="tx1"/>
                </a:solidFill>
                <a:latin typeface="+mn-lt"/>
              </a:rPr>
              <a:t>ITC taken for </a:t>
            </a:r>
            <a:r>
              <a:rPr lang="en-US" sz="1400" b="1" dirty="0">
                <a:solidFill>
                  <a:schemeClr val="tx1"/>
                </a:solidFill>
                <a:latin typeface="+mn-lt"/>
              </a:rPr>
              <a:t>non business activities </a:t>
            </a:r>
          </a:p>
          <a:p>
            <a:pPr>
              <a:lnSpc>
                <a:spcPct val="170000"/>
              </a:lnSpc>
            </a:pPr>
            <a:r>
              <a:rPr lang="en-US" sz="1400" b="1" dirty="0">
                <a:solidFill>
                  <a:schemeClr val="tx1"/>
                </a:solidFill>
                <a:latin typeface="+mn-lt"/>
              </a:rPr>
              <a:t>Reversal of ITC not done </a:t>
            </a:r>
            <a:r>
              <a:rPr lang="en-US" sz="1400" dirty="0">
                <a:solidFill>
                  <a:schemeClr val="tx1"/>
                </a:solidFill>
                <a:latin typeface="+mn-lt"/>
              </a:rPr>
              <a:t>in accordance with section 17(1),17(2) [Proportionate division of  ITC for taxable and non-taxable activities]</a:t>
            </a:r>
          </a:p>
          <a:p>
            <a:pPr>
              <a:lnSpc>
                <a:spcPct val="170000"/>
              </a:lnSpc>
            </a:pPr>
            <a:r>
              <a:rPr lang="en-US" sz="1400" dirty="0">
                <a:solidFill>
                  <a:schemeClr val="tx1"/>
                </a:solidFill>
                <a:latin typeface="+mn-lt"/>
              </a:rPr>
              <a:t>Goods found in excess of purchases declared </a:t>
            </a:r>
          </a:p>
          <a:p>
            <a:pPr>
              <a:lnSpc>
                <a:spcPct val="170000"/>
              </a:lnSpc>
            </a:pPr>
            <a:r>
              <a:rPr lang="en-US" sz="1400" dirty="0">
                <a:solidFill>
                  <a:schemeClr val="tx1"/>
                </a:solidFill>
                <a:latin typeface="+mn-lt"/>
              </a:rPr>
              <a:t>Stock found short of declaration</a:t>
            </a:r>
          </a:p>
          <a:p>
            <a:pPr lvl="0">
              <a:lnSpc>
                <a:spcPct val="170000"/>
              </a:lnSpc>
            </a:pPr>
            <a:r>
              <a:rPr lang="en" sz="1400" dirty="0">
                <a:solidFill>
                  <a:schemeClr val="tx1"/>
                </a:solidFill>
                <a:latin typeface="+mn-lt"/>
              </a:rPr>
              <a:t>Availing </a:t>
            </a:r>
            <a:r>
              <a:rPr lang="en" sz="1400" b="1" dirty="0">
                <a:solidFill>
                  <a:schemeClr val="tx1"/>
                </a:solidFill>
                <a:latin typeface="+mn-lt"/>
              </a:rPr>
              <a:t>ITC from Bogus firms</a:t>
            </a:r>
            <a:endParaRPr sz="1400" b="1" dirty="0">
              <a:solidFill>
                <a:schemeClr val="tx1"/>
              </a:solidFill>
              <a:latin typeface="+mn-lt"/>
            </a:endParaRPr>
          </a:p>
          <a:p>
            <a:pPr lvl="0">
              <a:lnSpc>
                <a:spcPct val="170000"/>
              </a:lnSpc>
            </a:pPr>
            <a:r>
              <a:rPr lang="en" sz="1400" b="1" dirty="0">
                <a:solidFill>
                  <a:schemeClr val="tx1"/>
                </a:solidFill>
                <a:latin typeface="+mn-lt"/>
              </a:rPr>
              <a:t>Purchases below Rs. 50,000 </a:t>
            </a:r>
            <a:r>
              <a:rPr lang="en" sz="1400" dirty="0">
                <a:solidFill>
                  <a:schemeClr val="tx1"/>
                </a:solidFill>
                <a:latin typeface="+mn-lt"/>
              </a:rPr>
              <a:t>to avoid compliance of E-way bill rules</a:t>
            </a:r>
          </a:p>
          <a:p>
            <a:pPr>
              <a:lnSpc>
                <a:spcPct val="170000"/>
              </a:lnSpc>
            </a:pPr>
            <a:r>
              <a:rPr lang="en-US" sz="1400" dirty="0">
                <a:solidFill>
                  <a:schemeClr val="tx1"/>
                </a:solidFill>
              </a:rPr>
              <a:t>Credit notes for previous period claimed</a:t>
            </a:r>
          </a:p>
          <a:p>
            <a:pPr>
              <a:lnSpc>
                <a:spcPct val="170000"/>
              </a:lnSpc>
            </a:pPr>
            <a:r>
              <a:rPr lang="en-US" sz="1400" dirty="0">
                <a:solidFill>
                  <a:schemeClr val="tx1"/>
                </a:solidFill>
              </a:rPr>
              <a:t>Discounts are given against section </a:t>
            </a:r>
            <a:r>
              <a:rPr lang="en-US" sz="1400" b="1" dirty="0">
                <a:solidFill>
                  <a:schemeClr val="tx1"/>
                </a:solidFill>
              </a:rPr>
              <a:t>15(3)(a &amp; b) </a:t>
            </a:r>
            <a:r>
              <a:rPr lang="en-US" sz="1400" dirty="0">
                <a:solidFill>
                  <a:schemeClr val="tx1"/>
                </a:solidFill>
              </a:rPr>
              <a:t>and in violation of GST Circular No.  </a:t>
            </a:r>
            <a:r>
              <a:rPr lang="en-US" sz="1400" b="1" dirty="0">
                <a:solidFill>
                  <a:schemeClr val="tx1"/>
                </a:solidFill>
              </a:rPr>
              <a:t>92/11/2019</a:t>
            </a:r>
            <a:r>
              <a:rPr lang="en-US" sz="1400" dirty="0">
                <a:solidFill>
                  <a:schemeClr val="tx1"/>
                </a:solidFill>
              </a:rPr>
              <a:t>  </a:t>
            </a:r>
            <a:r>
              <a:rPr lang="en-US" sz="1400" dirty="0" err="1">
                <a:solidFill>
                  <a:schemeClr val="tx1"/>
                </a:solidFill>
              </a:rPr>
              <a:t>dt.</a:t>
            </a:r>
            <a:r>
              <a:rPr lang="en-US" sz="1400" dirty="0">
                <a:solidFill>
                  <a:schemeClr val="tx1"/>
                </a:solidFill>
              </a:rPr>
              <a:t> 7/03/19 &amp; </a:t>
            </a:r>
            <a:r>
              <a:rPr lang="en-US" sz="1400" b="1" dirty="0">
                <a:solidFill>
                  <a:schemeClr val="tx1"/>
                </a:solidFill>
              </a:rPr>
              <a:t>105/24/2019</a:t>
            </a:r>
            <a:r>
              <a:rPr lang="en-US" sz="1400" dirty="0">
                <a:solidFill>
                  <a:schemeClr val="tx1"/>
                </a:solidFill>
              </a:rPr>
              <a:t>  dt. 28/06/19 </a:t>
            </a:r>
          </a:p>
          <a:p>
            <a:pPr marL="114300" lvl="0" indent="0">
              <a:lnSpc>
                <a:spcPct val="170000"/>
              </a:lnSpc>
              <a:buNone/>
            </a:pPr>
            <a:endParaRPr sz="1400" dirty="0">
              <a:solidFill>
                <a:schemeClr val="tx1"/>
              </a:solidFill>
              <a:latin typeface="+mn-lt"/>
            </a:endParaRPr>
          </a:p>
        </p:txBody>
      </p:sp>
      <p:sp>
        <p:nvSpPr>
          <p:cNvPr id="160" name="Google Shape;160;p24"/>
          <p:cNvSpPr txBox="1">
            <a:spLocks noGrp="1"/>
          </p:cNvSpPr>
          <p:nvPr>
            <p:ph type="title"/>
          </p:nvPr>
        </p:nvSpPr>
        <p:spPr>
          <a:xfrm>
            <a:off x="0" y="0"/>
            <a:ext cx="8036400" cy="569356"/>
          </a:xfrm>
          <a:prstGeom prst="rect">
            <a:avLst/>
          </a:prstGeom>
          <a:noFill/>
          <a:ln>
            <a:noFill/>
          </a:ln>
        </p:spPr>
        <p:txBody>
          <a:bodyPr spcFirstLastPara="1" wrap="square" lIns="91425" tIns="91425" rIns="91425" bIns="91425" anchor="t" anchorCtr="0">
            <a:spAutoFit/>
          </a:bodyPr>
          <a:lstStyle/>
          <a:p>
            <a:pPr>
              <a:buClr>
                <a:srgbClr val="000000"/>
              </a:buClr>
            </a:pPr>
            <a:r>
              <a:rPr lang="en" sz="2500" b="1" dirty="0">
                <a:solidFill>
                  <a:srgbClr val="1155CC"/>
                </a:solidFill>
                <a:latin typeface="+mn-lt"/>
              </a:rPr>
              <a:t>Modus Operandi of Tax Evasion by Dealers - II</a:t>
            </a:r>
            <a:endParaRPr sz="2500" b="1" dirty="0">
              <a:solidFill>
                <a:srgbClr val="1155CC"/>
              </a:solidFill>
              <a:latin typeface="+mn-lt"/>
            </a:endParaRPr>
          </a:p>
        </p:txBody>
      </p:sp>
      <p:pic>
        <p:nvPicPr>
          <p:cNvPr id="2" name="Google Shape;116;p19">
            <a:extLst>
              <a:ext uri="{FF2B5EF4-FFF2-40B4-BE49-F238E27FC236}">
                <a16:creationId xmlns:a16="http://schemas.microsoft.com/office/drawing/2014/main" id="{8892933D-2E21-99C5-169F-4D45246D959D}"/>
              </a:ext>
            </a:extLst>
          </p:cNvPr>
          <p:cNvPicPr preferRelativeResize="0"/>
          <p:nvPr/>
        </p:nvPicPr>
        <p:blipFill>
          <a:blip r:embed="rId3">
            <a:alphaModFix/>
          </a:blip>
          <a:stretch>
            <a:fillRect/>
          </a:stretch>
        </p:blipFill>
        <p:spPr>
          <a:xfrm>
            <a:off x="8372879" y="38584"/>
            <a:ext cx="720000" cy="72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body" idx="1"/>
          </p:nvPr>
        </p:nvSpPr>
        <p:spPr>
          <a:xfrm>
            <a:off x="223543" y="569356"/>
            <a:ext cx="7625913" cy="4439567"/>
          </a:xfrm>
          <a:prstGeom prst="rect">
            <a:avLst/>
          </a:prstGeom>
        </p:spPr>
        <p:txBody>
          <a:bodyPr spcFirstLastPara="1" wrap="square" lIns="91425" tIns="91425" rIns="91425" bIns="91425" anchor="t" anchorCtr="0">
            <a:normAutofit lnSpcReduction="10000"/>
          </a:bodyPr>
          <a:lstStyle/>
          <a:p>
            <a:pPr lvl="0">
              <a:lnSpc>
                <a:spcPct val="170000"/>
              </a:lnSpc>
            </a:pPr>
            <a:r>
              <a:rPr lang="en" sz="1400" b="1" dirty="0">
                <a:solidFill>
                  <a:schemeClr val="tx1"/>
                </a:solidFill>
                <a:latin typeface="+mn-lt"/>
              </a:rPr>
              <a:t>Manufacturing</a:t>
            </a:r>
            <a:r>
              <a:rPr lang="en" sz="1400" dirty="0">
                <a:solidFill>
                  <a:schemeClr val="tx1"/>
                </a:solidFill>
                <a:latin typeface="+mn-lt"/>
              </a:rPr>
              <a:t> </a:t>
            </a:r>
            <a:r>
              <a:rPr lang="en" sz="1400" b="1" dirty="0">
                <a:solidFill>
                  <a:schemeClr val="tx1"/>
                </a:solidFill>
                <a:latin typeface="+mn-lt"/>
              </a:rPr>
              <a:t>details in manual form </a:t>
            </a:r>
            <a:r>
              <a:rPr lang="en" sz="1400" dirty="0">
                <a:solidFill>
                  <a:schemeClr val="tx1"/>
                </a:solidFill>
                <a:latin typeface="+mn-lt"/>
              </a:rPr>
              <a:t>to avoid necessary daily accounting in register</a:t>
            </a:r>
            <a:endParaRPr sz="1400" dirty="0">
              <a:solidFill>
                <a:schemeClr val="tx1"/>
              </a:solidFill>
              <a:latin typeface="+mn-lt"/>
            </a:endParaRPr>
          </a:p>
          <a:p>
            <a:pPr lvl="0">
              <a:lnSpc>
                <a:spcPct val="170000"/>
              </a:lnSpc>
            </a:pPr>
            <a:r>
              <a:rPr lang="en" sz="1400" dirty="0">
                <a:solidFill>
                  <a:schemeClr val="tx1"/>
                </a:solidFill>
                <a:latin typeface="+mn-lt"/>
              </a:rPr>
              <a:t>Sale of goods </a:t>
            </a:r>
            <a:r>
              <a:rPr lang="en" sz="1400" b="1" dirty="0">
                <a:solidFill>
                  <a:schemeClr val="tx1"/>
                </a:solidFill>
                <a:latin typeface="+mn-lt"/>
              </a:rPr>
              <a:t>without E-way bills </a:t>
            </a:r>
            <a:r>
              <a:rPr lang="en" sz="1400" dirty="0">
                <a:solidFill>
                  <a:schemeClr val="tx1"/>
                </a:solidFill>
                <a:latin typeface="+mn-lt"/>
              </a:rPr>
              <a:t>in small quantity &amp; value; and </a:t>
            </a:r>
            <a:r>
              <a:rPr lang="en" sz="1400" b="1" dirty="0">
                <a:solidFill>
                  <a:schemeClr val="tx1"/>
                </a:solidFill>
                <a:latin typeface="+mn-lt"/>
              </a:rPr>
              <a:t>invoice issued in fake names </a:t>
            </a:r>
            <a:endParaRPr sz="1400" b="1" dirty="0">
              <a:solidFill>
                <a:schemeClr val="tx1"/>
              </a:solidFill>
              <a:latin typeface="+mn-lt"/>
            </a:endParaRPr>
          </a:p>
          <a:p>
            <a:pPr lvl="0">
              <a:lnSpc>
                <a:spcPct val="170000"/>
              </a:lnSpc>
            </a:pPr>
            <a:r>
              <a:rPr lang="en" sz="1400" dirty="0">
                <a:solidFill>
                  <a:schemeClr val="tx1"/>
                </a:solidFill>
                <a:latin typeface="+mn-lt"/>
              </a:rPr>
              <a:t>Purchases of </a:t>
            </a:r>
            <a:r>
              <a:rPr lang="en" sz="1400" b="1" dirty="0">
                <a:solidFill>
                  <a:schemeClr val="tx1"/>
                </a:solidFill>
                <a:latin typeface="+mn-lt"/>
              </a:rPr>
              <a:t>raw materials in cash</a:t>
            </a:r>
            <a:endParaRPr sz="1400" b="1" dirty="0">
              <a:solidFill>
                <a:schemeClr val="tx1"/>
              </a:solidFill>
              <a:latin typeface="+mn-lt"/>
            </a:endParaRPr>
          </a:p>
          <a:p>
            <a:pPr lvl="0">
              <a:lnSpc>
                <a:spcPct val="170000"/>
              </a:lnSpc>
            </a:pPr>
            <a:r>
              <a:rPr lang="en" sz="1400" b="1" dirty="0">
                <a:solidFill>
                  <a:schemeClr val="tx1"/>
                </a:solidFill>
                <a:latin typeface="+mn-lt"/>
              </a:rPr>
              <a:t>Wrong classification at the time of import </a:t>
            </a:r>
            <a:r>
              <a:rPr lang="en" sz="1400" dirty="0">
                <a:solidFill>
                  <a:schemeClr val="tx1"/>
                </a:solidFill>
                <a:latin typeface="+mn-lt"/>
              </a:rPr>
              <a:t>to avoid appropriate duty</a:t>
            </a:r>
            <a:endParaRPr sz="1400" dirty="0">
              <a:solidFill>
                <a:schemeClr val="tx1"/>
              </a:solidFill>
              <a:latin typeface="+mn-lt"/>
            </a:endParaRPr>
          </a:p>
          <a:p>
            <a:pPr lvl="0">
              <a:lnSpc>
                <a:spcPct val="170000"/>
              </a:lnSpc>
            </a:pPr>
            <a:r>
              <a:rPr lang="en" sz="1400" dirty="0">
                <a:solidFill>
                  <a:schemeClr val="tx1"/>
                </a:solidFill>
                <a:latin typeface="+mn-lt"/>
              </a:rPr>
              <a:t>To avoid cash setoff, </a:t>
            </a:r>
            <a:r>
              <a:rPr lang="en" sz="1400" b="1" dirty="0">
                <a:solidFill>
                  <a:schemeClr val="tx1"/>
                </a:solidFill>
                <a:latin typeface="+mn-lt"/>
              </a:rPr>
              <a:t>ITC is availed through circular trading </a:t>
            </a:r>
            <a:r>
              <a:rPr lang="en" sz="1400" dirty="0">
                <a:solidFill>
                  <a:schemeClr val="tx1"/>
                </a:solidFill>
                <a:latin typeface="+mn-lt"/>
              </a:rPr>
              <a:t>without actual supply of goods</a:t>
            </a:r>
            <a:endParaRPr sz="1400" dirty="0">
              <a:solidFill>
                <a:schemeClr val="tx1"/>
              </a:solidFill>
              <a:latin typeface="+mn-lt"/>
            </a:endParaRPr>
          </a:p>
          <a:p>
            <a:pPr lvl="0">
              <a:lnSpc>
                <a:spcPct val="170000"/>
              </a:lnSpc>
            </a:pPr>
            <a:r>
              <a:rPr lang="en" sz="1400" b="1" dirty="0">
                <a:solidFill>
                  <a:schemeClr val="tx1"/>
                </a:solidFill>
                <a:latin typeface="+mn-lt"/>
              </a:rPr>
              <a:t>IGST on royalty is paid on RCM basis </a:t>
            </a:r>
            <a:r>
              <a:rPr lang="en" sz="1400" dirty="0">
                <a:solidFill>
                  <a:schemeClr val="tx1"/>
                </a:solidFill>
                <a:latin typeface="+mn-lt"/>
              </a:rPr>
              <a:t>to offshore parent companies for use of brand name and chips. Deposit of 18% IGST on the basis of total turnover and consumption of chips is required</a:t>
            </a:r>
            <a:endParaRPr sz="1400" dirty="0">
              <a:solidFill>
                <a:schemeClr val="tx1"/>
              </a:solidFill>
              <a:latin typeface="+mn-lt"/>
            </a:endParaRPr>
          </a:p>
          <a:p>
            <a:pPr lvl="0">
              <a:lnSpc>
                <a:spcPct val="170000"/>
              </a:lnSpc>
            </a:pPr>
            <a:r>
              <a:rPr lang="en" sz="1400" dirty="0">
                <a:solidFill>
                  <a:schemeClr val="tx1"/>
                </a:solidFill>
                <a:latin typeface="+mn-lt"/>
              </a:rPr>
              <a:t>Software services from other countries attract IGST on RCM basis which may be verified through payment details</a:t>
            </a:r>
            <a:endParaRPr sz="1400" dirty="0">
              <a:solidFill>
                <a:schemeClr val="tx1"/>
              </a:solidFill>
              <a:latin typeface="+mn-lt"/>
            </a:endParaRPr>
          </a:p>
        </p:txBody>
      </p:sp>
      <p:sp>
        <p:nvSpPr>
          <p:cNvPr id="160" name="Google Shape;160;p24"/>
          <p:cNvSpPr txBox="1">
            <a:spLocks noGrp="1"/>
          </p:cNvSpPr>
          <p:nvPr>
            <p:ph type="title"/>
          </p:nvPr>
        </p:nvSpPr>
        <p:spPr>
          <a:xfrm>
            <a:off x="0" y="0"/>
            <a:ext cx="8036400" cy="569356"/>
          </a:xfrm>
          <a:prstGeom prst="rect">
            <a:avLst/>
          </a:prstGeom>
          <a:noFill/>
          <a:ln>
            <a:noFill/>
          </a:ln>
        </p:spPr>
        <p:txBody>
          <a:bodyPr spcFirstLastPara="1" wrap="square" lIns="91425" tIns="91425" rIns="91425" bIns="91425" anchor="t" anchorCtr="0">
            <a:spAutoFit/>
          </a:bodyPr>
          <a:lstStyle/>
          <a:p>
            <a:pPr>
              <a:buClr>
                <a:srgbClr val="000000"/>
              </a:buClr>
            </a:pPr>
            <a:r>
              <a:rPr lang="en" sz="2500" b="1" dirty="0">
                <a:solidFill>
                  <a:srgbClr val="1155CC"/>
                </a:solidFill>
                <a:latin typeface="+mn-lt"/>
              </a:rPr>
              <a:t>Modus Operandi of Tax Evasion by Dealers - III</a:t>
            </a:r>
            <a:endParaRPr sz="2500" b="1" dirty="0">
              <a:solidFill>
                <a:srgbClr val="1155CC"/>
              </a:solidFill>
              <a:latin typeface="+mn-lt"/>
            </a:endParaRPr>
          </a:p>
        </p:txBody>
      </p:sp>
      <p:pic>
        <p:nvPicPr>
          <p:cNvPr id="2" name="Google Shape;116;p19">
            <a:extLst>
              <a:ext uri="{FF2B5EF4-FFF2-40B4-BE49-F238E27FC236}">
                <a16:creationId xmlns:a16="http://schemas.microsoft.com/office/drawing/2014/main" id="{8892933D-2E21-99C5-169F-4D45246D959D}"/>
              </a:ext>
            </a:extLst>
          </p:cNvPr>
          <p:cNvPicPr preferRelativeResize="0"/>
          <p:nvPr/>
        </p:nvPicPr>
        <p:blipFill>
          <a:blip r:embed="rId3">
            <a:alphaModFix/>
          </a:blip>
          <a:stretch>
            <a:fillRect/>
          </a:stretch>
        </p:blipFill>
        <p:spPr>
          <a:xfrm>
            <a:off x="8372879" y="38584"/>
            <a:ext cx="720000" cy="720000"/>
          </a:xfrm>
          <a:prstGeom prst="rect">
            <a:avLst/>
          </a:prstGeom>
          <a:noFill/>
          <a:ln>
            <a:noFill/>
          </a:ln>
        </p:spPr>
      </p:pic>
    </p:spTree>
    <p:extLst>
      <p:ext uri="{BB962C8B-B14F-4D97-AF65-F5344CB8AC3E}">
        <p14:creationId xmlns:p14="http://schemas.microsoft.com/office/powerpoint/2010/main" val="42423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B9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06240" y="1693501"/>
            <a:ext cx="4887897" cy="125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solidFill>
                  <a:srgbClr val="1155CC"/>
                </a:solidFill>
              </a:rPr>
              <a:t>Thank you !</a:t>
            </a:r>
            <a:endParaRPr sz="6000" b="1" dirty="0">
              <a:solidFill>
                <a:srgbClr val="1155CC"/>
              </a:solidFill>
            </a:endParaRPr>
          </a:p>
        </p:txBody>
      </p:sp>
      <p:pic>
        <p:nvPicPr>
          <p:cNvPr id="57" name="Google Shape;57;p13"/>
          <p:cNvPicPr preferRelativeResize="0"/>
          <p:nvPr/>
        </p:nvPicPr>
        <p:blipFill>
          <a:blip r:embed="rId3">
            <a:alphaModFix/>
          </a:blip>
          <a:stretch>
            <a:fillRect/>
          </a:stretch>
        </p:blipFill>
        <p:spPr>
          <a:xfrm>
            <a:off x="6092455" y="1828799"/>
            <a:ext cx="3235700" cy="3487479"/>
          </a:xfrm>
          <a:prstGeom prst="rect">
            <a:avLst/>
          </a:prstGeom>
          <a:noFill/>
          <a:ln>
            <a:noFill/>
          </a:ln>
        </p:spPr>
      </p:pic>
      <p:pic>
        <p:nvPicPr>
          <p:cNvPr id="5" name="Google Shape;56;p13"/>
          <p:cNvPicPr preferRelativeResize="0"/>
          <p:nvPr/>
        </p:nvPicPr>
        <p:blipFill>
          <a:blip r:embed="rId4">
            <a:alphaModFix/>
            <a:extLst>
              <a:ext uri="{BEBA8EAE-BF5A-486C-A8C5-ECC9F3942E4B}">
                <a14:imgProps xmlns:a14="http://schemas.microsoft.com/office/drawing/2010/main">
                  <a14:imgLayer r:embed="rId5">
                    <a14:imgEffect>
                      <a14:sharpenSoften amount="-2000"/>
                    </a14:imgEffect>
                  </a14:imgLayer>
                </a14:imgProps>
              </a:ext>
            </a:extLst>
          </a:blip>
          <a:stretch>
            <a:fillRect/>
          </a:stretch>
        </p:blipFill>
        <p:spPr>
          <a:xfrm>
            <a:off x="144363" y="66721"/>
            <a:ext cx="1637413" cy="1626780"/>
          </a:xfrm>
          <a:prstGeom prst="ellipse">
            <a:avLst/>
          </a:prstGeom>
          <a:solidFill>
            <a:srgbClr val="FBF988"/>
          </a:solidFill>
          <a:ln>
            <a:noFill/>
          </a:ln>
          <a:effectLst>
            <a:outerShdw dist="50800" dir="5400000" algn="ctr" rotWithShape="0">
              <a:srgbClr val="000000">
                <a:alpha val="0"/>
              </a:srgbClr>
            </a:outerShdw>
          </a:effectLst>
        </p:spPr>
      </p:pic>
    </p:spTree>
    <p:extLst>
      <p:ext uri="{BB962C8B-B14F-4D97-AF65-F5344CB8AC3E}">
        <p14:creationId xmlns:p14="http://schemas.microsoft.com/office/powerpoint/2010/main" val="34103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554" y="0"/>
            <a:ext cx="7362000" cy="496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1155CC"/>
                </a:solidFill>
                <a:latin typeface="+mn-lt"/>
              </a:rPr>
              <a:t>What are Consumer Electronics?</a:t>
            </a:r>
            <a:endParaRPr b="1" dirty="0">
              <a:solidFill>
                <a:srgbClr val="1155CC"/>
              </a:solidFill>
              <a:latin typeface="+mn-lt"/>
            </a:endParaRPr>
          </a:p>
        </p:txBody>
      </p:sp>
      <p:sp>
        <p:nvSpPr>
          <p:cNvPr id="63" name="Google Shape;63;p14"/>
          <p:cNvSpPr txBox="1">
            <a:spLocks noGrp="1"/>
          </p:cNvSpPr>
          <p:nvPr>
            <p:ph type="body" idx="1"/>
          </p:nvPr>
        </p:nvSpPr>
        <p:spPr>
          <a:xfrm>
            <a:off x="125950" y="845729"/>
            <a:ext cx="8815900" cy="2262900"/>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None/>
            </a:pPr>
            <a:r>
              <a:rPr lang="en" sz="1200" dirty="0">
                <a:latin typeface="+mn-lt"/>
              </a:rPr>
              <a:t>C</a:t>
            </a:r>
            <a:r>
              <a:rPr lang="en" sz="1200" dirty="0">
                <a:solidFill>
                  <a:srgbClr val="000000"/>
                </a:solidFill>
                <a:latin typeface="+mn-lt"/>
              </a:rPr>
              <a:t>onsumer electronics (CE) refers to electronic devices designed to be purchased &amp; used by end users or consumers.</a:t>
            </a:r>
            <a:endParaRPr sz="1200" dirty="0">
              <a:solidFill>
                <a:srgbClr val="000000"/>
              </a:solidFill>
              <a:latin typeface="+mn-lt"/>
            </a:endParaRPr>
          </a:p>
          <a:p>
            <a:pPr marL="0" lvl="0" indent="0" algn="just" rtl="0">
              <a:lnSpc>
                <a:spcPct val="115000"/>
              </a:lnSpc>
              <a:spcBef>
                <a:spcPts val="1200"/>
              </a:spcBef>
              <a:spcAft>
                <a:spcPts val="0"/>
              </a:spcAft>
              <a:buClr>
                <a:schemeClr val="dk1"/>
              </a:buClr>
              <a:buSzPts val="1100"/>
              <a:buFont typeface="Arial"/>
              <a:buNone/>
            </a:pPr>
            <a:r>
              <a:rPr lang="en" sz="1200" dirty="0">
                <a:solidFill>
                  <a:srgbClr val="000000"/>
                </a:solidFill>
                <a:latin typeface="+mn-lt"/>
              </a:rPr>
              <a:t>A </a:t>
            </a:r>
            <a:r>
              <a:rPr lang="en" sz="1200" b="1" dirty="0">
                <a:solidFill>
                  <a:srgbClr val="000000"/>
                </a:solidFill>
                <a:highlight>
                  <a:srgbClr val="FFFFFF"/>
                </a:highlight>
                <a:latin typeface="+mn-lt"/>
              </a:rPr>
              <a:t>Bank of America</a:t>
            </a:r>
            <a:r>
              <a:rPr lang="en" sz="1200" b="1" dirty="0">
                <a:solidFill>
                  <a:srgbClr val="000000"/>
                </a:solidFill>
                <a:latin typeface="+mn-lt"/>
              </a:rPr>
              <a:t> report </a:t>
            </a:r>
            <a:r>
              <a:rPr lang="en" sz="1200" dirty="0">
                <a:solidFill>
                  <a:srgbClr val="000000"/>
                </a:solidFill>
                <a:latin typeface="+mn-lt"/>
              </a:rPr>
              <a:t>said that India consumed </a:t>
            </a:r>
            <a:r>
              <a:rPr lang="en" sz="1200" b="1" dirty="0">
                <a:solidFill>
                  <a:srgbClr val="000000"/>
                </a:solidFill>
                <a:latin typeface="+mn-lt"/>
              </a:rPr>
              <a:t>$158 billion</a:t>
            </a:r>
            <a:r>
              <a:rPr lang="en" sz="1200" dirty="0">
                <a:solidFill>
                  <a:srgbClr val="000000"/>
                </a:solidFill>
                <a:latin typeface="+mn-lt"/>
              </a:rPr>
              <a:t> worth of electronic goods in FY-2023 but </a:t>
            </a:r>
            <a:r>
              <a:rPr lang="en" sz="1200" u="sng" dirty="0">
                <a:solidFill>
                  <a:srgbClr val="000000"/>
                </a:solidFill>
                <a:latin typeface="+mn-lt"/>
              </a:rPr>
              <a:t>majority of supplies were largely met by imports (</a:t>
            </a:r>
            <a:r>
              <a:rPr lang="en" sz="1200" dirty="0">
                <a:solidFill>
                  <a:srgbClr val="000000"/>
                </a:solidFill>
                <a:latin typeface="+mn-lt"/>
              </a:rPr>
              <a:t>$77 billion in FY23), and electronics is the second-largest import bill representing a fifth of the country’s trade deficit. </a:t>
            </a:r>
            <a:endParaRPr sz="1200" dirty="0">
              <a:solidFill>
                <a:srgbClr val="000000"/>
              </a:solidFill>
              <a:latin typeface="+mn-lt"/>
            </a:endParaRPr>
          </a:p>
          <a:p>
            <a:pPr marL="0" lvl="0" indent="0" algn="just" rtl="0">
              <a:lnSpc>
                <a:spcPct val="115000"/>
              </a:lnSpc>
              <a:spcBef>
                <a:spcPts val="1200"/>
              </a:spcBef>
              <a:spcAft>
                <a:spcPts val="1200"/>
              </a:spcAft>
              <a:buClr>
                <a:schemeClr val="dk1"/>
              </a:buClr>
              <a:buSzPts val="1100"/>
              <a:buFont typeface="Arial"/>
              <a:buNone/>
            </a:pPr>
            <a:r>
              <a:rPr lang="en" sz="1200" dirty="0">
                <a:solidFill>
                  <a:srgbClr val="000000"/>
                </a:solidFill>
                <a:latin typeface="+mn-lt"/>
              </a:rPr>
              <a:t>However, the </a:t>
            </a:r>
            <a:r>
              <a:rPr lang="en" sz="1200" b="1" dirty="0">
                <a:solidFill>
                  <a:srgbClr val="000000"/>
                </a:solidFill>
                <a:latin typeface="+mn-lt"/>
              </a:rPr>
              <a:t>PLI scheme</a:t>
            </a:r>
            <a:r>
              <a:rPr lang="en" sz="1200" dirty="0">
                <a:solidFill>
                  <a:srgbClr val="000000"/>
                </a:solidFill>
                <a:latin typeface="+mn-lt"/>
              </a:rPr>
              <a:t> will help in India’s efforts to cut imports and step up exports, and </a:t>
            </a:r>
            <a:r>
              <a:rPr lang="en" sz="1200" b="1" dirty="0">
                <a:solidFill>
                  <a:srgbClr val="000000"/>
                </a:solidFill>
                <a:latin typeface="+mn-lt"/>
              </a:rPr>
              <a:t>reduce the current account deficit by $112 billion</a:t>
            </a:r>
            <a:r>
              <a:rPr lang="en" sz="1200" dirty="0">
                <a:solidFill>
                  <a:srgbClr val="000000"/>
                </a:solidFill>
                <a:latin typeface="+mn-lt"/>
              </a:rPr>
              <a:t> over five years</a:t>
            </a:r>
            <a:endParaRPr sz="1200" dirty="0">
              <a:solidFill>
                <a:srgbClr val="000000"/>
              </a:solidFill>
              <a:latin typeface="+mn-lt"/>
            </a:endParaRPr>
          </a:p>
        </p:txBody>
      </p:sp>
      <p:pic>
        <p:nvPicPr>
          <p:cNvPr id="64" name="Google Shape;64;p14"/>
          <p:cNvPicPr preferRelativeResize="0"/>
          <p:nvPr/>
        </p:nvPicPr>
        <p:blipFill>
          <a:blip r:embed="rId3">
            <a:alphaModFix/>
          </a:blip>
          <a:stretch>
            <a:fillRect/>
          </a:stretch>
        </p:blipFill>
        <p:spPr>
          <a:xfrm>
            <a:off x="202150" y="2812475"/>
            <a:ext cx="1624278" cy="1271606"/>
          </a:xfrm>
          <a:prstGeom prst="rect">
            <a:avLst/>
          </a:prstGeom>
          <a:noFill/>
          <a:ln>
            <a:noFill/>
          </a:ln>
        </p:spPr>
      </p:pic>
      <p:pic>
        <p:nvPicPr>
          <p:cNvPr id="65" name="Google Shape;65;p14"/>
          <p:cNvPicPr preferRelativeResize="0"/>
          <p:nvPr/>
        </p:nvPicPr>
        <p:blipFill rotWithShape="1">
          <a:blip r:embed="rId4">
            <a:alphaModFix/>
          </a:blip>
          <a:srcRect l="3660" r="9"/>
          <a:stretch/>
        </p:blipFill>
        <p:spPr>
          <a:xfrm>
            <a:off x="1920726" y="2852362"/>
            <a:ext cx="1665422" cy="1905826"/>
          </a:xfrm>
          <a:prstGeom prst="rect">
            <a:avLst/>
          </a:prstGeom>
          <a:noFill/>
          <a:ln>
            <a:noFill/>
          </a:ln>
        </p:spPr>
      </p:pic>
      <p:pic>
        <p:nvPicPr>
          <p:cNvPr id="66" name="Google Shape;66;p14"/>
          <p:cNvPicPr preferRelativeResize="0"/>
          <p:nvPr/>
        </p:nvPicPr>
        <p:blipFill>
          <a:blip r:embed="rId5">
            <a:alphaModFix/>
          </a:blip>
          <a:stretch>
            <a:fillRect/>
          </a:stretch>
        </p:blipFill>
        <p:spPr>
          <a:xfrm>
            <a:off x="202150" y="4092780"/>
            <a:ext cx="1484605" cy="894945"/>
          </a:xfrm>
          <a:prstGeom prst="rect">
            <a:avLst/>
          </a:prstGeom>
          <a:noFill/>
          <a:ln>
            <a:noFill/>
          </a:ln>
        </p:spPr>
      </p:pic>
      <p:pic>
        <p:nvPicPr>
          <p:cNvPr id="68" name="Google Shape;68;p14"/>
          <p:cNvPicPr preferRelativeResize="0"/>
          <p:nvPr/>
        </p:nvPicPr>
        <p:blipFill rotWithShape="1">
          <a:blip r:embed="rId6">
            <a:alphaModFix/>
          </a:blip>
          <a:srcRect l="6305"/>
          <a:stretch/>
        </p:blipFill>
        <p:spPr>
          <a:xfrm>
            <a:off x="3680446" y="2852362"/>
            <a:ext cx="1624278" cy="1957838"/>
          </a:xfrm>
          <a:prstGeom prst="rect">
            <a:avLst/>
          </a:prstGeom>
          <a:noFill/>
          <a:ln>
            <a:noFill/>
          </a:ln>
        </p:spPr>
      </p:pic>
      <p:pic>
        <p:nvPicPr>
          <p:cNvPr id="69" name="Google Shape;69;p14"/>
          <p:cNvPicPr preferRelativeResize="0"/>
          <p:nvPr/>
        </p:nvPicPr>
        <p:blipFill rotWithShape="1">
          <a:blip r:embed="rId7">
            <a:alphaModFix/>
          </a:blip>
          <a:srcRect l="12839" t="5024" r="13538" b="5721"/>
          <a:stretch/>
        </p:blipFill>
        <p:spPr>
          <a:xfrm>
            <a:off x="6464650" y="2508600"/>
            <a:ext cx="2547100" cy="2698875"/>
          </a:xfrm>
          <a:prstGeom prst="rect">
            <a:avLst/>
          </a:prstGeom>
          <a:noFill/>
          <a:ln>
            <a:noFill/>
          </a:ln>
        </p:spPr>
      </p:pic>
      <p:pic>
        <p:nvPicPr>
          <p:cNvPr id="2" name="Google Shape;116;p19">
            <a:extLst>
              <a:ext uri="{FF2B5EF4-FFF2-40B4-BE49-F238E27FC236}">
                <a16:creationId xmlns:a16="http://schemas.microsoft.com/office/drawing/2014/main" id="{361906B3-D64A-DC43-5585-01BDC1CA954B}"/>
              </a:ext>
            </a:extLst>
          </p:cNvPr>
          <p:cNvPicPr preferRelativeResize="0"/>
          <p:nvPr/>
        </p:nvPicPr>
        <p:blipFill>
          <a:blip r:embed="rId8">
            <a:alphaModFix/>
          </a:blip>
          <a:stretch>
            <a:fillRect/>
          </a:stretch>
        </p:blipFill>
        <p:spPr>
          <a:xfrm>
            <a:off x="8372879" y="38584"/>
            <a:ext cx="720000" cy="72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221375" y="2310194"/>
            <a:ext cx="5582200" cy="2301307"/>
          </a:xfrm>
          <a:prstGeom prst="rect">
            <a:avLst/>
          </a:prstGeom>
          <a:noFill/>
          <a:ln>
            <a:noFill/>
          </a:ln>
        </p:spPr>
      </p:pic>
      <p:sp>
        <p:nvSpPr>
          <p:cNvPr id="75" name="Google Shape;75;p15"/>
          <p:cNvSpPr txBox="1"/>
          <p:nvPr/>
        </p:nvSpPr>
        <p:spPr>
          <a:xfrm>
            <a:off x="888975" y="4537750"/>
            <a:ext cx="4914600" cy="2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Figure 1 </a:t>
            </a:r>
            <a:r>
              <a:rPr lang="en" sz="1100"/>
              <a:t>: Growth of electronics exports, Source : DGCI&amp;S</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
        <p:nvSpPr>
          <p:cNvPr id="77" name="Google Shape;77;p15"/>
          <p:cNvSpPr txBox="1">
            <a:spLocks noGrp="1"/>
          </p:cNvSpPr>
          <p:nvPr>
            <p:ph type="title"/>
          </p:nvPr>
        </p:nvSpPr>
        <p:spPr>
          <a:xfrm>
            <a:off x="0" y="5720"/>
            <a:ext cx="7362000" cy="572700"/>
          </a:xfrm>
          <a:prstGeom prst="rect">
            <a:avLst/>
          </a:prstGeom>
          <a:noFill/>
          <a:ln>
            <a:noFill/>
          </a:ln>
        </p:spPr>
        <p:txBody>
          <a:bodyPr spcFirstLastPara="1" wrap="square" lIns="91425" tIns="91425" rIns="91425" bIns="91425" anchor="t" anchorCtr="0">
            <a:normAutofit/>
          </a:bodyPr>
          <a:lstStyle/>
          <a:p>
            <a:r>
              <a:rPr lang="en" sz="2500" b="1" dirty="0">
                <a:solidFill>
                  <a:srgbClr val="1155CC"/>
                </a:solidFill>
                <a:latin typeface="+mn-lt"/>
              </a:rPr>
              <a:t>Robust Growth in Electronics</a:t>
            </a:r>
            <a:endParaRPr sz="2500" b="1" dirty="0">
              <a:solidFill>
                <a:srgbClr val="1155CC"/>
              </a:solidFill>
              <a:latin typeface="+mn-lt"/>
            </a:endParaRPr>
          </a:p>
        </p:txBody>
      </p:sp>
      <p:sp>
        <p:nvSpPr>
          <p:cNvPr id="78" name="Google Shape;78;p15"/>
          <p:cNvSpPr txBox="1">
            <a:spLocks noGrp="1"/>
          </p:cNvSpPr>
          <p:nvPr>
            <p:ph type="body" idx="1"/>
          </p:nvPr>
        </p:nvSpPr>
        <p:spPr>
          <a:xfrm>
            <a:off x="145775" y="581275"/>
            <a:ext cx="8267700" cy="14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 sz="1220" dirty="0">
                <a:solidFill>
                  <a:schemeClr val="dk1"/>
                </a:solidFill>
              </a:rPr>
              <a:t>India aims to achieve electronics manufacturing worth </a:t>
            </a:r>
            <a:r>
              <a:rPr lang="en" sz="1220" b="1" dirty="0">
                <a:solidFill>
                  <a:schemeClr val="dk1"/>
                </a:solidFill>
              </a:rPr>
              <a:t>$300 billion by FY26</a:t>
            </a:r>
            <a:r>
              <a:rPr lang="en" sz="1220" dirty="0">
                <a:solidFill>
                  <a:schemeClr val="dk1"/>
                </a:solidFill>
              </a:rPr>
              <a:t> as the country aspires to become a $1 trillion economy by 2025</a:t>
            </a:r>
            <a:endParaRPr sz="1220" dirty="0">
              <a:solidFill>
                <a:schemeClr val="dk1"/>
              </a:solidFill>
            </a:endParaRPr>
          </a:p>
          <a:p>
            <a:pPr marL="0" lvl="0" indent="0" algn="l" rtl="0">
              <a:spcBef>
                <a:spcPts val="1200"/>
              </a:spcBef>
              <a:spcAft>
                <a:spcPts val="0"/>
              </a:spcAft>
              <a:buSzPts val="770"/>
              <a:buNone/>
            </a:pPr>
            <a:r>
              <a:rPr lang="en" sz="1220" dirty="0">
                <a:solidFill>
                  <a:schemeClr val="dk1"/>
                </a:solidFill>
              </a:rPr>
              <a:t>Govt initiatives, such as the </a:t>
            </a:r>
            <a:r>
              <a:rPr lang="en" sz="1220" b="1" dirty="0">
                <a:solidFill>
                  <a:schemeClr val="dk1"/>
                </a:solidFill>
              </a:rPr>
              <a:t>PLI scheme </a:t>
            </a:r>
            <a:r>
              <a:rPr lang="en" sz="1220" dirty="0">
                <a:solidFill>
                  <a:schemeClr val="dk1"/>
                </a:solidFill>
              </a:rPr>
              <a:t>for Large Scale Electronics Manufacturing,</a:t>
            </a:r>
            <a:r>
              <a:rPr lang="en" sz="1220" b="1" dirty="0">
                <a:solidFill>
                  <a:schemeClr val="dk1"/>
                </a:solidFill>
              </a:rPr>
              <a:t> DLI (Design linked incentive)</a:t>
            </a:r>
            <a:r>
              <a:rPr lang="en" sz="1220" dirty="0">
                <a:solidFill>
                  <a:schemeClr val="dk1"/>
                </a:solidFill>
              </a:rPr>
              <a:t> scheme, &amp; </a:t>
            </a:r>
            <a:r>
              <a:rPr lang="en" sz="1200" b="1" dirty="0">
                <a:solidFill>
                  <a:schemeClr val="dk1"/>
                </a:solidFill>
              </a:rPr>
              <a:t>Scheme</a:t>
            </a:r>
            <a:r>
              <a:rPr lang="en" sz="1220" b="1" dirty="0">
                <a:solidFill>
                  <a:schemeClr val="dk1"/>
                </a:solidFill>
              </a:rPr>
              <a:t> for promotion of manufacturing of electronic components and semiconductors (SPECS</a:t>
            </a:r>
            <a:r>
              <a:rPr lang="en" sz="1220" dirty="0">
                <a:solidFill>
                  <a:schemeClr val="dk1"/>
                </a:solidFill>
              </a:rPr>
              <a:t>) are showing results.Cabinet has also approved the comprehensive development of a sustainable semiconductor and display ecosystem in the country with an </a:t>
            </a:r>
            <a:r>
              <a:rPr lang="en" sz="1220" b="1" dirty="0">
                <a:solidFill>
                  <a:schemeClr val="dk1"/>
                </a:solidFill>
              </a:rPr>
              <a:t>outlay of Rs 76,000 crore.</a:t>
            </a:r>
            <a:r>
              <a:rPr lang="en" sz="1220" dirty="0">
                <a:solidFill>
                  <a:schemeClr val="dk1"/>
                </a:solidFill>
              </a:rPr>
              <a:t> </a:t>
            </a:r>
            <a:endParaRPr sz="1220" dirty="0">
              <a:solidFill>
                <a:schemeClr val="dk1"/>
              </a:solidFill>
            </a:endParaRPr>
          </a:p>
          <a:p>
            <a:pPr marL="0" lvl="0" indent="0" algn="l" rtl="0">
              <a:spcBef>
                <a:spcPts val="1200"/>
              </a:spcBef>
              <a:spcAft>
                <a:spcPts val="1200"/>
              </a:spcAft>
              <a:buSzPts val="1100"/>
              <a:buNone/>
            </a:pPr>
            <a:endParaRPr sz="1220" b="1" dirty="0"/>
          </a:p>
        </p:txBody>
      </p:sp>
      <p:pic>
        <p:nvPicPr>
          <p:cNvPr id="79" name="Google Shape;79;p15"/>
          <p:cNvPicPr preferRelativeResize="0"/>
          <p:nvPr/>
        </p:nvPicPr>
        <p:blipFill rotWithShape="1">
          <a:blip r:embed="rId4">
            <a:alphaModFix/>
          </a:blip>
          <a:srcRect b="7544"/>
          <a:stretch/>
        </p:blipFill>
        <p:spPr>
          <a:xfrm>
            <a:off x="5998575" y="1963925"/>
            <a:ext cx="3145425" cy="3179575"/>
          </a:xfrm>
          <a:prstGeom prst="rect">
            <a:avLst/>
          </a:prstGeom>
          <a:noFill/>
          <a:ln>
            <a:noFill/>
          </a:ln>
        </p:spPr>
      </p:pic>
      <p:pic>
        <p:nvPicPr>
          <p:cNvPr id="2" name="Google Shape;116;p19">
            <a:extLst>
              <a:ext uri="{FF2B5EF4-FFF2-40B4-BE49-F238E27FC236}">
                <a16:creationId xmlns:a16="http://schemas.microsoft.com/office/drawing/2014/main" id="{5D6A4FC7-AD1C-A7F3-6136-16DECF03064F}"/>
              </a:ext>
            </a:extLst>
          </p:cNvPr>
          <p:cNvPicPr preferRelativeResize="0"/>
          <p:nvPr/>
        </p:nvPicPr>
        <p:blipFill>
          <a:blip r:embed="rId5">
            <a:alphaModFix/>
          </a:blip>
          <a:stretch>
            <a:fillRect/>
          </a:stretch>
        </p:blipFill>
        <p:spPr>
          <a:xfrm>
            <a:off x="8372879" y="38584"/>
            <a:ext cx="720000" cy="72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r>
              <a:rPr lang="en" sz="2500" b="1" dirty="0">
                <a:solidFill>
                  <a:srgbClr val="1155CC"/>
                </a:solidFill>
                <a:latin typeface="+mn-lt"/>
              </a:rPr>
              <a:t>Smartphones</a:t>
            </a:r>
            <a:endParaRPr sz="2500" b="1" dirty="0">
              <a:solidFill>
                <a:srgbClr val="1155CC"/>
              </a:solidFill>
              <a:latin typeface="+mn-lt"/>
            </a:endParaRPr>
          </a:p>
        </p:txBody>
      </p:sp>
      <p:sp>
        <p:nvSpPr>
          <p:cNvPr id="85" name="Google Shape;85;p16"/>
          <p:cNvSpPr txBox="1">
            <a:spLocks noGrp="1"/>
          </p:cNvSpPr>
          <p:nvPr>
            <p:ph type="body" idx="1"/>
          </p:nvPr>
        </p:nvSpPr>
        <p:spPr>
          <a:xfrm>
            <a:off x="202775" y="507575"/>
            <a:ext cx="4369224" cy="3318300"/>
          </a:xfrm>
          <a:prstGeom prst="rect">
            <a:avLst/>
          </a:prstGeom>
        </p:spPr>
        <p:txBody>
          <a:bodyPr spcFirstLastPara="1" wrap="square" lIns="91425" tIns="91425" rIns="91425" bIns="91425" anchor="t" anchorCtr="0">
            <a:normAutofit fontScale="70000" lnSpcReduction="20000"/>
          </a:bodyPr>
          <a:lstStyle/>
          <a:p>
            <a:pPr marL="0" lvl="0" indent="0" algn="just" rtl="0">
              <a:spcBef>
                <a:spcPts val="0"/>
              </a:spcBef>
              <a:spcAft>
                <a:spcPts val="0"/>
              </a:spcAft>
              <a:buNone/>
            </a:pPr>
            <a:r>
              <a:rPr lang="en" sz="1929" i="1" dirty="0">
                <a:solidFill>
                  <a:schemeClr val="dk1"/>
                </a:solidFill>
              </a:rPr>
              <a:t>Smartphones are mobile devices that combine the functionality of a computer with the ability to make phone calls.</a:t>
            </a:r>
            <a:r>
              <a:rPr lang="en" dirty="0">
                <a:solidFill>
                  <a:schemeClr val="dk1"/>
                </a:solidFill>
              </a:rPr>
              <a:t> </a:t>
            </a:r>
            <a:endParaRPr dirty="0">
              <a:solidFill>
                <a:schemeClr val="dk1"/>
              </a:solidFill>
            </a:endParaRPr>
          </a:p>
          <a:p>
            <a:pPr marL="0" lvl="0" indent="0" algn="just" rtl="0">
              <a:spcBef>
                <a:spcPts val="1200"/>
              </a:spcBef>
              <a:spcAft>
                <a:spcPts val="0"/>
              </a:spcAft>
              <a:buClr>
                <a:schemeClr val="dk1"/>
              </a:buClr>
              <a:buSzPct val="61111"/>
              <a:buFont typeface="Arial"/>
              <a:buNone/>
            </a:pPr>
            <a:r>
              <a:rPr lang="en" b="1" dirty="0">
                <a:solidFill>
                  <a:schemeClr val="dk1"/>
                </a:solidFill>
              </a:rPr>
              <a:t>Features</a:t>
            </a:r>
            <a:r>
              <a:rPr lang="en" dirty="0">
                <a:solidFill>
                  <a:schemeClr val="dk1"/>
                </a:solidFill>
              </a:rPr>
              <a:t> - Touch screen display, a camera, internet connectivity, GPS navigation, music playback, and the ability to run applications</a:t>
            </a:r>
            <a:endParaRPr dirty="0">
              <a:solidFill>
                <a:schemeClr val="dk1"/>
              </a:solidFill>
            </a:endParaRPr>
          </a:p>
          <a:p>
            <a:pPr marL="0" lvl="0" indent="0" algn="just" rtl="0">
              <a:spcBef>
                <a:spcPts val="1200"/>
              </a:spcBef>
              <a:spcAft>
                <a:spcPts val="0"/>
              </a:spcAft>
              <a:buClr>
                <a:schemeClr val="dk1"/>
              </a:buClr>
              <a:buSzPct val="61111"/>
              <a:buFont typeface="Arial"/>
              <a:buNone/>
            </a:pPr>
            <a:r>
              <a:rPr lang="en" b="1" dirty="0">
                <a:solidFill>
                  <a:schemeClr val="dk1"/>
                </a:solidFill>
              </a:rPr>
              <a:t>Operating systems</a:t>
            </a:r>
            <a:r>
              <a:rPr lang="en" dirty="0">
                <a:solidFill>
                  <a:schemeClr val="dk1"/>
                </a:solidFill>
              </a:rPr>
              <a:t> :  Android, iOS, and Windows </a:t>
            </a:r>
            <a:endParaRPr dirty="0">
              <a:solidFill>
                <a:schemeClr val="dk1"/>
              </a:solidFill>
            </a:endParaRPr>
          </a:p>
          <a:p>
            <a:pPr marL="0" lvl="0" indent="0" algn="just" rtl="0">
              <a:spcBef>
                <a:spcPts val="1200"/>
              </a:spcBef>
              <a:spcAft>
                <a:spcPts val="0"/>
              </a:spcAft>
              <a:buClr>
                <a:schemeClr val="dk1"/>
              </a:buClr>
              <a:buSzPct val="61111"/>
              <a:buFont typeface="Arial"/>
              <a:buNone/>
            </a:pPr>
            <a:r>
              <a:rPr lang="en" dirty="0">
                <a:solidFill>
                  <a:schemeClr val="dk1"/>
                </a:solidFill>
              </a:rPr>
              <a:t>In the Global Smartphones market, volume is expected to amount to </a:t>
            </a:r>
            <a:r>
              <a:rPr lang="en" b="1" dirty="0">
                <a:solidFill>
                  <a:schemeClr val="dk1"/>
                </a:solidFill>
              </a:rPr>
              <a:t>1.70 billion </a:t>
            </a:r>
            <a:r>
              <a:rPr lang="en" dirty="0">
                <a:solidFill>
                  <a:schemeClr val="dk1"/>
                </a:solidFill>
              </a:rPr>
              <a:t>pieces by 2028</a:t>
            </a:r>
            <a:endParaRPr dirty="0">
              <a:solidFill>
                <a:schemeClr val="dk1"/>
              </a:solidFill>
            </a:endParaRPr>
          </a:p>
          <a:p>
            <a:pPr marL="0" lvl="0" indent="0" algn="just" rtl="0">
              <a:spcBef>
                <a:spcPts val="1200"/>
              </a:spcBef>
              <a:spcAft>
                <a:spcPts val="1200"/>
              </a:spcAft>
              <a:buNone/>
            </a:pPr>
            <a:r>
              <a:rPr lang="en" b="1" dirty="0">
                <a:solidFill>
                  <a:schemeClr val="dk1"/>
                </a:solidFill>
              </a:rPr>
              <a:t>Key players in the global market </a:t>
            </a:r>
            <a:r>
              <a:rPr lang="en" dirty="0">
                <a:solidFill>
                  <a:schemeClr val="dk1"/>
                </a:solidFill>
              </a:rPr>
              <a:t> :</a:t>
            </a:r>
            <a:r>
              <a:rPr lang="en" u="sng" dirty="0">
                <a:solidFill>
                  <a:schemeClr val="dk1"/>
                </a:solidFill>
              </a:rPr>
              <a:t> Apple, Samsung, Xiaomi, &amp; Huawei </a:t>
            </a:r>
            <a:r>
              <a:rPr lang="en" b="1" dirty="0">
                <a:solidFill>
                  <a:schemeClr val="dk1"/>
                </a:solidFill>
              </a:rPr>
              <a:t>- (</a:t>
            </a:r>
            <a:r>
              <a:rPr lang="en" dirty="0">
                <a:solidFill>
                  <a:schemeClr val="dk1"/>
                </a:solidFill>
              </a:rPr>
              <a:t>known for innovative products &amp; extensive distribution networks)</a:t>
            </a:r>
            <a:endParaRPr dirty="0">
              <a:solidFill>
                <a:schemeClr val="dk1"/>
              </a:solidFill>
            </a:endParaRPr>
          </a:p>
        </p:txBody>
      </p:sp>
      <p:graphicFrame>
        <p:nvGraphicFramePr>
          <p:cNvPr id="86" name="Google Shape;86;p16"/>
          <p:cNvGraphicFramePr/>
          <p:nvPr>
            <p:extLst>
              <p:ext uri="{D42A27DB-BD31-4B8C-83A1-F6EECF244321}">
                <p14:modId xmlns:p14="http://schemas.microsoft.com/office/powerpoint/2010/main" val="2120889715"/>
              </p:ext>
            </p:extLst>
          </p:nvPr>
        </p:nvGraphicFramePr>
        <p:xfrm>
          <a:off x="4821805" y="3747508"/>
          <a:ext cx="4271074" cy="1099292"/>
        </p:xfrm>
        <a:graphic>
          <a:graphicData uri="http://schemas.openxmlformats.org/drawingml/2006/table">
            <a:tbl>
              <a:tblPr firstRow="1" firstCol="1">
                <a:tableStyleId>{1FECB4D8-DB02-4DC6-A0A2-4F2EBAE1DC90}</a:tableStyleId>
              </a:tblPr>
              <a:tblGrid>
                <a:gridCol w="1498474">
                  <a:extLst>
                    <a:ext uri="{9D8B030D-6E8A-4147-A177-3AD203B41FA5}">
                      <a16:colId xmlns:a16="http://schemas.microsoft.com/office/drawing/2014/main" val="20000"/>
                    </a:ext>
                  </a:extLst>
                </a:gridCol>
                <a:gridCol w="94976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76168">
                  <a:extLst>
                    <a:ext uri="{9D8B030D-6E8A-4147-A177-3AD203B41FA5}">
                      <a16:colId xmlns:a16="http://schemas.microsoft.com/office/drawing/2014/main" val="20003"/>
                    </a:ext>
                  </a:extLst>
                </a:gridCol>
              </a:tblGrid>
              <a:tr h="398312">
                <a:tc>
                  <a:txBody>
                    <a:bodyPr/>
                    <a:lstStyle/>
                    <a:p>
                      <a:pPr marL="0" lvl="0" indent="0" algn="ctr" rtl="0">
                        <a:spcBef>
                          <a:spcPts val="0"/>
                        </a:spcBef>
                        <a:spcAft>
                          <a:spcPts val="0"/>
                        </a:spcAft>
                        <a:buNone/>
                      </a:pPr>
                      <a:r>
                        <a:rPr lang="en" sz="1100" b="1"/>
                        <a:t>Smartphone Market</a:t>
                      </a:r>
                      <a:endParaRPr sz="1100" b="1"/>
                    </a:p>
                  </a:txBody>
                  <a:tcPr marL="91425" marR="91425" marT="91425" marB="91425" anchor="ctr"/>
                </a:tc>
                <a:tc>
                  <a:txBody>
                    <a:bodyPr/>
                    <a:lstStyle/>
                    <a:p>
                      <a:pPr marL="0" lvl="0" indent="0" algn="ctr" rtl="0">
                        <a:spcBef>
                          <a:spcPts val="0"/>
                        </a:spcBef>
                        <a:spcAft>
                          <a:spcPts val="0"/>
                        </a:spcAft>
                        <a:buNone/>
                      </a:pPr>
                      <a:r>
                        <a:rPr lang="en" sz="1100" b="1" dirty="0"/>
                        <a:t>World</a:t>
                      </a:r>
                      <a:endParaRPr sz="1100" b="1" dirty="0"/>
                    </a:p>
                  </a:txBody>
                  <a:tcPr marL="91425" marR="91425" marT="91425" marB="91425" anchor="ctr"/>
                </a:tc>
                <a:tc>
                  <a:txBody>
                    <a:bodyPr/>
                    <a:lstStyle/>
                    <a:p>
                      <a:pPr marL="0" lvl="0" indent="0" algn="ctr" rtl="0">
                        <a:spcBef>
                          <a:spcPts val="0"/>
                        </a:spcBef>
                        <a:spcAft>
                          <a:spcPts val="0"/>
                        </a:spcAft>
                        <a:buNone/>
                      </a:pPr>
                      <a:r>
                        <a:rPr lang="en" sz="1100" b="1"/>
                        <a:t>India</a:t>
                      </a:r>
                      <a:endParaRPr sz="1100" b="1"/>
                    </a:p>
                  </a:txBody>
                  <a:tcPr marL="91425" marR="91425" marT="91425" marB="91425" anchor="ctr"/>
                </a:tc>
                <a:tc>
                  <a:txBody>
                    <a:bodyPr/>
                    <a:lstStyle/>
                    <a:p>
                      <a:pPr marL="0" lvl="0" indent="0" algn="ctr" rtl="0">
                        <a:spcBef>
                          <a:spcPts val="0"/>
                        </a:spcBef>
                        <a:spcAft>
                          <a:spcPts val="0"/>
                        </a:spcAft>
                        <a:buNone/>
                      </a:pPr>
                      <a:r>
                        <a:rPr lang="en" sz="1100" b="1"/>
                        <a:t>China</a:t>
                      </a:r>
                      <a:endParaRPr sz="1100" b="1"/>
                    </a:p>
                  </a:txBody>
                  <a:tcPr marL="91425" marR="91425" marT="91425" marB="91425" anchor="ctr"/>
                </a:tc>
                <a:extLst>
                  <a:ext uri="{0D108BD9-81ED-4DB2-BD59-A6C34878D82A}">
                    <a16:rowId xmlns:a16="http://schemas.microsoft.com/office/drawing/2014/main" val="10000"/>
                  </a:ext>
                </a:extLst>
              </a:tr>
              <a:tr h="285729">
                <a:tc>
                  <a:txBody>
                    <a:bodyPr/>
                    <a:lstStyle/>
                    <a:p>
                      <a:pPr marL="0" lvl="0" indent="0" algn="ctr" rtl="0">
                        <a:spcBef>
                          <a:spcPts val="0"/>
                        </a:spcBef>
                        <a:spcAft>
                          <a:spcPts val="0"/>
                        </a:spcAft>
                        <a:buNone/>
                      </a:pPr>
                      <a:r>
                        <a:rPr lang="en" sz="1100" b="1"/>
                        <a:t>Revenue</a:t>
                      </a:r>
                      <a:endParaRPr sz="1100" b="1"/>
                    </a:p>
                  </a:txBody>
                  <a:tcPr marL="91425" marR="91425" marT="91425" marB="91425" anchor="ctr"/>
                </a:tc>
                <a:tc>
                  <a:txBody>
                    <a:bodyPr/>
                    <a:lstStyle/>
                    <a:p>
                      <a:pPr marL="0" lvl="0" indent="0" algn="ctr" rtl="0">
                        <a:spcBef>
                          <a:spcPts val="0"/>
                        </a:spcBef>
                        <a:spcAft>
                          <a:spcPts val="0"/>
                        </a:spcAft>
                        <a:buNone/>
                      </a:pPr>
                      <a:r>
                        <a:rPr lang="en" sz="1100" b="1"/>
                        <a:t>$0.48tn</a:t>
                      </a:r>
                      <a:endParaRPr sz="1100" b="1"/>
                    </a:p>
                  </a:txBody>
                  <a:tcPr marL="91425" marR="91425" marT="91425" marB="91425" anchor="ctr"/>
                </a:tc>
                <a:tc>
                  <a:txBody>
                    <a:bodyPr/>
                    <a:lstStyle/>
                    <a:p>
                      <a:pPr marL="0" lvl="0" indent="0" algn="ctr" rtl="0">
                        <a:spcBef>
                          <a:spcPts val="0"/>
                        </a:spcBef>
                        <a:spcAft>
                          <a:spcPts val="0"/>
                        </a:spcAft>
                        <a:buNone/>
                      </a:pPr>
                      <a:r>
                        <a:rPr lang="en" sz="1100" b="1"/>
                        <a:t>$41.74bn</a:t>
                      </a:r>
                      <a:endParaRPr sz="1100" b="1"/>
                    </a:p>
                  </a:txBody>
                  <a:tcPr marL="91425" marR="91425" marT="91425" marB="91425" anchor="ctr"/>
                </a:tc>
                <a:tc>
                  <a:txBody>
                    <a:bodyPr/>
                    <a:lstStyle/>
                    <a:p>
                      <a:pPr marL="0" lvl="0" indent="0" algn="ctr" rtl="0">
                        <a:spcBef>
                          <a:spcPts val="0"/>
                        </a:spcBef>
                        <a:spcAft>
                          <a:spcPts val="0"/>
                        </a:spcAft>
                        <a:buNone/>
                      </a:pPr>
                      <a:r>
                        <a:rPr lang="en" sz="1100" b="1"/>
                        <a:t>$119.20bn</a:t>
                      </a:r>
                      <a:endParaRPr sz="1100" b="1"/>
                    </a:p>
                  </a:txBody>
                  <a:tcPr marL="91425" marR="91425" marT="91425" marB="91425" anchor="ctr"/>
                </a:tc>
                <a:extLst>
                  <a:ext uri="{0D108BD9-81ED-4DB2-BD59-A6C34878D82A}">
                    <a16:rowId xmlns:a16="http://schemas.microsoft.com/office/drawing/2014/main" val="10001"/>
                  </a:ext>
                </a:extLst>
              </a:tr>
              <a:tr h="348513">
                <a:tc>
                  <a:txBody>
                    <a:bodyPr/>
                    <a:lstStyle/>
                    <a:p>
                      <a:pPr marL="0" lvl="0" indent="0" algn="ctr" rtl="0">
                        <a:spcBef>
                          <a:spcPts val="0"/>
                        </a:spcBef>
                        <a:spcAft>
                          <a:spcPts val="0"/>
                        </a:spcAft>
                        <a:buNone/>
                      </a:pPr>
                      <a:r>
                        <a:rPr lang="en" sz="1100" b="1"/>
                        <a:t>CAGR (2023-2028)</a:t>
                      </a:r>
                      <a:endParaRPr sz="1100" b="1"/>
                    </a:p>
                  </a:txBody>
                  <a:tcPr marL="91425" marR="91425" marT="91425" marB="91425" anchor="ctr"/>
                </a:tc>
                <a:tc>
                  <a:txBody>
                    <a:bodyPr/>
                    <a:lstStyle/>
                    <a:p>
                      <a:pPr marL="0" lvl="0" indent="0" algn="ctr" rtl="0">
                        <a:spcBef>
                          <a:spcPts val="0"/>
                        </a:spcBef>
                        <a:spcAft>
                          <a:spcPts val="0"/>
                        </a:spcAft>
                        <a:buNone/>
                      </a:pPr>
                      <a:r>
                        <a:rPr lang="en" sz="1100" b="1"/>
                        <a:t>2.54%</a:t>
                      </a:r>
                      <a:endParaRPr sz="1100" b="1"/>
                    </a:p>
                  </a:txBody>
                  <a:tcPr marL="91425" marR="91425" marT="91425" marB="91425" anchor="ctr"/>
                </a:tc>
                <a:tc>
                  <a:txBody>
                    <a:bodyPr/>
                    <a:lstStyle/>
                    <a:p>
                      <a:pPr marL="0" lvl="0" indent="0" algn="ctr" rtl="0">
                        <a:spcBef>
                          <a:spcPts val="0"/>
                        </a:spcBef>
                        <a:spcAft>
                          <a:spcPts val="0"/>
                        </a:spcAft>
                        <a:buNone/>
                      </a:pPr>
                      <a:r>
                        <a:rPr lang="en" sz="1100" b="1"/>
                        <a:t>7.20%</a:t>
                      </a:r>
                      <a:endParaRPr sz="1100" b="1"/>
                    </a:p>
                  </a:txBody>
                  <a:tcPr marL="91425" marR="91425" marT="91425" marB="91425" anchor="ctr"/>
                </a:tc>
                <a:tc>
                  <a:txBody>
                    <a:bodyPr/>
                    <a:lstStyle/>
                    <a:p>
                      <a:pPr marL="0" lvl="0" indent="0" algn="ctr" rtl="0">
                        <a:spcBef>
                          <a:spcPts val="0"/>
                        </a:spcBef>
                        <a:spcAft>
                          <a:spcPts val="0"/>
                        </a:spcAft>
                        <a:buNone/>
                      </a:pPr>
                      <a:r>
                        <a:rPr lang="en" sz="1100" b="1" dirty="0"/>
                        <a:t>1.92%</a:t>
                      </a:r>
                      <a:endParaRPr sz="1100" b="1" dirty="0"/>
                    </a:p>
                  </a:txBody>
                  <a:tcPr marL="91425" marR="91425" marT="91425" marB="91425" anchor="ctr"/>
                </a:tc>
                <a:extLst>
                  <a:ext uri="{0D108BD9-81ED-4DB2-BD59-A6C34878D82A}">
                    <a16:rowId xmlns:a16="http://schemas.microsoft.com/office/drawing/2014/main" val="10002"/>
                  </a:ext>
                </a:extLst>
              </a:tr>
            </a:tbl>
          </a:graphicData>
        </a:graphic>
      </p:graphicFrame>
      <p:pic>
        <p:nvPicPr>
          <p:cNvPr id="87" name="Google Shape;87;p16" title="Points scored"/>
          <p:cNvPicPr preferRelativeResize="0"/>
          <p:nvPr/>
        </p:nvPicPr>
        <p:blipFill rotWithShape="1">
          <a:blip r:embed="rId3">
            <a:alphaModFix/>
          </a:blip>
          <a:srcRect r="8617"/>
          <a:stretch/>
        </p:blipFill>
        <p:spPr>
          <a:xfrm>
            <a:off x="4978402" y="878889"/>
            <a:ext cx="3849936" cy="2682735"/>
          </a:xfrm>
          <a:prstGeom prst="rect">
            <a:avLst/>
          </a:prstGeom>
          <a:noFill/>
          <a:ln>
            <a:noFill/>
          </a:ln>
        </p:spPr>
      </p:pic>
      <p:pic>
        <p:nvPicPr>
          <p:cNvPr id="88" name="Google Shape;88;p16"/>
          <p:cNvPicPr preferRelativeResize="0"/>
          <p:nvPr/>
        </p:nvPicPr>
        <p:blipFill>
          <a:blip r:embed="rId4">
            <a:alphaModFix/>
          </a:blip>
          <a:stretch>
            <a:fillRect/>
          </a:stretch>
        </p:blipFill>
        <p:spPr>
          <a:xfrm>
            <a:off x="202775" y="3747508"/>
            <a:ext cx="4369224" cy="1099292"/>
          </a:xfrm>
          <a:prstGeom prst="rect">
            <a:avLst/>
          </a:prstGeom>
          <a:noFill/>
          <a:ln>
            <a:noFill/>
          </a:ln>
        </p:spPr>
      </p:pic>
      <p:pic>
        <p:nvPicPr>
          <p:cNvPr id="2" name="Google Shape;116;p19">
            <a:extLst>
              <a:ext uri="{FF2B5EF4-FFF2-40B4-BE49-F238E27FC236}">
                <a16:creationId xmlns:a16="http://schemas.microsoft.com/office/drawing/2014/main" id="{727A7B0F-FCF3-71C8-405D-4AC823D99C64}"/>
              </a:ext>
            </a:extLst>
          </p:cNvPr>
          <p:cNvPicPr preferRelativeResize="0"/>
          <p:nvPr/>
        </p:nvPicPr>
        <p:blipFill>
          <a:blip r:embed="rId5">
            <a:alphaModFix/>
          </a:blip>
          <a:stretch>
            <a:fillRect/>
          </a:stretch>
        </p:blipFill>
        <p:spPr>
          <a:xfrm>
            <a:off x="8372879" y="38584"/>
            <a:ext cx="720000" cy="72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992" y="677333"/>
            <a:ext cx="4491008" cy="4290708"/>
          </a:xfrm>
        </p:spPr>
        <p:txBody>
          <a:bodyPr>
            <a:noAutofit/>
          </a:bodyPr>
          <a:lstStyle/>
          <a:p>
            <a:pPr algn="just"/>
            <a:r>
              <a:rPr lang="en-US" sz="1100" b="1" dirty="0">
                <a:solidFill>
                  <a:schemeClr val="accent1"/>
                </a:solidFill>
                <a:latin typeface="+mn-lt"/>
              </a:rPr>
              <a:t>A circuit board is the brain of the phone – </a:t>
            </a:r>
          </a:p>
          <a:p>
            <a:pPr marL="114300" indent="0" algn="just">
              <a:buNone/>
            </a:pPr>
            <a:r>
              <a:rPr lang="en-US" sz="1100" dirty="0">
                <a:solidFill>
                  <a:schemeClr val="tx1"/>
                </a:solidFill>
                <a:latin typeface="+mn-lt"/>
              </a:rPr>
              <a:t>Printed Circuit Board (PCB) Assembly is responsible for connecting and controlling the various electronic components. Major </a:t>
            </a:r>
            <a:r>
              <a:rPr lang="en-US" sz="1100" u="sng" dirty="0">
                <a:solidFill>
                  <a:schemeClr val="tx1"/>
                </a:solidFill>
                <a:latin typeface="+mn-lt"/>
              </a:rPr>
              <a:t>ICs(Integrated Circuit) </a:t>
            </a:r>
            <a:r>
              <a:rPr lang="en-US" sz="1100" dirty="0">
                <a:solidFill>
                  <a:schemeClr val="tx1"/>
                </a:solidFill>
                <a:latin typeface="+mn-lt"/>
              </a:rPr>
              <a:t>inside a Smartphone are:</a:t>
            </a:r>
          </a:p>
          <a:p>
            <a:pPr marL="722313" lvl="1" algn="just"/>
            <a:r>
              <a:rPr lang="en-US" sz="1000" dirty="0">
                <a:solidFill>
                  <a:schemeClr val="tx1"/>
                </a:solidFill>
                <a:latin typeface="+mn-lt"/>
              </a:rPr>
              <a:t>Antenna Switch</a:t>
            </a:r>
          </a:p>
          <a:p>
            <a:pPr marL="722313" lvl="1" algn="just"/>
            <a:r>
              <a:rPr lang="en-US" sz="1000" dirty="0">
                <a:solidFill>
                  <a:schemeClr val="tx1"/>
                </a:solidFill>
                <a:latin typeface="+mn-lt"/>
              </a:rPr>
              <a:t>P.F.O (Power Frequency Oscillator)</a:t>
            </a:r>
          </a:p>
          <a:p>
            <a:pPr marL="722313" lvl="1" algn="just"/>
            <a:r>
              <a:rPr lang="en-US" sz="1000" dirty="0">
                <a:solidFill>
                  <a:schemeClr val="tx1"/>
                </a:solidFill>
                <a:latin typeface="+mn-lt"/>
              </a:rPr>
              <a:t>RF IC / Hagar / Network IC</a:t>
            </a:r>
          </a:p>
          <a:p>
            <a:pPr marL="722313" lvl="1" algn="just"/>
            <a:r>
              <a:rPr lang="en-US" sz="1000" dirty="0">
                <a:solidFill>
                  <a:schemeClr val="tx1"/>
                </a:solidFill>
                <a:latin typeface="+mn-lt"/>
              </a:rPr>
              <a:t>26 MHz Crystal Oscillator</a:t>
            </a:r>
          </a:p>
          <a:p>
            <a:pPr marL="722313" lvl="1" algn="just"/>
            <a:r>
              <a:rPr lang="en-US" sz="1000" dirty="0">
                <a:solidFill>
                  <a:schemeClr val="tx1"/>
                </a:solidFill>
                <a:latin typeface="+mn-lt"/>
              </a:rPr>
              <a:t>VCO (Voltage Controller Oscillator)</a:t>
            </a:r>
          </a:p>
          <a:p>
            <a:pPr marL="722313" lvl="1" algn="just"/>
            <a:r>
              <a:rPr lang="en-US" sz="1000" dirty="0">
                <a:solidFill>
                  <a:schemeClr val="tx1"/>
                </a:solidFill>
                <a:latin typeface="+mn-lt"/>
              </a:rPr>
              <a:t>RX Filter and TX Filter</a:t>
            </a:r>
          </a:p>
          <a:p>
            <a:pPr marL="722313" lvl="1" algn="just"/>
            <a:r>
              <a:rPr lang="en-US" sz="1000" dirty="0">
                <a:solidFill>
                  <a:schemeClr val="tx1"/>
                </a:solidFill>
                <a:latin typeface="+mn-lt"/>
              </a:rPr>
              <a:t>ROM (Read Only Memory), RAM (Random Access Memory), Flash IC</a:t>
            </a:r>
          </a:p>
          <a:p>
            <a:pPr marL="722313" lvl="1" algn="just"/>
            <a:r>
              <a:rPr lang="en-US" sz="1000" dirty="0">
                <a:solidFill>
                  <a:schemeClr val="tx1"/>
                </a:solidFill>
                <a:latin typeface="+mn-lt"/>
              </a:rPr>
              <a:t>Power IC and Charging IC</a:t>
            </a:r>
          </a:p>
          <a:p>
            <a:pPr marL="722313" lvl="1" algn="just"/>
            <a:r>
              <a:rPr lang="en-US" sz="1000" dirty="0">
                <a:solidFill>
                  <a:schemeClr val="tx1"/>
                </a:solidFill>
                <a:latin typeface="+mn-lt"/>
              </a:rPr>
              <a:t>RTC (Real Time Clock / Simple Silicon Crystal)</a:t>
            </a:r>
          </a:p>
          <a:p>
            <a:pPr marL="722313" lvl="1" algn="just"/>
            <a:r>
              <a:rPr lang="en-US" sz="1000" dirty="0">
                <a:solidFill>
                  <a:schemeClr val="tx1"/>
                </a:solidFill>
                <a:latin typeface="+mn-lt"/>
              </a:rPr>
              <a:t>CPU</a:t>
            </a:r>
          </a:p>
          <a:p>
            <a:pPr marL="722313" lvl="1" algn="just"/>
            <a:r>
              <a:rPr lang="en-US" sz="1000" dirty="0">
                <a:solidFill>
                  <a:schemeClr val="tx1"/>
                </a:solidFill>
                <a:latin typeface="+mn-lt"/>
              </a:rPr>
              <a:t>Logic IC / UI IC and Audio IC</a:t>
            </a:r>
          </a:p>
          <a:p>
            <a:pPr algn="just"/>
            <a:r>
              <a:rPr lang="en-US" sz="1100" b="1" dirty="0">
                <a:solidFill>
                  <a:schemeClr val="accent1"/>
                </a:solidFill>
                <a:latin typeface="+mn-lt"/>
              </a:rPr>
              <a:t>A liquid crystal display (LCD)</a:t>
            </a:r>
          </a:p>
          <a:p>
            <a:pPr algn="just"/>
            <a:r>
              <a:rPr lang="en-US" sz="1100" b="1" dirty="0">
                <a:solidFill>
                  <a:schemeClr val="accent1"/>
                </a:solidFill>
                <a:latin typeface="+mn-lt"/>
              </a:rPr>
              <a:t>An antenna</a:t>
            </a:r>
          </a:p>
          <a:p>
            <a:pPr algn="just"/>
            <a:r>
              <a:rPr lang="en-US" sz="1100" b="1" dirty="0">
                <a:solidFill>
                  <a:schemeClr val="accent1"/>
                </a:solidFill>
                <a:latin typeface="+mn-lt"/>
              </a:rPr>
              <a:t>A keyboard</a:t>
            </a:r>
          </a:p>
          <a:p>
            <a:pPr algn="just"/>
            <a:r>
              <a:rPr lang="en-US" sz="1100" b="1" dirty="0">
                <a:solidFill>
                  <a:schemeClr val="accent1"/>
                </a:solidFill>
                <a:latin typeface="+mn-lt"/>
              </a:rPr>
              <a:t>A microphone</a:t>
            </a:r>
          </a:p>
          <a:p>
            <a:pPr algn="just"/>
            <a:r>
              <a:rPr lang="en-US" sz="1100" b="1" dirty="0">
                <a:solidFill>
                  <a:schemeClr val="accent1"/>
                </a:solidFill>
                <a:latin typeface="+mn-lt"/>
              </a:rPr>
              <a:t>A speaker</a:t>
            </a:r>
          </a:p>
          <a:p>
            <a:pPr algn="just"/>
            <a:r>
              <a:rPr lang="en-US" sz="1100" b="1" dirty="0">
                <a:solidFill>
                  <a:schemeClr val="accent1"/>
                </a:solidFill>
                <a:latin typeface="+mn-lt"/>
              </a:rPr>
              <a:t>A battery</a:t>
            </a:r>
          </a:p>
        </p:txBody>
      </p:sp>
      <p:sp>
        <p:nvSpPr>
          <p:cNvPr id="5" name="Google Shape;84;p16"/>
          <p:cNvSpPr txBox="1">
            <a:spLocks noGrp="1"/>
          </p:cNvSpPr>
          <p:nvPr>
            <p:ph type="title"/>
          </p:nvPr>
        </p:nvSpPr>
        <p:spPr>
          <a:xfrm>
            <a:off x="0" y="0"/>
            <a:ext cx="8520113" cy="497150"/>
          </a:xfrm>
          <a:prstGeom prst="rect">
            <a:avLst/>
          </a:prstGeom>
        </p:spPr>
        <p:txBody>
          <a:bodyPr spcFirstLastPara="1" wrap="square" lIns="91425" tIns="91425" rIns="91425" bIns="91425" anchor="t" anchorCtr="0">
            <a:noAutofit/>
          </a:bodyPr>
          <a:lstStyle/>
          <a:p>
            <a:r>
              <a:rPr lang="en" sz="2500" b="1" dirty="0">
                <a:solidFill>
                  <a:srgbClr val="1155CC"/>
                </a:solidFill>
                <a:latin typeface="+mn-lt"/>
              </a:rPr>
              <a:t>Components of Smartphones</a:t>
            </a:r>
            <a:endParaRPr sz="2500" b="1" dirty="0">
              <a:solidFill>
                <a:srgbClr val="1155CC"/>
              </a:solidFill>
              <a:latin typeface="+mn-lt"/>
            </a:endParaRPr>
          </a:p>
        </p:txBody>
      </p:sp>
      <p:pic>
        <p:nvPicPr>
          <p:cNvPr id="6" name="Picture 5"/>
          <p:cNvPicPr>
            <a:picLocks noChangeAspect="1"/>
          </p:cNvPicPr>
          <p:nvPr/>
        </p:nvPicPr>
        <p:blipFill rotWithShape="1">
          <a:blip r:embed="rId2"/>
          <a:srcRect t="15859"/>
          <a:stretch/>
        </p:blipFill>
        <p:spPr>
          <a:xfrm>
            <a:off x="4730046" y="849769"/>
            <a:ext cx="3948113" cy="3472744"/>
          </a:xfrm>
          <a:prstGeom prst="rect">
            <a:avLst/>
          </a:prstGeom>
          <a:ln>
            <a:solidFill>
              <a:schemeClr val="tx1"/>
            </a:solidFill>
          </a:ln>
        </p:spPr>
      </p:pic>
      <p:sp>
        <p:nvSpPr>
          <p:cNvPr id="7" name="TextBox 6"/>
          <p:cNvSpPr txBox="1"/>
          <p:nvPr/>
        </p:nvSpPr>
        <p:spPr>
          <a:xfrm>
            <a:off x="4244273" y="4347876"/>
            <a:ext cx="5176011" cy="769441"/>
          </a:xfrm>
          <a:prstGeom prst="rect">
            <a:avLst/>
          </a:prstGeom>
          <a:noFill/>
        </p:spPr>
        <p:txBody>
          <a:bodyPr wrap="square" rtlCol="0">
            <a:spAutoFit/>
          </a:bodyPr>
          <a:lstStyle/>
          <a:p>
            <a:r>
              <a:rPr lang="en-US" sz="1100" b="1" dirty="0">
                <a:latin typeface="+mn-lt"/>
                <a:cs typeface="Calibri" panose="020F0502020204030204" pitchFamily="34" charset="0"/>
              </a:rPr>
              <a:t>Figure </a:t>
            </a:r>
            <a:r>
              <a:rPr lang="en-US" sz="1100" dirty="0">
                <a:latin typeface="+mn-lt"/>
                <a:cs typeface="Calibri" panose="020F0502020204030204" pitchFamily="34" charset="0"/>
              </a:rPr>
              <a:t>:  </a:t>
            </a:r>
            <a:r>
              <a:rPr lang="en-US" sz="1100" b="1" dirty="0">
                <a:latin typeface="+mn-lt"/>
                <a:cs typeface="Calibri" panose="020F0502020204030204" pitchFamily="34" charset="0"/>
              </a:rPr>
              <a:t>Mobile phone PCB diagram </a:t>
            </a:r>
            <a:r>
              <a:rPr lang="en-US" sz="1100" dirty="0">
                <a:latin typeface="+mn-lt"/>
                <a:cs typeface="Calibri" panose="020F0502020204030204" pitchFamily="34" charset="0"/>
              </a:rPr>
              <a:t>divided in 3 main sections</a:t>
            </a:r>
          </a:p>
          <a:p>
            <a:pPr marL="228600" indent="-228600">
              <a:buAutoNum type="arabicParenBoth"/>
            </a:pPr>
            <a:r>
              <a:rPr lang="en-US" sz="1050" dirty="0">
                <a:latin typeface="+mn-lt"/>
                <a:cs typeface="Calibri" panose="020F0502020204030204" pitchFamily="34" charset="0"/>
              </a:rPr>
              <a:t>Network Section - </a:t>
            </a:r>
            <a:r>
              <a:rPr lang="sv-SE" sz="1050" dirty="0">
                <a:latin typeface="+mn-lt"/>
                <a:cs typeface="Calibri" panose="020F0502020204030204" pitchFamily="34" charset="0"/>
              </a:rPr>
              <a:t>Antenna, External Antenna Socket, Radio Freq Crystal</a:t>
            </a:r>
            <a:endParaRPr lang="en-US" sz="1050" dirty="0">
              <a:latin typeface="+mn-lt"/>
              <a:cs typeface="Calibri" panose="020F0502020204030204" pitchFamily="34" charset="0"/>
            </a:endParaRPr>
          </a:p>
          <a:p>
            <a:pPr marL="228600" indent="-228600">
              <a:buAutoNum type="arabicParenBoth"/>
            </a:pPr>
            <a:r>
              <a:rPr lang="en-US" sz="1050" dirty="0">
                <a:latin typeface="+mn-lt"/>
                <a:cs typeface="Calibri" panose="020F0502020204030204" pitchFamily="34" charset="0"/>
              </a:rPr>
              <a:t>Power Section – CPU, power IC, SIM is directly connected to CPU</a:t>
            </a:r>
          </a:p>
          <a:p>
            <a:pPr marL="228600" indent="-228600">
              <a:buAutoNum type="arabicParenBoth"/>
            </a:pPr>
            <a:r>
              <a:rPr lang="en-US" sz="1050" dirty="0">
                <a:latin typeface="+mn-lt"/>
                <a:cs typeface="Calibri" panose="020F0502020204030204" pitchFamily="34" charset="0"/>
              </a:rPr>
              <a:t>Audio Section – Audio Integrated Circuit (IC)</a:t>
            </a:r>
          </a:p>
        </p:txBody>
      </p:sp>
      <p:pic>
        <p:nvPicPr>
          <p:cNvPr id="2" name="Google Shape;116;p19">
            <a:extLst>
              <a:ext uri="{FF2B5EF4-FFF2-40B4-BE49-F238E27FC236}">
                <a16:creationId xmlns:a16="http://schemas.microsoft.com/office/drawing/2014/main" id="{59E96C25-7B93-085B-A4B8-4381A285D389}"/>
              </a:ext>
            </a:extLst>
          </p:cNvPr>
          <p:cNvPicPr preferRelativeResize="0"/>
          <p:nvPr/>
        </p:nvPicPr>
        <p:blipFill>
          <a:blip r:embed="rId3">
            <a:alphaModFix/>
          </a:blip>
          <a:stretch>
            <a:fillRect/>
          </a:stretch>
        </p:blipFill>
        <p:spPr>
          <a:xfrm>
            <a:off x="8372879" y="38584"/>
            <a:ext cx="720000" cy="720000"/>
          </a:xfrm>
          <a:prstGeom prst="rect">
            <a:avLst/>
          </a:prstGeom>
          <a:noFill/>
          <a:ln>
            <a:noFill/>
          </a:ln>
        </p:spPr>
      </p:pic>
    </p:spTree>
    <p:extLst>
      <p:ext uri="{BB962C8B-B14F-4D97-AF65-F5344CB8AC3E}">
        <p14:creationId xmlns:p14="http://schemas.microsoft.com/office/powerpoint/2010/main" val="312216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7"/>
          <p:cNvSpPr txBox="1">
            <a:spLocks noGrp="1"/>
          </p:cNvSpPr>
          <p:nvPr>
            <p:ph type="title"/>
          </p:nvPr>
        </p:nvSpPr>
        <p:spPr>
          <a:xfrm>
            <a:off x="0" y="0"/>
            <a:ext cx="80172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dirty="0">
                <a:solidFill>
                  <a:srgbClr val="1155CC"/>
                </a:solidFill>
                <a:latin typeface="+mn-lt"/>
              </a:rPr>
              <a:t>Indian Market Share of Smartphone Companies - I</a:t>
            </a:r>
            <a:endParaRPr sz="2500" b="1" dirty="0">
              <a:solidFill>
                <a:srgbClr val="1155CC"/>
              </a:solidFill>
              <a:latin typeface="+mn-lt"/>
            </a:endParaRPr>
          </a:p>
        </p:txBody>
      </p:sp>
      <p:sp>
        <p:nvSpPr>
          <p:cNvPr id="96" name="Google Shape;96;p17"/>
          <p:cNvSpPr txBox="1"/>
          <p:nvPr/>
        </p:nvSpPr>
        <p:spPr>
          <a:xfrm>
            <a:off x="82975" y="827300"/>
            <a:ext cx="4265700" cy="4220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300" b="1" dirty="0">
                <a:solidFill>
                  <a:schemeClr val="dk1"/>
                </a:solidFill>
              </a:rPr>
              <a:t>According to a Frost &amp; Sullivan report I</a:t>
            </a:r>
            <a:r>
              <a:rPr lang="en" sz="1300" dirty="0">
                <a:solidFill>
                  <a:schemeClr val="dk1"/>
                </a:solidFill>
              </a:rPr>
              <a:t>ndian mobile phone market is forecast to generate </a:t>
            </a:r>
            <a:r>
              <a:rPr lang="en" sz="1300" b="1" dirty="0">
                <a:solidFill>
                  <a:schemeClr val="dk1"/>
                </a:solidFill>
              </a:rPr>
              <a:t>Rs 2.4 trillion revenue</a:t>
            </a:r>
            <a:r>
              <a:rPr lang="en" sz="1300" dirty="0">
                <a:solidFill>
                  <a:schemeClr val="dk1"/>
                </a:solidFill>
              </a:rPr>
              <a:t> by FY26, up from Rs 1.4 trillion in FY22, with CAGR(compound annual growth rate) of 14.5%.In terms of volume, the Indian mobile phone market will amount to </a:t>
            </a:r>
            <a:r>
              <a:rPr lang="en" sz="1300" b="1" dirty="0">
                <a:solidFill>
                  <a:schemeClr val="dk1"/>
                </a:solidFill>
              </a:rPr>
              <a:t>370mn units by 2026 </a:t>
            </a:r>
            <a:r>
              <a:rPr lang="en" sz="1300" dirty="0">
                <a:solidFill>
                  <a:schemeClr val="dk1"/>
                </a:solidFill>
              </a:rPr>
              <a:t>(up from 255 mn units in FY 22) with CAGR of 9.7%. </a:t>
            </a:r>
            <a:endParaRPr sz="1300" b="1" dirty="0"/>
          </a:p>
          <a:p>
            <a:pPr marL="0" lvl="0" indent="0" algn="just" rtl="0">
              <a:lnSpc>
                <a:spcPct val="115000"/>
              </a:lnSpc>
              <a:spcBef>
                <a:spcPts val="1200"/>
              </a:spcBef>
              <a:spcAft>
                <a:spcPts val="0"/>
              </a:spcAft>
              <a:buNone/>
            </a:pPr>
            <a:r>
              <a:rPr lang="en" sz="1300" b="1" dirty="0"/>
              <a:t>Chinese brands</a:t>
            </a:r>
            <a:r>
              <a:rPr lang="en" sz="1300" dirty="0"/>
              <a:t>, such as </a:t>
            </a:r>
            <a:r>
              <a:rPr lang="en" sz="1300" dirty="0">
                <a:uFill>
                  <a:noFill/>
                </a:uFill>
                <a:hlinkClick r:id="rId3"/>
              </a:rPr>
              <a:t>Xiaomi</a:t>
            </a:r>
            <a:r>
              <a:rPr lang="en" sz="1300" dirty="0"/>
              <a:t>, Oppo, Vivo, Realme,&amp; </a:t>
            </a:r>
            <a:r>
              <a:rPr lang="en" sz="1300" dirty="0">
                <a:uFill>
                  <a:noFill/>
                </a:uFill>
                <a:hlinkClick r:id="rId4"/>
              </a:rPr>
              <a:t>OnePlus</a:t>
            </a:r>
            <a:r>
              <a:rPr lang="en" sz="1300" dirty="0"/>
              <a:t>, comprised </a:t>
            </a:r>
            <a:r>
              <a:rPr lang="en" sz="1300" b="1" dirty="0"/>
              <a:t>71%</a:t>
            </a:r>
            <a:r>
              <a:rPr lang="en" sz="1300" dirty="0"/>
              <a:t> of the smartphone market share in India in FY22, while </a:t>
            </a:r>
            <a:r>
              <a:rPr lang="en" sz="1300" b="1" dirty="0"/>
              <a:t>foreign (excluding China)</a:t>
            </a:r>
            <a:r>
              <a:rPr lang="en" sz="1300" dirty="0"/>
              <a:t> &amp; </a:t>
            </a:r>
            <a:r>
              <a:rPr lang="en" sz="1300" b="1" dirty="0"/>
              <a:t>Indian brands</a:t>
            </a:r>
            <a:r>
              <a:rPr lang="en" sz="1300" dirty="0"/>
              <a:t> accounted for the remaining </a:t>
            </a:r>
            <a:r>
              <a:rPr lang="en" sz="1300" b="1" dirty="0"/>
              <a:t>25%</a:t>
            </a:r>
            <a:r>
              <a:rPr lang="en" sz="1300" dirty="0"/>
              <a:t> and </a:t>
            </a:r>
            <a:r>
              <a:rPr lang="en" sz="1300" b="1" dirty="0"/>
              <a:t>4%</a:t>
            </a:r>
            <a:r>
              <a:rPr lang="en" sz="1300" dirty="0"/>
              <a:t>.</a:t>
            </a:r>
            <a:endParaRPr sz="1300" dirty="0"/>
          </a:p>
          <a:p>
            <a:pPr marL="0" lvl="0" indent="0" algn="just" rtl="0">
              <a:lnSpc>
                <a:spcPct val="115000"/>
              </a:lnSpc>
              <a:spcBef>
                <a:spcPts val="0"/>
              </a:spcBef>
              <a:spcAft>
                <a:spcPts val="0"/>
              </a:spcAft>
              <a:buNone/>
            </a:pPr>
            <a:endParaRPr sz="1300" dirty="0"/>
          </a:p>
          <a:p>
            <a:pPr marL="0" lvl="0" indent="0" algn="just" rtl="0">
              <a:lnSpc>
                <a:spcPct val="115000"/>
              </a:lnSpc>
              <a:spcBef>
                <a:spcPts val="0"/>
              </a:spcBef>
              <a:spcAft>
                <a:spcPts val="0"/>
              </a:spcAft>
              <a:buNone/>
            </a:pPr>
            <a:r>
              <a:rPr lang="en" sz="1300" dirty="0"/>
              <a:t>India's</a:t>
            </a:r>
            <a:r>
              <a:rPr lang="en" sz="1300" b="1" dirty="0"/>
              <a:t> infrastructure, favourable government policies &amp; large talented workforce</a:t>
            </a:r>
            <a:r>
              <a:rPr lang="en" sz="1300" dirty="0"/>
              <a:t> have started attracting giant global corporations like </a:t>
            </a:r>
            <a:r>
              <a:rPr lang="en" sz="1300" b="1" dirty="0"/>
              <a:t>Apple, Samsung etc </a:t>
            </a:r>
            <a:endParaRPr sz="1300" dirty="0"/>
          </a:p>
        </p:txBody>
      </p:sp>
      <p:pic>
        <p:nvPicPr>
          <p:cNvPr id="97" name="Google Shape;97;p17" title="Points scored"/>
          <p:cNvPicPr preferRelativeResize="0"/>
          <p:nvPr/>
        </p:nvPicPr>
        <p:blipFill rotWithShape="1">
          <a:blip r:embed="rId5">
            <a:alphaModFix/>
          </a:blip>
          <a:srcRect r="6655" b="5150"/>
          <a:stretch/>
        </p:blipFill>
        <p:spPr>
          <a:xfrm>
            <a:off x="4525925" y="1041297"/>
            <a:ext cx="4418400" cy="3814788"/>
          </a:xfrm>
          <a:prstGeom prst="rect">
            <a:avLst/>
          </a:prstGeom>
          <a:noFill/>
          <a:ln>
            <a:noFill/>
          </a:ln>
        </p:spPr>
      </p:pic>
      <p:pic>
        <p:nvPicPr>
          <p:cNvPr id="2" name="Google Shape;116;p19">
            <a:extLst>
              <a:ext uri="{FF2B5EF4-FFF2-40B4-BE49-F238E27FC236}">
                <a16:creationId xmlns:a16="http://schemas.microsoft.com/office/drawing/2014/main" id="{5C47DC3A-EF4C-DD7B-F298-7BC865539CE7}"/>
              </a:ext>
            </a:extLst>
          </p:cNvPr>
          <p:cNvPicPr preferRelativeResize="0"/>
          <p:nvPr/>
        </p:nvPicPr>
        <p:blipFill>
          <a:blip r:embed="rId6">
            <a:alphaModFix/>
          </a:blip>
          <a:stretch>
            <a:fillRect/>
          </a:stretch>
        </p:blipFill>
        <p:spPr>
          <a:xfrm>
            <a:off x="8372879" y="38584"/>
            <a:ext cx="720000" cy="72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0" y="8342"/>
            <a:ext cx="8520600" cy="572700"/>
          </a:xfrm>
          <a:prstGeom prst="rect">
            <a:avLst/>
          </a:prstGeom>
          <a:noFill/>
          <a:ln>
            <a:noFill/>
          </a:ln>
        </p:spPr>
        <p:txBody>
          <a:bodyPr spcFirstLastPara="1" wrap="square" lIns="91425" tIns="91425" rIns="91425" bIns="91425" anchor="t" anchorCtr="0">
            <a:normAutofit/>
          </a:bodyPr>
          <a:lstStyle/>
          <a:p>
            <a:r>
              <a:rPr lang="en" sz="2500" b="1" dirty="0">
                <a:solidFill>
                  <a:srgbClr val="1155CC"/>
                </a:solidFill>
                <a:latin typeface="+mn-lt"/>
              </a:rPr>
              <a:t>Indian Market Share of Smartphone Companies - II</a:t>
            </a:r>
            <a:endParaRPr sz="2500" b="1" dirty="0">
              <a:solidFill>
                <a:srgbClr val="1155CC"/>
              </a:solidFill>
              <a:latin typeface="+mn-lt"/>
            </a:endParaRPr>
          </a:p>
          <a:p>
            <a:endParaRPr sz="2500" b="1" dirty="0">
              <a:solidFill>
                <a:srgbClr val="1155CC"/>
              </a:solidFill>
              <a:latin typeface="+mn-lt"/>
            </a:endParaRPr>
          </a:p>
        </p:txBody>
      </p:sp>
      <p:sp>
        <p:nvSpPr>
          <p:cNvPr id="103" name="Google Shape;103;p18"/>
          <p:cNvSpPr txBox="1"/>
          <p:nvPr/>
        </p:nvSpPr>
        <p:spPr>
          <a:xfrm>
            <a:off x="6163700" y="3844350"/>
            <a:ext cx="2980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Source : </a:t>
            </a:r>
            <a:r>
              <a:rPr lang="en" sz="1000">
                <a:solidFill>
                  <a:schemeClr val="dk1"/>
                </a:solidFill>
                <a:highlight>
                  <a:srgbClr val="FFFFFF"/>
                </a:highlight>
              </a:rPr>
              <a:t>International Data Corporation (</a:t>
            </a:r>
            <a:r>
              <a:rPr lang="en" sz="1000" b="1">
                <a:solidFill>
                  <a:schemeClr val="dk1"/>
                </a:solidFill>
                <a:highlight>
                  <a:srgbClr val="FFFFFF"/>
                </a:highlight>
              </a:rPr>
              <a:t>IDC</a:t>
            </a:r>
            <a:r>
              <a:rPr lang="en" sz="1000">
                <a:solidFill>
                  <a:schemeClr val="dk1"/>
                </a:solidFill>
                <a:highlight>
                  <a:srgbClr val="FFFFFF"/>
                </a:highlight>
              </a:rPr>
              <a:t>) </a:t>
            </a:r>
            <a:endParaRPr sz="1000">
              <a:solidFill>
                <a:schemeClr val="dk1"/>
              </a:solidFill>
            </a:endParaRPr>
          </a:p>
        </p:txBody>
      </p:sp>
      <p:sp>
        <p:nvSpPr>
          <p:cNvPr id="104" name="Google Shape;104;p18"/>
          <p:cNvSpPr txBox="1"/>
          <p:nvPr/>
        </p:nvSpPr>
        <p:spPr>
          <a:xfrm>
            <a:off x="0" y="4155575"/>
            <a:ext cx="9144000" cy="4002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dk2"/>
              </a:buClr>
              <a:buSzPts val="1200"/>
              <a:buChar char="●"/>
            </a:pPr>
            <a:endParaRPr/>
          </a:p>
        </p:txBody>
      </p:sp>
      <p:pic>
        <p:nvPicPr>
          <p:cNvPr id="105" name="Google Shape;105;p18"/>
          <p:cNvPicPr preferRelativeResize="0"/>
          <p:nvPr/>
        </p:nvPicPr>
        <p:blipFill rotWithShape="1">
          <a:blip r:embed="rId3">
            <a:alphaModFix/>
          </a:blip>
          <a:srcRect t="12899" r="2267" b="3550"/>
          <a:stretch/>
        </p:blipFill>
        <p:spPr>
          <a:xfrm>
            <a:off x="-23050" y="2111200"/>
            <a:ext cx="4968399" cy="2760000"/>
          </a:xfrm>
          <a:prstGeom prst="rect">
            <a:avLst/>
          </a:prstGeom>
          <a:noFill/>
          <a:ln>
            <a:noFill/>
          </a:ln>
        </p:spPr>
      </p:pic>
      <p:pic>
        <p:nvPicPr>
          <p:cNvPr id="106" name="Google Shape;106;p18"/>
          <p:cNvPicPr preferRelativeResize="0"/>
          <p:nvPr/>
        </p:nvPicPr>
        <p:blipFill rotWithShape="1">
          <a:blip r:embed="rId4">
            <a:alphaModFix/>
          </a:blip>
          <a:srcRect l="3350" r="8004"/>
          <a:stretch/>
        </p:blipFill>
        <p:spPr>
          <a:xfrm>
            <a:off x="4792950" y="2123925"/>
            <a:ext cx="4303950" cy="2759999"/>
          </a:xfrm>
          <a:prstGeom prst="rect">
            <a:avLst/>
          </a:prstGeom>
          <a:noFill/>
          <a:ln>
            <a:noFill/>
          </a:ln>
          <a:effectLst>
            <a:outerShdw blurRad="57150" dist="19050" dir="5400000" algn="bl" rotWithShape="0">
              <a:srgbClr val="000000">
                <a:alpha val="50000"/>
              </a:srgbClr>
            </a:outerShdw>
          </a:effectLst>
        </p:spPr>
      </p:pic>
      <p:sp>
        <p:nvSpPr>
          <p:cNvPr id="107" name="Google Shape;107;p18"/>
          <p:cNvSpPr txBox="1"/>
          <p:nvPr/>
        </p:nvSpPr>
        <p:spPr>
          <a:xfrm>
            <a:off x="124750" y="960600"/>
            <a:ext cx="86931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200" dirty="0">
                <a:solidFill>
                  <a:schemeClr val="dk1"/>
                </a:solidFill>
              </a:rPr>
              <a:t>As per, IDC’s Worldwide Quarterly Mobile Phone Tracker report, </a:t>
            </a:r>
            <a:r>
              <a:rPr lang="en" sz="1200" b="1" dirty="0">
                <a:solidFill>
                  <a:schemeClr val="dk1"/>
                </a:solidFill>
              </a:rPr>
              <a:t>smartphone shipments dipped to a four-year low of 31 million </a:t>
            </a:r>
            <a:r>
              <a:rPr lang="en" sz="1200" dirty="0">
                <a:solidFill>
                  <a:schemeClr val="dk1"/>
                </a:solidFill>
              </a:rPr>
              <a:t>in the first quarter and the </a:t>
            </a:r>
            <a:r>
              <a:rPr lang="en" sz="1200" b="1" dirty="0">
                <a:solidFill>
                  <a:schemeClr val="dk1"/>
                </a:solidFill>
              </a:rPr>
              <a:t>overall smartphone market is expected to see a flat growth this year, FY 23</a:t>
            </a:r>
            <a:r>
              <a:rPr lang="en" sz="1200" dirty="0">
                <a:solidFill>
                  <a:schemeClr val="dk1"/>
                </a:solidFill>
              </a:rPr>
              <a:t>. The decline in smartphone shipment has been mainly due to the weakness of demand in the sub-Rs 10,000 segment however demand in mid-range smartphones is expected to increase.</a:t>
            </a:r>
            <a:endParaRPr sz="1200" dirty="0"/>
          </a:p>
        </p:txBody>
      </p:sp>
      <p:pic>
        <p:nvPicPr>
          <p:cNvPr id="2" name="Google Shape;116;p19">
            <a:extLst>
              <a:ext uri="{FF2B5EF4-FFF2-40B4-BE49-F238E27FC236}">
                <a16:creationId xmlns:a16="http://schemas.microsoft.com/office/drawing/2014/main" id="{65546F59-E37B-C9B3-47F0-A0748061505F}"/>
              </a:ext>
            </a:extLst>
          </p:cNvPr>
          <p:cNvPicPr preferRelativeResize="0"/>
          <p:nvPr/>
        </p:nvPicPr>
        <p:blipFill>
          <a:blip r:embed="rId5">
            <a:alphaModFix/>
          </a:blip>
          <a:stretch>
            <a:fillRect/>
          </a:stretch>
        </p:blipFill>
        <p:spPr>
          <a:xfrm>
            <a:off x="8372879" y="38584"/>
            <a:ext cx="720000" cy="7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dirty="0">
                <a:solidFill>
                  <a:srgbClr val="1155CC"/>
                </a:solidFill>
                <a:latin typeface="+mn-lt"/>
              </a:rPr>
              <a:t>Telecom Sector </a:t>
            </a:r>
            <a:endParaRPr sz="2500" b="1" dirty="0">
              <a:solidFill>
                <a:srgbClr val="1155CC"/>
              </a:solidFill>
              <a:latin typeface="+mn-lt"/>
            </a:endParaRPr>
          </a:p>
        </p:txBody>
      </p:sp>
      <p:sp>
        <p:nvSpPr>
          <p:cNvPr id="114" name="Google Shape;114;p19"/>
          <p:cNvSpPr txBox="1">
            <a:spLocks noGrp="1"/>
          </p:cNvSpPr>
          <p:nvPr>
            <p:ph type="body" idx="1"/>
          </p:nvPr>
        </p:nvSpPr>
        <p:spPr>
          <a:xfrm>
            <a:off x="84500" y="687000"/>
            <a:ext cx="4284000" cy="4456500"/>
          </a:xfrm>
          <a:prstGeom prst="rect">
            <a:avLst/>
          </a:prstGeom>
        </p:spPr>
        <p:txBody>
          <a:bodyPr spcFirstLastPara="1" wrap="square" lIns="91425" tIns="91425" rIns="91425" bIns="91425" anchor="t" anchorCtr="0">
            <a:normAutofit lnSpcReduction="10000"/>
          </a:bodyPr>
          <a:lstStyle/>
          <a:p>
            <a:pPr marL="0" lvl="0" indent="0" algn="just" rtl="0">
              <a:lnSpc>
                <a:spcPct val="150000"/>
              </a:lnSpc>
              <a:spcBef>
                <a:spcPts val="0"/>
              </a:spcBef>
              <a:spcAft>
                <a:spcPts val="0"/>
              </a:spcAft>
              <a:buNone/>
            </a:pPr>
            <a:r>
              <a:rPr lang="en" sz="1200" dirty="0">
                <a:solidFill>
                  <a:srgbClr val="000000"/>
                </a:solidFill>
              </a:rPr>
              <a:t>Telecommunication is a </a:t>
            </a:r>
            <a:r>
              <a:rPr lang="en" sz="1200" b="1" dirty="0">
                <a:solidFill>
                  <a:srgbClr val="000000"/>
                </a:solidFill>
              </a:rPr>
              <a:t>critical infrastructure sector,</a:t>
            </a:r>
            <a:r>
              <a:rPr lang="en" sz="1200" dirty="0">
                <a:solidFill>
                  <a:srgbClr val="000000"/>
                </a:solidFill>
              </a:rPr>
              <a:t> backbone to the Information Communication Technologies (ICTs) &amp; Government programs like ‘Digital India’, ‘Smart Cities’ etc</a:t>
            </a:r>
            <a:endParaRPr sz="1200" dirty="0">
              <a:solidFill>
                <a:srgbClr val="000000"/>
              </a:solidFill>
            </a:endParaRPr>
          </a:p>
          <a:p>
            <a:pPr marL="0" lvl="0" indent="0" algn="just" rtl="0">
              <a:lnSpc>
                <a:spcPct val="150000"/>
              </a:lnSpc>
              <a:spcBef>
                <a:spcPts val="1200"/>
              </a:spcBef>
              <a:spcAft>
                <a:spcPts val="0"/>
              </a:spcAft>
              <a:buNone/>
            </a:pPr>
            <a:r>
              <a:rPr lang="en" sz="1200" b="1" dirty="0">
                <a:solidFill>
                  <a:srgbClr val="000000"/>
                </a:solidFill>
              </a:rPr>
              <a:t>Total telephone subscribers</a:t>
            </a:r>
            <a:r>
              <a:rPr lang="en" sz="1200" dirty="0">
                <a:solidFill>
                  <a:srgbClr val="000000"/>
                </a:solidFill>
              </a:rPr>
              <a:t> (both wired and wireless) have crossed </a:t>
            </a:r>
            <a:r>
              <a:rPr lang="en" sz="1200" b="1" dirty="0">
                <a:solidFill>
                  <a:srgbClr val="000000"/>
                </a:solidFill>
              </a:rPr>
              <a:t>117 crore</a:t>
            </a:r>
            <a:r>
              <a:rPr lang="en" sz="1200" dirty="0">
                <a:solidFill>
                  <a:srgbClr val="000000"/>
                </a:solidFill>
              </a:rPr>
              <a:t> at the beginning of 2023, providing huge </a:t>
            </a:r>
            <a:r>
              <a:rPr lang="en" sz="1200" b="1" dirty="0">
                <a:solidFill>
                  <a:srgbClr val="000000"/>
                </a:solidFill>
              </a:rPr>
              <a:t>opportunities for manufacturing telecom equipment</a:t>
            </a:r>
            <a:r>
              <a:rPr lang="en" sz="1200" dirty="0">
                <a:solidFill>
                  <a:srgbClr val="000000"/>
                </a:solidFill>
              </a:rPr>
              <a:t>(both wired and mobiles) in India for Indian population.</a:t>
            </a:r>
            <a:endParaRPr sz="1200" dirty="0">
              <a:solidFill>
                <a:srgbClr val="000000"/>
              </a:solidFill>
            </a:endParaRPr>
          </a:p>
          <a:p>
            <a:pPr marL="0" lvl="0" indent="0" algn="just" rtl="0">
              <a:lnSpc>
                <a:spcPct val="150000"/>
              </a:lnSpc>
              <a:spcBef>
                <a:spcPts val="1200"/>
              </a:spcBef>
              <a:spcAft>
                <a:spcPts val="1200"/>
              </a:spcAft>
              <a:buNone/>
            </a:pPr>
            <a:r>
              <a:rPr lang="en" sz="1200" dirty="0">
                <a:solidFill>
                  <a:schemeClr val="dk1"/>
                </a:solidFill>
              </a:rPr>
              <a:t>The </a:t>
            </a:r>
            <a:r>
              <a:rPr lang="en" sz="1200" b="1" dirty="0">
                <a:solidFill>
                  <a:schemeClr val="dk1"/>
                </a:solidFill>
              </a:rPr>
              <a:t>launch of 5G services according to Economic survey is a landmark achievement</a:t>
            </a:r>
            <a:r>
              <a:rPr lang="en" sz="1200" dirty="0">
                <a:solidFill>
                  <a:schemeClr val="dk1"/>
                </a:solidFill>
              </a:rPr>
              <a:t>. </a:t>
            </a:r>
            <a:r>
              <a:rPr lang="en" sz="1200" dirty="0">
                <a:solidFill>
                  <a:srgbClr val="000000"/>
                </a:solidFill>
              </a:rPr>
              <a:t>Rollout of 5G services will unleash new economic opportunities and help India leapfrog the traditional barriers to development, spur innovation by start-ups and business enterprises </a:t>
            </a:r>
            <a:endParaRPr sz="1200" dirty="0">
              <a:solidFill>
                <a:srgbClr val="000000"/>
              </a:solidFill>
            </a:endParaRPr>
          </a:p>
        </p:txBody>
      </p:sp>
      <p:graphicFrame>
        <p:nvGraphicFramePr>
          <p:cNvPr id="115" name="Google Shape;115;p19"/>
          <p:cNvGraphicFramePr/>
          <p:nvPr>
            <p:extLst>
              <p:ext uri="{D42A27DB-BD31-4B8C-83A1-F6EECF244321}">
                <p14:modId xmlns:p14="http://schemas.microsoft.com/office/powerpoint/2010/main" val="4106861952"/>
              </p:ext>
            </p:extLst>
          </p:nvPr>
        </p:nvGraphicFramePr>
        <p:xfrm>
          <a:off x="4572000" y="833957"/>
          <a:ext cx="4316326" cy="1097190"/>
        </p:xfrm>
        <a:graphic>
          <a:graphicData uri="http://schemas.openxmlformats.org/drawingml/2006/table">
            <a:tbl>
              <a:tblPr firstRow="1">
                <a:tableStyleId>{5A111915-BE36-4E01-A7E5-04B1672EAD32}</a:tableStyleId>
              </a:tblPr>
              <a:tblGrid>
                <a:gridCol w="2158163">
                  <a:extLst>
                    <a:ext uri="{9D8B030D-6E8A-4147-A177-3AD203B41FA5}">
                      <a16:colId xmlns:a16="http://schemas.microsoft.com/office/drawing/2014/main" val="20000"/>
                    </a:ext>
                  </a:extLst>
                </a:gridCol>
                <a:gridCol w="2158163">
                  <a:extLst>
                    <a:ext uri="{9D8B030D-6E8A-4147-A177-3AD203B41FA5}">
                      <a16:colId xmlns:a16="http://schemas.microsoft.com/office/drawing/2014/main" val="20001"/>
                    </a:ext>
                  </a:extLst>
                </a:gridCol>
              </a:tblGrid>
              <a:tr h="0">
                <a:tc gridSpan="2">
                  <a:txBody>
                    <a:bodyPr/>
                    <a:lstStyle/>
                    <a:p>
                      <a:pPr marL="0" lvl="0" indent="0" algn="ctr" rtl="0">
                        <a:spcBef>
                          <a:spcPts val="0"/>
                        </a:spcBef>
                        <a:spcAft>
                          <a:spcPts val="0"/>
                        </a:spcAft>
                        <a:buNone/>
                      </a:pPr>
                      <a:r>
                        <a:rPr lang="en" sz="1200" b="1" dirty="0"/>
                        <a:t>Telephone Subscriber base as on 31st December, 2022</a:t>
                      </a:r>
                      <a:endParaRPr sz="1200" b="1" dirty="0"/>
                    </a:p>
                  </a:txBody>
                  <a:tcPr marL="91425" marR="91425" marT="91425" marB="91425" anchor="ct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dirty="0"/>
                        <a:t>Wireline segment</a:t>
                      </a:r>
                      <a:endParaRPr sz="1200" dirty="0"/>
                    </a:p>
                  </a:txBody>
                  <a:tcPr marL="91425" marR="91425" marT="91425" marB="91425" anchor="ctr"/>
                </a:tc>
                <a:tc>
                  <a:txBody>
                    <a:bodyPr/>
                    <a:lstStyle/>
                    <a:p>
                      <a:pPr marL="0" lvl="0" indent="0" algn="ctr" rtl="0">
                        <a:spcBef>
                          <a:spcPts val="0"/>
                        </a:spcBef>
                        <a:spcAft>
                          <a:spcPts val="0"/>
                        </a:spcAft>
                        <a:buNone/>
                      </a:pPr>
                      <a:r>
                        <a:rPr lang="en" sz="1200" dirty="0">
                          <a:solidFill>
                            <a:schemeClr val="dk1"/>
                          </a:solidFill>
                        </a:rPr>
                        <a:t>Wireless segment</a:t>
                      </a:r>
                      <a:endParaRPr sz="1200" dirty="0"/>
                    </a:p>
                  </a:txBody>
                  <a:tcPr marL="91425" marR="91425" marT="91425" marB="91425" anchor="ct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200"/>
                        <a:t>2.7cr (2,74,54,827) </a:t>
                      </a:r>
                      <a:endParaRPr sz="1200"/>
                    </a:p>
                  </a:txBody>
                  <a:tcPr marL="91425" marR="91425" marT="91425" marB="91425" anchor="ctr"/>
                </a:tc>
                <a:tc>
                  <a:txBody>
                    <a:bodyPr/>
                    <a:lstStyle/>
                    <a:p>
                      <a:pPr marL="0" lvl="0" indent="0" algn="ctr" rtl="0">
                        <a:spcBef>
                          <a:spcPts val="0"/>
                        </a:spcBef>
                        <a:spcAft>
                          <a:spcPts val="0"/>
                        </a:spcAft>
                        <a:buNone/>
                      </a:pPr>
                      <a:r>
                        <a:rPr lang="en" sz="1200" dirty="0">
                          <a:solidFill>
                            <a:schemeClr val="dk1"/>
                          </a:solidFill>
                        </a:rPr>
                        <a:t>114.29 cr (1,14,29,25,233)</a:t>
                      </a:r>
                      <a:endParaRPr sz="1200" dirty="0"/>
                    </a:p>
                  </a:txBody>
                  <a:tcPr marL="91425" marR="91425" marT="91425" marB="91425" anchor="ctr"/>
                </a:tc>
                <a:extLst>
                  <a:ext uri="{0D108BD9-81ED-4DB2-BD59-A6C34878D82A}">
                    <a16:rowId xmlns:a16="http://schemas.microsoft.com/office/drawing/2014/main" val="10002"/>
                  </a:ext>
                </a:extLst>
              </a:tr>
            </a:tbl>
          </a:graphicData>
        </a:graphic>
      </p:graphicFrame>
      <p:pic>
        <p:nvPicPr>
          <p:cNvPr id="116" name="Google Shape;116;p19"/>
          <p:cNvPicPr preferRelativeResize="0"/>
          <p:nvPr/>
        </p:nvPicPr>
        <p:blipFill>
          <a:blip r:embed="rId3">
            <a:alphaModFix/>
          </a:blip>
          <a:stretch>
            <a:fillRect/>
          </a:stretch>
        </p:blipFill>
        <p:spPr>
          <a:xfrm>
            <a:off x="8372879" y="38584"/>
            <a:ext cx="720000" cy="720000"/>
          </a:xfrm>
          <a:prstGeom prst="rect">
            <a:avLst/>
          </a:prstGeom>
          <a:noFill/>
          <a:ln>
            <a:noFill/>
          </a:ln>
        </p:spPr>
      </p:pic>
      <p:sp>
        <p:nvSpPr>
          <p:cNvPr id="117" name="Google Shape;117;p19"/>
          <p:cNvSpPr txBox="1"/>
          <p:nvPr/>
        </p:nvSpPr>
        <p:spPr>
          <a:xfrm>
            <a:off x="4571999" y="1888139"/>
            <a:ext cx="4404103"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dk1"/>
                </a:solidFill>
              </a:rPr>
              <a:t>Source </a:t>
            </a:r>
            <a:r>
              <a:rPr lang="en" sz="1000" dirty="0">
                <a:solidFill>
                  <a:schemeClr val="dk1"/>
                </a:solidFill>
              </a:rPr>
              <a:t>: Telecom Regulatory Authority Of India Press Release Feb ‘23</a:t>
            </a:r>
            <a:endParaRPr sz="1000" dirty="0">
              <a:solidFill>
                <a:schemeClr val="dk1"/>
              </a:solidFill>
            </a:endParaRPr>
          </a:p>
        </p:txBody>
      </p:sp>
      <p:pic>
        <p:nvPicPr>
          <p:cNvPr id="118" name="Google Shape;118;p19" title="Points scored"/>
          <p:cNvPicPr preferRelativeResize="0"/>
          <p:nvPr/>
        </p:nvPicPr>
        <p:blipFill rotWithShape="1">
          <a:blip r:embed="rId4">
            <a:alphaModFix/>
          </a:blip>
          <a:srcRect l="-2190" r="-1147" b="10490"/>
          <a:stretch/>
        </p:blipFill>
        <p:spPr>
          <a:xfrm>
            <a:off x="4571999" y="2224701"/>
            <a:ext cx="4316326" cy="277627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2294</Words>
  <Application>Microsoft Office PowerPoint</Application>
  <PresentationFormat>On-screen Show (16:9)</PresentationFormat>
  <Paragraphs>482</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Verdana</vt:lpstr>
      <vt:lpstr>Simple Light</vt:lpstr>
      <vt:lpstr>PRESENTATION BY GAUTAMBUDH NAGAR  ZONE : NOIDA </vt:lpstr>
      <vt:lpstr>Mobile Equipment &amp; Electronics</vt:lpstr>
      <vt:lpstr>What are Consumer Electronics?</vt:lpstr>
      <vt:lpstr>Robust Growth in Electronics</vt:lpstr>
      <vt:lpstr>Smartphones</vt:lpstr>
      <vt:lpstr>Components of Smartphones</vt:lpstr>
      <vt:lpstr>Indian Market Share of Smartphone Companies - I</vt:lpstr>
      <vt:lpstr>Indian Market Share of Smartphone Companies - II </vt:lpstr>
      <vt:lpstr>Telecom Sector </vt:lpstr>
      <vt:lpstr>Hyper Growth of Indian Smartphones</vt:lpstr>
      <vt:lpstr>“Made in India”  Global Smartphones</vt:lpstr>
      <vt:lpstr>Share of Consumer Electronics in net State SGST</vt:lpstr>
      <vt:lpstr>Consumer Electronics in Noida Zone </vt:lpstr>
      <vt:lpstr>Turnover of Major Smartphone Companies in Noida </vt:lpstr>
      <vt:lpstr>Turnover of Major Smartphone Companies in Noida </vt:lpstr>
      <vt:lpstr>Turnover &amp; GST Collection of Major Smartphone Companies in Noida </vt:lpstr>
      <vt:lpstr>Turnover of Companies in Q1 of FY 23-24 vs. FY 22-23 </vt:lpstr>
      <vt:lpstr>Tax Evasion by Smartphone Companies in India*</vt:lpstr>
      <vt:lpstr>PowerPoint Presentation</vt:lpstr>
      <vt:lpstr>Modus Operandi of Tax Evasion by Dealers - I</vt:lpstr>
      <vt:lpstr>Modus Operandi of Tax Evasion by Dealers - II</vt:lpstr>
      <vt:lpstr>Modus Operandi of Tax Evasion by Dealers - III</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Equipment &amp; Electronics</dc:title>
  <cp:lastModifiedBy>Vivek Arya</cp:lastModifiedBy>
  <cp:revision>49</cp:revision>
  <dcterms:modified xsi:type="dcterms:W3CDTF">2023-08-10T17:57:35Z</dcterms:modified>
</cp:coreProperties>
</file>