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9" r:id="rId11"/>
    <p:sldId id="270" r:id="rId12"/>
    <p:sldId id="271" r:id="rId13"/>
    <p:sldId id="272" r:id="rId14"/>
    <p:sldId id="273" r:id="rId15"/>
    <p:sldId id="274" r:id="rId16"/>
    <p:sldId id="275" r:id="rId17"/>
    <p:sldId id="276" r:id="rId18"/>
    <p:sldId id="277" r:id="rId19"/>
    <p:sldId id="278" r:id="rId20"/>
    <p:sldId id="283" r:id="rId21"/>
    <p:sldId id="279" r:id="rId22"/>
    <p:sldId id="280" r:id="rId23"/>
    <p:sldId id="282"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564" y="5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8/10/2023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8/10/2023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8/10/2023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8/10/2023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8/10/2023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2133600"/>
          </a:xfrm>
        </p:spPr>
        <p:txBody>
          <a:bodyPr>
            <a:normAutofit/>
          </a:bodyPr>
          <a:lstStyle/>
          <a:p>
            <a:r>
              <a:rPr lang="hi-IN" dirty="0" smtClean="0"/>
              <a:t>जी0एस0टी0 व्‍यवस्‍था के अन्‍तर्गत रिफण्‍ड </a:t>
            </a:r>
            <a:endParaRPr lang="en-US" dirty="0"/>
          </a:p>
        </p:txBody>
      </p:sp>
      <p:sp>
        <p:nvSpPr>
          <p:cNvPr id="3" name="Subtitle 2"/>
          <p:cNvSpPr>
            <a:spLocks noGrp="1"/>
          </p:cNvSpPr>
          <p:nvPr>
            <p:ph type="subTitle" idx="1"/>
          </p:nvPr>
        </p:nvSpPr>
        <p:spPr/>
        <p:txBody>
          <a:bodyPr/>
          <a:lstStyle/>
          <a:p>
            <a:r>
              <a:rPr lang="hi-IN" dirty="0" smtClean="0">
                <a:solidFill>
                  <a:srgbClr val="FF0000"/>
                </a:solidFill>
              </a:rPr>
              <a:t>उत्‍तर प्रदेश वस्‍तु एवं सेवा कर अधिनियम, 2017</a:t>
            </a:r>
          </a:p>
          <a:p>
            <a:r>
              <a:rPr lang="hi-IN" dirty="0" smtClean="0">
                <a:solidFill>
                  <a:srgbClr val="FF0000"/>
                </a:solidFill>
              </a:rPr>
              <a:t>(धारा-54 एवं नियम-89</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normAutofit/>
          </a:bodyPr>
          <a:lstStyle/>
          <a:p>
            <a:pPr>
              <a:buNone/>
            </a:pPr>
            <a:r>
              <a:rPr lang="en-US" sz="1400" b="1" dirty="0" err="1" smtClean="0"/>
              <a:t>W.e.f</a:t>
            </a:r>
            <a:r>
              <a:rPr lang="en-US" sz="1400" b="1" dirty="0" smtClean="0"/>
              <a:t>. 26.09.2019:</a:t>
            </a:r>
            <a:endParaRPr lang="en-US" sz="1400" dirty="0" smtClean="0"/>
          </a:p>
          <a:p>
            <a:pPr algn="just">
              <a:buNone/>
            </a:pPr>
            <a:r>
              <a:rPr lang="en-US" sz="1200" dirty="0" smtClean="0"/>
              <a:t>          The all necessary capabilities for making the refund procedure fully electronic, in which steps of submission and processing shall be undertaken electronically, have been the applications for the following types of refunds shall be filed in Form GST RFD 01 on deployed on the common portal with effect from 26.09.2019. Thus, </a:t>
            </a:r>
            <a:r>
              <a:rPr lang="en-US" sz="1200" dirty="0" err="1" smtClean="0"/>
              <a:t>w.e.f</a:t>
            </a:r>
            <a:r>
              <a:rPr lang="en-US" sz="1200" dirty="0" smtClean="0"/>
              <a:t>. 26.09.2019, the common portal and the same shall be processed electronically</a:t>
            </a:r>
            <a:r>
              <a:rPr lang="en-US" sz="1400" dirty="0" smtClean="0"/>
              <a:t>:</a:t>
            </a:r>
          </a:p>
          <a:p>
            <a:pPr lvl="0"/>
            <a:r>
              <a:rPr lang="en-US" sz="1200" dirty="0" smtClean="0"/>
              <a:t>Refund of unutilized input tax credit (ITC) on account of export of goods &amp; services without payment of tax;</a:t>
            </a:r>
          </a:p>
          <a:p>
            <a:pPr lvl="0"/>
            <a:r>
              <a:rPr lang="en-US" sz="1200" dirty="0" smtClean="0"/>
              <a:t>Refund of tax paid on export of services with payment of tax; </a:t>
            </a:r>
          </a:p>
          <a:p>
            <a:pPr lvl="0"/>
            <a:r>
              <a:rPr lang="en-US" sz="1200" dirty="0" smtClean="0"/>
              <a:t>Refund of unutilized ITC on account of supplies made to SEZ Unit/SEZ developer without payment of tax.</a:t>
            </a:r>
          </a:p>
          <a:p>
            <a:pPr lvl="0"/>
            <a:r>
              <a:rPr lang="en-US" sz="1200" dirty="0" smtClean="0"/>
              <a:t>Refund of tax paid on supplies made to SEZ Unit/SEZ Developer with payment of tax</a:t>
            </a:r>
          </a:p>
          <a:p>
            <a:pPr lvl="0"/>
            <a:r>
              <a:rPr lang="en-US" sz="1200" dirty="0" smtClean="0"/>
              <a:t> Refund of unutilized ITC on account of accumulation due to inverted tax structure,</a:t>
            </a:r>
          </a:p>
          <a:p>
            <a:pPr lvl="0"/>
            <a:r>
              <a:rPr lang="en-US" sz="1200" dirty="0" smtClean="0"/>
              <a:t>Refund to supplier of tax paid on deemed export supplies; </a:t>
            </a:r>
          </a:p>
          <a:p>
            <a:pPr lvl="0"/>
            <a:r>
              <a:rPr lang="en-US" sz="1200" dirty="0" smtClean="0"/>
              <a:t>Refund to recipient of tax paid on deemed export supplies;</a:t>
            </a:r>
          </a:p>
          <a:p>
            <a:pPr lvl="0"/>
            <a:r>
              <a:rPr lang="en-US" sz="1200" dirty="0" smtClean="0"/>
              <a:t>Refund of excess balance in the electronic cash ledger;</a:t>
            </a:r>
          </a:p>
          <a:p>
            <a:pPr lvl="0"/>
            <a:r>
              <a:rPr lang="en-US" sz="1200" dirty="0" smtClean="0"/>
              <a:t>Refund of excess payment of tax;</a:t>
            </a:r>
          </a:p>
          <a:p>
            <a:pPr lvl="0"/>
            <a:r>
              <a:rPr lang="en-US" sz="1200" dirty="0" smtClean="0"/>
              <a:t>Refund of tax paid on intra-state supply which is subsequently held to be interest supply and vice versa;</a:t>
            </a:r>
          </a:p>
          <a:p>
            <a:pPr lvl="0"/>
            <a:r>
              <a:rPr lang="en-US" sz="1200" dirty="0" smtClean="0"/>
              <a:t>Refund on account of assessment/provisional assessment/ appeal/ any other order</a:t>
            </a:r>
          </a:p>
          <a:p>
            <a:r>
              <a:rPr lang="en-US" sz="1200" dirty="0" smtClean="0"/>
              <a:t>Refund on account of "any other" ground or reason.</a:t>
            </a:r>
          </a:p>
          <a:p>
            <a:pPr algn="just">
              <a:buNone/>
            </a:pPr>
            <a:r>
              <a:rPr lang="en-IN" sz="1200" dirty="0" smtClean="0"/>
              <a:t>          </a:t>
            </a:r>
            <a:r>
              <a:rPr lang="en-US" sz="1200" dirty="0" smtClean="0"/>
              <a:t>In this regard, a master circular no. 125/44/2019-GST dated 18.11.2019 (discussed in subsequent </a:t>
            </a:r>
            <a:r>
              <a:rPr lang="en-US" sz="1200" dirty="0" err="1" smtClean="0"/>
              <a:t>paras</a:t>
            </a:r>
            <a:r>
              <a:rPr lang="en-US" sz="1200" dirty="0" smtClean="0"/>
              <a:t>) is also issued, </a:t>
            </a:r>
            <a:r>
              <a:rPr lang="en-US" sz="1200" dirty="0" err="1" smtClean="0"/>
              <a:t>supressing</a:t>
            </a:r>
            <a:r>
              <a:rPr lang="en-US" sz="1200" dirty="0" smtClean="0"/>
              <a:t> all earlier circulars.</a:t>
            </a:r>
          </a:p>
          <a:p>
            <a:endParaRPr lang="en-US" sz="1200" dirty="0" smtClean="0"/>
          </a:p>
          <a:p>
            <a:pPr>
              <a:buNone/>
            </a:pPr>
            <a:endParaRPr lang="en-US" sz="1400" dirty="0"/>
          </a:p>
        </p:txBody>
      </p:sp>
      <p:sp>
        <p:nvSpPr>
          <p:cNvPr id="3" name="Title 2"/>
          <p:cNvSpPr>
            <a:spLocks noGrp="1"/>
          </p:cNvSpPr>
          <p:nvPr>
            <p:ph type="title"/>
          </p:nvPr>
        </p:nvSpPr>
        <p:spPr>
          <a:xfrm>
            <a:off x="457200" y="274638"/>
            <a:ext cx="8229600" cy="487362"/>
          </a:xfrm>
        </p:spPr>
        <p:txBody>
          <a:bodyPr>
            <a:normAutofit fontScale="90000"/>
          </a:bodyPr>
          <a:lstStyle/>
          <a:p>
            <a:r>
              <a:rPr lang="en-US" sz="2000" u="sng" dirty="0" smtClean="0"/>
              <a:t>Electronic filing of refund claim in Form GST RFD-01</a:t>
            </a:r>
            <a:r>
              <a:rPr lang="en-US" sz="2000" dirty="0" smtClean="0"/>
              <a:t/>
            </a:r>
            <a:br>
              <a:rPr lang="en-US" sz="2000" dirty="0" smtClean="0"/>
            </a:b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a:bodyPr>
          <a:lstStyle/>
          <a:p>
            <a:pPr algn="just">
              <a:buNone/>
            </a:pPr>
            <a:r>
              <a:rPr lang="en-US" sz="1200" dirty="0" smtClean="0"/>
              <a:t>           In terms of rule 89(2) of the CGST Rules, the application under sub-rule (1) shall accompanied with the following documentary evidences in Annexure 1 in Form RFD-01, as applicable, to establish that a refund is due to the applicant, namely:</a:t>
            </a:r>
          </a:p>
          <a:p>
            <a:pPr algn="just">
              <a:buNone/>
            </a:pPr>
            <a:endParaRPr lang="en-US" sz="1200" dirty="0"/>
          </a:p>
        </p:txBody>
      </p:sp>
      <p:sp>
        <p:nvSpPr>
          <p:cNvPr id="3" name="Title 2"/>
          <p:cNvSpPr>
            <a:spLocks noGrp="1"/>
          </p:cNvSpPr>
          <p:nvPr>
            <p:ph type="title"/>
          </p:nvPr>
        </p:nvSpPr>
        <p:spPr>
          <a:xfrm>
            <a:off x="457200" y="381000"/>
            <a:ext cx="8229600" cy="457200"/>
          </a:xfrm>
        </p:spPr>
        <p:txBody>
          <a:bodyPr>
            <a:normAutofit fontScale="90000"/>
          </a:bodyPr>
          <a:lstStyle/>
          <a:p>
            <a:r>
              <a:rPr lang="en-US" sz="2000" u="sng" dirty="0" smtClean="0"/>
              <a:t>Documents to be annexed with various refund claims</a:t>
            </a:r>
            <a:br>
              <a:rPr lang="en-US" sz="2000" u="sng" dirty="0" smtClean="0"/>
            </a:br>
            <a:endParaRPr lang="en-US" sz="2000" u="sng" dirty="0"/>
          </a:p>
        </p:txBody>
      </p:sp>
      <p:graphicFrame>
        <p:nvGraphicFramePr>
          <p:cNvPr id="5" name="Table 4"/>
          <p:cNvGraphicFramePr>
            <a:graphicFrameLocks noGrp="1"/>
          </p:cNvGraphicFramePr>
          <p:nvPr>
            <p:extLst>
              <p:ext uri="{D42A27DB-BD31-4B8C-83A1-F6EECF244321}">
                <p14:modId xmlns:p14="http://schemas.microsoft.com/office/powerpoint/2010/main" val="2701146948"/>
              </p:ext>
            </p:extLst>
          </p:nvPr>
        </p:nvGraphicFramePr>
        <p:xfrm>
          <a:off x="838200" y="1758032"/>
          <a:ext cx="7924800" cy="3804568"/>
        </p:xfrm>
        <a:graphic>
          <a:graphicData uri="http://schemas.openxmlformats.org/drawingml/2006/table">
            <a:tbl>
              <a:tblPr firstRow="1" bandRow="1">
                <a:tableStyleId>{5C22544A-7EE6-4342-B048-85BDC9FD1C3A}</a:tableStyleId>
              </a:tblPr>
              <a:tblGrid>
                <a:gridCol w="3011424"/>
                <a:gridCol w="4913376"/>
              </a:tblGrid>
              <a:tr h="254371">
                <a:tc>
                  <a:txBody>
                    <a:bodyPr/>
                    <a:lstStyle/>
                    <a:p>
                      <a:pPr marL="457200" algn="ctr">
                        <a:lnSpc>
                          <a:spcPct val="115000"/>
                        </a:lnSpc>
                        <a:spcAft>
                          <a:spcPts val="0"/>
                        </a:spcAft>
                      </a:pPr>
                      <a:r>
                        <a:rPr lang="en-US" sz="1400" dirty="0">
                          <a:latin typeface="Calibri"/>
                          <a:ea typeface="Times New Roman"/>
                          <a:cs typeface="Mangal"/>
                        </a:rPr>
                        <a:t>NATURE OF REFUND </a:t>
                      </a:r>
                    </a:p>
                  </a:txBody>
                  <a:tcPr marL="68580" marR="68580" marT="0" marB="0"/>
                </a:tc>
                <a:tc>
                  <a:txBody>
                    <a:bodyPr/>
                    <a:lstStyle/>
                    <a:p>
                      <a:pPr marL="457200" algn="ctr">
                        <a:lnSpc>
                          <a:spcPct val="115000"/>
                        </a:lnSpc>
                        <a:spcAft>
                          <a:spcPts val="0"/>
                        </a:spcAft>
                      </a:pPr>
                      <a:r>
                        <a:rPr lang="en-US" sz="1400" dirty="0">
                          <a:latin typeface="Calibri"/>
                          <a:ea typeface="Times New Roman"/>
                          <a:cs typeface="Mangal"/>
                        </a:rPr>
                        <a:t>DOCUMENTARY EVIDENCE </a:t>
                      </a:r>
                    </a:p>
                  </a:txBody>
                  <a:tcPr marL="68580" marR="68580" marT="0" marB="0"/>
                </a:tc>
              </a:tr>
              <a:tr h="1107845">
                <a:tc>
                  <a:txBody>
                    <a:bodyPr/>
                    <a:lstStyle/>
                    <a:p>
                      <a:pPr algn="just"/>
                      <a:r>
                        <a:rPr kumimoji="0" lang="en-US" sz="1200" kern="1200" dirty="0" smtClean="0">
                          <a:solidFill>
                            <a:schemeClr val="dk1"/>
                          </a:solidFill>
                          <a:latin typeface="+mn-lt"/>
                          <a:ea typeface="+mn-ea"/>
                          <a:cs typeface="+mn-cs"/>
                        </a:rPr>
                        <a:t>Refund arising on account of judgment, decree, order or direction of the Appellate Authority, Appellate Tribunal or any court</a:t>
                      </a:r>
                      <a:endParaRPr lang="en-US" sz="1200" dirty="0"/>
                    </a:p>
                  </a:txBody>
                  <a:tcPr/>
                </a:tc>
                <a:tc>
                  <a:txBody>
                    <a:bodyPr/>
                    <a:lstStyle/>
                    <a:p>
                      <a:pPr algn="just"/>
                      <a:r>
                        <a:rPr kumimoji="0" lang="en-US" sz="1200" kern="1200" dirty="0" smtClean="0">
                          <a:solidFill>
                            <a:schemeClr val="dk1"/>
                          </a:solidFill>
                          <a:latin typeface="+mn-lt"/>
                          <a:ea typeface="+mn-ea"/>
                          <a:cs typeface="+mn-cs"/>
                        </a:rPr>
                        <a:t>The reference number of the order and a copy of order passed by the proper officer or an Appellate authority or Appellate Tribunal or court resulting in such refund or reference number of the payment of the amount specified in sub-sec (6) of sec and sub-sec (8) of sec 112 claimed as refund</a:t>
                      </a:r>
                      <a:endParaRPr lang="en-US" sz="1200" dirty="0"/>
                    </a:p>
                  </a:txBody>
                  <a:tcPr/>
                </a:tc>
              </a:tr>
              <a:tr h="70499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on account of export of goods</a:t>
                      </a:r>
                    </a:p>
                    <a:p>
                      <a:pPr algn="just"/>
                      <a:endParaRPr lang="en-US" sz="1200" dirty="0"/>
                    </a:p>
                  </a:txBody>
                  <a:tcPr/>
                </a:tc>
                <a:tc>
                  <a:txBody>
                    <a:bodyPr/>
                    <a:lstStyle/>
                    <a:p>
                      <a:pPr algn="just"/>
                      <a:r>
                        <a:rPr kumimoji="0" lang="en-US" sz="1200" kern="1200" dirty="0" smtClean="0">
                          <a:solidFill>
                            <a:schemeClr val="dk1"/>
                          </a:solidFill>
                          <a:latin typeface="+mn-lt"/>
                          <a:ea typeface="+mn-ea"/>
                          <a:cs typeface="+mn-cs"/>
                        </a:rPr>
                        <a:t>A statement containing the number and date shipping bills or bills of export and the number the date of the relevant export invoices</a:t>
                      </a:r>
                      <a:endParaRPr lang="en-US" sz="1200" dirty="0"/>
                    </a:p>
                  </a:txBody>
                  <a:tcPr/>
                </a:tc>
              </a:tr>
              <a:tr h="166659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Supply of services made to a SEZ unit or a SEZ developer</a:t>
                      </a:r>
                    </a:p>
                    <a:p>
                      <a:pPr algn="just"/>
                      <a:endParaRPr lang="en-US" sz="1200" dirty="0"/>
                    </a:p>
                  </a:txBody>
                  <a:tcPr/>
                </a:tc>
                <a:tc>
                  <a:txBody>
                    <a:bodyPr/>
                    <a:lstStyle/>
                    <a:p>
                      <a:pPr lvl="0" algn="just"/>
                      <a:r>
                        <a:rPr kumimoji="0" lang="en-US" sz="1200" kern="1200" dirty="0" smtClean="0">
                          <a:solidFill>
                            <a:schemeClr val="dk1"/>
                          </a:solidFill>
                          <a:latin typeface="+mn-lt"/>
                          <a:ea typeface="+mn-ea"/>
                          <a:cs typeface="+mn-cs"/>
                        </a:rPr>
                        <a:t>A statement containing the number and date  of invoices </a:t>
                      </a:r>
                    </a:p>
                    <a:p>
                      <a:pPr lvl="0" algn="just"/>
                      <a:r>
                        <a:rPr kumimoji="0" lang="en-US" sz="1200" kern="1200" dirty="0" smtClean="0">
                          <a:solidFill>
                            <a:schemeClr val="dk1"/>
                          </a:solidFill>
                          <a:latin typeface="+mn-lt"/>
                          <a:ea typeface="+mn-ea"/>
                          <a:cs typeface="+mn-cs"/>
                        </a:rPr>
                        <a:t>Evidence regarding the endorsement specified in the second proviso to rule 89(1); and </a:t>
                      </a:r>
                    </a:p>
                    <a:p>
                      <a:pPr lvl="0" algn="just"/>
                      <a:r>
                        <a:rPr kumimoji="0" lang="en-US" sz="1200" kern="1200" dirty="0" smtClean="0">
                          <a:solidFill>
                            <a:schemeClr val="dk1"/>
                          </a:solidFill>
                          <a:latin typeface="+mn-lt"/>
                          <a:ea typeface="+mn-ea"/>
                          <a:cs typeface="+mn-cs"/>
                        </a:rPr>
                        <a:t> </a:t>
                      </a:r>
                    </a:p>
                    <a:p>
                      <a:pPr lvl="0" algn="just"/>
                      <a:r>
                        <a:rPr kumimoji="0" lang="en-US" sz="1200" kern="1200" dirty="0" smtClean="0">
                          <a:solidFill>
                            <a:schemeClr val="dk1"/>
                          </a:solidFill>
                          <a:latin typeface="+mn-lt"/>
                          <a:ea typeface="+mn-ea"/>
                          <a:cs typeface="+mn-cs"/>
                        </a:rPr>
                        <a:t>Details of payment, along with the proof thereof, made by the recipient to the supplier for authorized operations as defined under the SEZ Act, 2005; and</a:t>
                      </a:r>
                    </a:p>
                    <a:p>
                      <a:pPr algn="just"/>
                      <a:r>
                        <a:rPr kumimoji="0" lang="en-US" sz="1200" kern="1200" dirty="0" smtClean="0">
                          <a:solidFill>
                            <a:schemeClr val="dk1"/>
                          </a:solidFill>
                          <a:latin typeface="+mn-lt"/>
                          <a:ea typeface="+mn-ea"/>
                          <a:cs typeface="+mn-cs"/>
                        </a:rPr>
                        <a:t> </a:t>
                      </a:r>
                    </a:p>
                    <a:p>
                      <a:pPr algn="just"/>
                      <a:endParaRPr lang="en-US" sz="12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72567584"/>
              </p:ext>
            </p:extLst>
          </p:nvPr>
        </p:nvGraphicFramePr>
        <p:xfrm>
          <a:off x="457200" y="842611"/>
          <a:ext cx="8229600" cy="5445575"/>
        </p:xfrm>
        <a:graphic>
          <a:graphicData uri="http://schemas.openxmlformats.org/drawingml/2006/table">
            <a:tbl>
              <a:tblPr firstRow="1" bandRow="1">
                <a:tableStyleId>{5C22544A-7EE6-4342-B048-85BDC9FD1C3A}</a:tableStyleId>
              </a:tblPr>
              <a:tblGrid>
                <a:gridCol w="3124200"/>
                <a:gridCol w="5105400"/>
              </a:tblGrid>
              <a:tr h="231556">
                <a:tc>
                  <a:txBody>
                    <a:bodyPr/>
                    <a:lstStyle/>
                    <a:p>
                      <a:pPr marL="457200" algn="ctr">
                        <a:lnSpc>
                          <a:spcPct val="115000"/>
                        </a:lnSpc>
                        <a:spcAft>
                          <a:spcPts val="0"/>
                        </a:spcAft>
                      </a:pPr>
                      <a:r>
                        <a:rPr lang="en-US" sz="1400" dirty="0">
                          <a:latin typeface="Calibri"/>
                          <a:ea typeface="Times New Roman"/>
                          <a:cs typeface="Mangal"/>
                        </a:rPr>
                        <a:t>NATURE OF REFUND </a:t>
                      </a:r>
                    </a:p>
                  </a:txBody>
                  <a:tcPr marL="68580" marR="68580" marT="0" marB="0"/>
                </a:tc>
                <a:tc>
                  <a:txBody>
                    <a:bodyPr/>
                    <a:lstStyle/>
                    <a:p>
                      <a:pPr marL="457200" algn="ctr">
                        <a:lnSpc>
                          <a:spcPct val="115000"/>
                        </a:lnSpc>
                        <a:spcAft>
                          <a:spcPts val="0"/>
                        </a:spcAft>
                      </a:pPr>
                      <a:r>
                        <a:rPr lang="en-US" sz="1400" dirty="0">
                          <a:latin typeface="Calibri"/>
                          <a:ea typeface="Times New Roman"/>
                          <a:cs typeface="Mangal"/>
                        </a:rPr>
                        <a:t>DOCUMENTARY EVIDENCE </a:t>
                      </a:r>
                    </a:p>
                  </a:txBody>
                  <a:tcPr marL="68580" marR="68580" marT="0" marB="0"/>
                </a:tc>
              </a:tr>
              <a:tr h="1883825">
                <a:tc>
                  <a:txBody>
                    <a:bodyPr/>
                    <a:lstStyle/>
                    <a:p>
                      <a:endParaRPr lang="en-US" dirty="0"/>
                    </a:p>
                  </a:txBody>
                  <a:tcPr/>
                </a:tc>
                <a:tc>
                  <a:txBody>
                    <a:bodyPr/>
                    <a:lstStyle/>
                    <a:p>
                      <a:pPr algn="just"/>
                      <a:r>
                        <a:rPr kumimoji="0" lang="en-US" sz="1200" kern="1200" dirty="0" smtClean="0">
                          <a:solidFill>
                            <a:schemeClr val="dk1"/>
                          </a:solidFill>
                          <a:latin typeface="+mn-lt"/>
                          <a:ea typeface="+mn-ea"/>
                          <a:cs typeface="+mn-cs"/>
                        </a:rPr>
                        <a:t>For the period 01.07.2017 to 31.01.2019: </a:t>
                      </a:r>
                    </a:p>
                    <a:p>
                      <a:pPr algn="just"/>
                      <a:r>
                        <a:rPr kumimoji="0" lang="en-US" sz="1200" kern="1200" dirty="0" smtClean="0">
                          <a:solidFill>
                            <a:schemeClr val="dk1"/>
                          </a:solidFill>
                          <a:latin typeface="+mn-lt"/>
                          <a:ea typeface="+mn-ea"/>
                          <a:cs typeface="+mn-cs"/>
                        </a:rPr>
                        <a:t>A declaration to the effect that the SEZ unit or </a:t>
                      </a:r>
                    </a:p>
                    <a:p>
                      <a:pPr algn="just"/>
                      <a:r>
                        <a:rPr kumimoji="0" lang="en-US" sz="1200" kern="1200" dirty="0" smtClean="0">
                          <a:solidFill>
                            <a:schemeClr val="dk1"/>
                          </a:solidFill>
                          <a:latin typeface="+mn-lt"/>
                          <a:ea typeface="+mn-ea"/>
                          <a:cs typeface="+mn-cs"/>
                        </a:rPr>
                        <a:t>developer has not availed the input tax credit of the tax paid by the supplier of goods or services or both</a:t>
                      </a:r>
                    </a:p>
                    <a:p>
                      <a:pPr algn="just"/>
                      <a:r>
                        <a:rPr kumimoji="0" lang="en-IN" sz="1200" kern="1200" dirty="0" err="1" smtClean="0">
                          <a:solidFill>
                            <a:schemeClr val="dk1"/>
                          </a:solidFill>
                          <a:latin typeface="+mn-lt"/>
                          <a:ea typeface="+mn-ea"/>
                          <a:cs typeface="+mn-cs"/>
                        </a:rPr>
                        <a:t>w.e.f</a:t>
                      </a:r>
                      <a:r>
                        <a:rPr kumimoji="0" lang="en-IN" sz="1200" kern="1200" dirty="0" smtClean="0">
                          <a:solidFill>
                            <a:schemeClr val="dk1"/>
                          </a:solidFill>
                          <a:latin typeface="+mn-lt"/>
                          <a:ea typeface="+mn-ea"/>
                          <a:cs typeface="+mn-cs"/>
                        </a:rPr>
                        <a:t>. 01.02.2019</a:t>
                      </a:r>
                    </a:p>
                    <a:p>
                      <a:r>
                        <a:rPr kumimoji="0" lang="en-IN" sz="1200" kern="1200" dirty="0" smtClean="0">
                          <a:solidFill>
                            <a:schemeClr val="dk1"/>
                          </a:solidFill>
                          <a:latin typeface="+mn-lt"/>
                          <a:ea typeface="+mn-ea"/>
                          <a:cs typeface="+mn-cs"/>
                        </a:rPr>
                        <a:t>A  declaration to</a:t>
                      </a:r>
                      <a:r>
                        <a:rPr kumimoji="0" lang="en-IN" sz="1200" kern="1200" baseline="0" dirty="0" smtClean="0">
                          <a:solidFill>
                            <a:schemeClr val="dk1"/>
                          </a:solidFill>
                          <a:latin typeface="+mn-lt"/>
                          <a:ea typeface="+mn-ea"/>
                          <a:cs typeface="+mn-cs"/>
                        </a:rPr>
                        <a:t> the effect that tax has not been </a:t>
                      </a:r>
                      <a:r>
                        <a:rPr kumimoji="0" lang="en-US" sz="1200" kern="1200" dirty="0" smtClean="0">
                          <a:solidFill>
                            <a:schemeClr val="dk1"/>
                          </a:solidFill>
                          <a:latin typeface="+mn-lt"/>
                          <a:ea typeface="+mn-ea"/>
                          <a:cs typeface="+mn-cs"/>
                        </a:rPr>
                        <a:t>collected from the SEZ unit or developer </a:t>
                      </a:r>
                    </a:p>
                    <a:p>
                      <a:r>
                        <a:rPr kumimoji="0" lang="en-US" sz="1200" kern="1200" dirty="0" smtClean="0">
                          <a:solidFill>
                            <a:schemeClr val="dk1"/>
                          </a:solidFill>
                          <a:latin typeface="+mn-lt"/>
                          <a:ea typeface="+mn-ea"/>
                          <a:cs typeface="+mn-cs"/>
                        </a:rPr>
                        <a:t>(Amended vide notification no. 03/2019-central tax dated 29.01.2019)</a:t>
                      </a:r>
                      <a:endParaRPr lang="en-US" sz="1200" dirty="0"/>
                    </a:p>
                  </a:txBody>
                  <a:tcPr/>
                </a:tc>
              </a:tr>
              <a:tr h="431472">
                <a:tc>
                  <a:txBody>
                    <a:bodyPr/>
                    <a:lstStyle/>
                    <a:p>
                      <a:r>
                        <a:rPr kumimoji="0" lang="en-US" sz="1200" kern="1200" dirty="0" smtClean="0">
                          <a:solidFill>
                            <a:schemeClr val="dk1"/>
                          </a:solidFill>
                          <a:latin typeface="+mn-lt"/>
                          <a:ea typeface="+mn-ea"/>
                          <a:cs typeface="+mn-cs"/>
                        </a:rPr>
                        <a:t>Deemed exports </a:t>
                      </a:r>
                      <a:endParaRPr lang="en-US" sz="1200" dirty="0"/>
                    </a:p>
                  </a:txBody>
                  <a:tcPr/>
                </a:tc>
                <a:tc>
                  <a:txBody>
                    <a:bodyPr/>
                    <a:lstStyle/>
                    <a:p>
                      <a:pPr algn="just"/>
                      <a:r>
                        <a:rPr kumimoji="0" lang="en-US" sz="1200" kern="1200" dirty="0" smtClean="0">
                          <a:solidFill>
                            <a:schemeClr val="dk1"/>
                          </a:solidFill>
                          <a:latin typeface="+mn-lt"/>
                          <a:ea typeface="+mn-ea"/>
                          <a:cs typeface="+mn-cs"/>
                        </a:rPr>
                        <a:t>A statement containing the number and date of invoices along with such other evidence as may be notified in this behalf </a:t>
                      </a:r>
                      <a:endParaRPr lang="en-US" sz="1200" dirty="0"/>
                    </a:p>
                  </a:txBody>
                  <a:tcPr/>
                </a:tc>
              </a:tr>
              <a:tr h="112182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unutilized ITC arising out of in-</a:t>
                      </a:r>
                      <a:r>
                        <a:rPr kumimoji="0" lang="en-US" sz="1200" kern="1200" dirty="0" err="1" smtClean="0">
                          <a:solidFill>
                            <a:schemeClr val="dk1"/>
                          </a:solidFill>
                          <a:latin typeface="+mn-lt"/>
                          <a:ea typeface="+mn-ea"/>
                          <a:cs typeface="+mn-cs"/>
                        </a:rPr>
                        <a:t>verted</a:t>
                      </a:r>
                      <a:r>
                        <a:rPr kumimoji="0" lang="en-US" sz="1200" kern="1200" dirty="0" smtClean="0">
                          <a:solidFill>
                            <a:schemeClr val="dk1"/>
                          </a:solidFill>
                          <a:latin typeface="+mn-lt"/>
                          <a:ea typeface="+mn-ea"/>
                          <a:cs typeface="+mn-cs"/>
                        </a:rPr>
                        <a:t> duty structure (i.e. rate of tax on the inputs being higher than the rate of tax on output supplies, other than nil-rated or fully exempt supplies)</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A statement containing the number and the date of the invoices received and issued during a tax period </a:t>
                      </a:r>
                    </a:p>
                    <a:p>
                      <a:pPr algn="just"/>
                      <a:endParaRPr lang="en-US" sz="1200" dirty="0"/>
                    </a:p>
                  </a:txBody>
                  <a:tcPr/>
                </a:tc>
              </a:tr>
              <a:tr h="20253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err="1" smtClean="0">
                          <a:solidFill>
                            <a:schemeClr val="dk1"/>
                          </a:solidFill>
                          <a:latin typeface="+mn-lt"/>
                          <a:ea typeface="+mn-ea"/>
                          <a:cs typeface="+mn-cs"/>
                        </a:rPr>
                        <a:t>Finalisation</a:t>
                      </a:r>
                      <a:r>
                        <a:rPr kumimoji="0" lang="en-US" sz="1200" kern="1200" dirty="0" smtClean="0">
                          <a:solidFill>
                            <a:schemeClr val="dk1"/>
                          </a:solidFill>
                          <a:latin typeface="+mn-lt"/>
                          <a:ea typeface="+mn-ea"/>
                          <a:cs typeface="+mn-cs"/>
                        </a:rPr>
                        <a:t> of provisional assessment</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The reference number of the final assessment or and a copy of the said order</a:t>
                      </a:r>
                      <a:endParaRPr lang="en-US" sz="1200" dirty="0"/>
                    </a:p>
                  </a:txBody>
                  <a:tcPr/>
                </a:tc>
              </a:tr>
              <a:tr h="20253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Wrong determination of nature of supply</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A statement showing the details of transaction considered as intrastate supply, but which subsequently held to be interstate supply</a:t>
                      </a:r>
                      <a:endParaRPr lang="en-US" sz="1200" dirty="0"/>
                    </a:p>
                  </a:txBody>
                  <a:tcPr/>
                </a:tc>
              </a:tr>
              <a:tr h="20253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Excess payment of tax</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A statement showing the details of the amount claim on account of excess payment of tax</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bl>
          </a:graphicData>
        </a:graphic>
      </p:graphicFrame>
      <p:sp>
        <p:nvSpPr>
          <p:cNvPr id="3" name="Title 2"/>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400" b="1" dirty="0" smtClean="0"/>
              <a:t>Circular no. 125/44/2019-GST dated 18.11.2019 (</a:t>
            </a:r>
            <a:r>
              <a:rPr lang="en-US" sz="1400" b="1" dirty="0" err="1" smtClean="0"/>
              <a:t>para</a:t>
            </a:r>
            <a:r>
              <a:rPr lang="en-US" sz="1400" b="1" dirty="0" smtClean="0"/>
              <a:t> 4)</a:t>
            </a:r>
          </a:p>
          <a:p>
            <a:endParaRPr lang="en-US" sz="1400" dirty="0" smtClean="0"/>
          </a:p>
          <a:p>
            <a:r>
              <a:rPr lang="en-US" sz="1400" b="1" dirty="0" smtClean="0"/>
              <a:t>Annexure A -Documents to be submitted with refund application in Form GST R 01</a:t>
            </a:r>
          </a:p>
          <a:p>
            <a:endParaRPr lang="en-US" sz="1400" b="1" dirty="0" smtClean="0"/>
          </a:p>
          <a:p>
            <a:pPr algn="just"/>
            <a:r>
              <a:rPr lang="en-US" sz="1400" b="1" dirty="0" smtClean="0"/>
              <a:t>Form GST RFD-01</a:t>
            </a:r>
            <a:r>
              <a:rPr lang="en-US" sz="1400" dirty="0" smtClean="0"/>
              <a:t> shall be filled on the common portal by an applicant seeking refund under any of the categories mentioned above. This shall entail filing of statement declarations/undertakings which are part of Form GST RFD-01 itself, and a uploading of other documents/invoices which shall be required to be provided by applicant for processing of the refund claim. A comprehensive list of such document is provided at Annexure-A and it is clarified that no other document needs to provided by the applicant at the stage of filing of the refund application. The facility of uploading these documents/invoices shall be available on the common portal where four documents, each of maximum 5MB, may be uploaded along with the refund application. Neither the refund application in Form GST RFD-01 nor any of supporting documents shall be required to be physically submitted to the off of the jurisdictional proper officer.</a:t>
            </a:r>
          </a:p>
          <a:p>
            <a:endParaRPr lang="en-US" sz="1400" dirty="0" smtClean="0"/>
          </a:p>
          <a:p>
            <a:endParaRPr lang="en-US" dirty="0"/>
          </a:p>
        </p:txBody>
      </p:sp>
      <p:sp>
        <p:nvSpPr>
          <p:cNvPr id="3" name="Title 2"/>
          <p:cNvSpPr>
            <a:spLocks noGrp="1"/>
          </p:cNvSpPr>
          <p:nvPr>
            <p:ph type="title"/>
          </p:nvPr>
        </p:nvSpPr>
        <p:spPr/>
        <p:txBody>
          <a:bodyPr>
            <a:normAutofit/>
          </a:bodyPr>
          <a:lstStyle/>
          <a:p>
            <a:r>
              <a:rPr lang="en-IN" sz="2000" u="sng" dirty="0" smtClean="0"/>
              <a:t>Guidelines regarding RFD-01</a:t>
            </a:r>
            <a:endParaRPr lang="en-US" sz="2000"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15139844"/>
              </p:ext>
            </p:extLst>
          </p:nvPr>
        </p:nvGraphicFramePr>
        <p:xfrm>
          <a:off x="457200" y="990601"/>
          <a:ext cx="8229600" cy="4526279"/>
        </p:xfrm>
        <a:graphic>
          <a:graphicData uri="http://schemas.openxmlformats.org/drawingml/2006/table">
            <a:tbl>
              <a:tblPr firstRow="1" bandRow="1">
                <a:tableStyleId>{5C22544A-7EE6-4342-B048-85BDC9FD1C3A}</a:tableStyleId>
              </a:tblPr>
              <a:tblGrid>
                <a:gridCol w="381000"/>
                <a:gridCol w="1828800"/>
                <a:gridCol w="2438400"/>
                <a:gridCol w="3581400"/>
              </a:tblGrid>
              <a:tr h="602990">
                <a:tc>
                  <a:txBody>
                    <a:bodyPr/>
                    <a:lstStyle/>
                    <a:p>
                      <a:r>
                        <a:rPr lang="en-IN" sz="1200" dirty="0" smtClean="0"/>
                        <a:t>S.N.</a:t>
                      </a:r>
                      <a:endParaRPr lang="en-US" sz="1200" dirty="0"/>
                    </a:p>
                  </a:txBody>
                  <a:tcPr/>
                </a:tc>
                <a:tc>
                  <a:txBody>
                    <a:bodyPr/>
                    <a:lstStyle/>
                    <a:p>
                      <a:r>
                        <a:rPr lang="en-IN" sz="1200" dirty="0" smtClean="0"/>
                        <a:t>Type of Refund </a:t>
                      </a:r>
                      <a:endParaRPr lang="en-US" sz="1200" dirty="0"/>
                    </a:p>
                  </a:txBody>
                  <a:tcPr/>
                </a:tc>
                <a:tc>
                  <a:txBody>
                    <a:bodyPr/>
                    <a:lstStyle/>
                    <a:p>
                      <a:r>
                        <a:rPr lang="en-IN" sz="1200" dirty="0" smtClean="0"/>
                        <a:t>Document</a:t>
                      </a:r>
                      <a:r>
                        <a:rPr lang="en-IN" sz="1200" baseline="0" dirty="0" smtClean="0"/>
                        <a:t> filled online</a:t>
                      </a:r>
                      <a:endParaRPr lang="en-US" sz="1200" dirty="0"/>
                    </a:p>
                  </a:txBody>
                  <a:tcPr/>
                </a:tc>
                <a:tc>
                  <a:txBody>
                    <a:bodyPr/>
                    <a:lstStyle/>
                    <a:p>
                      <a:r>
                        <a:rPr lang="en-IN" sz="1200" dirty="0" smtClean="0"/>
                        <a:t>Supporting Documents  to be additionally uploaded.</a:t>
                      </a:r>
                      <a:endParaRPr lang="en-US" sz="1200" dirty="0"/>
                    </a:p>
                  </a:txBody>
                  <a:tcPr/>
                </a:tc>
              </a:tr>
              <a:tr h="454905">
                <a:tc rowSpan="4">
                  <a:txBody>
                    <a:bodyPr/>
                    <a:lstStyle/>
                    <a:p>
                      <a:r>
                        <a:rPr lang="en-IN" sz="1200" dirty="0" smtClean="0"/>
                        <a:t>1.</a:t>
                      </a:r>
                      <a:endParaRPr lang="en-US" sz="1200" dirty="0"/>
                    </a:p>
                  </a:txBody>
                  <a:tcPr/>
                </a:tc>
                <a:tc rowSpan="4">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unutilized ITC on account of exports without payment of tax</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second and third proviso to sec 54(3)</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Copy of GSTR-2A of the relevant period </a:t>
                      </a:r>
                    </a:p>
                    <a:p>
                      <a:pPr algn="just"/>
                      <a:endParaRPr lang="en-US" sz="1200" dirty="0"/>
                    </a:p>
                  </a:txBody>
                  <a:tcPr/>
                </a:tc>
              </a:tr>
              <a:tr h="454905">
                <a:tc vMerge="1">
                  <a:txBody>
                    <a:bodyPr/>
                    <a:lstStyle/>
                    <a:p>
                      <a:endParaRPr lang="en-US"/>
                    </a:p>
                  </a:txBody>
                  <a:tcPr/>
                </a:tc>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row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of invoices (Annexure-B)</a:t>
                      </a:r>
                      <a:endParaRPr lang="en-US" sz="1200" dirty="0"/>
                    </a:p>
                  </a:txBody>
                  <a:tcPr/>
                </a:tc>
              </a:tr>
              <a:tr h="636867">
                <a:tc vMerge="1">
                  <a:txBody>
                    <a:bodyPr/>
                    <a:lstStyle/>
                    <a:p>
                      <a:endParaRPr lang="en-US"/>
                    </a:p>
                  </a:txBody>
                  <a:tcPr/>
                </a:tc>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3 under rule 89(2)(b) and rule 89(2) (c) </a:t>
                      </a:r>
                    </a:p>
                    <a:p>
                      <a:pPr algn="l"/>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636867">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kumimoji="0" lang="en-US" sz="1200" kern="1200" dirty="0" smtClean="0">
                          <a:solidFill>
                            <a:schemeClr val="dk1"/>
                          </a:solidFill>
                          <a:latin typeface="+mn-lt"/>
                          <a:ea typeface="+mn-ea"/>
                          <a:cs typeface="+mn-cs"/>
                        </a:rPr>
                        <a:t>Statement 3A under rule 89(4) </a:t>
                      </a:r>
                      <a:endParaRPr lang="en-US" sz="1200" dirty="0"/>
                    </a:p>
                  </a:txBody>
                  <a:tcPr/>
                </a:tc>
                <a:tc>
                  <a:txBody>
                    <a:bodyPr/>
                    <a:lstStyle/>
                    <a:p>
                      <a:pPr algn="just"/>
                      <a:r>
                        <a:rPr kumimoji="0" lang="en-US" sz="1200" kern="1200" dirty="0" smtClean="0">
                          <a:solidFill>
                            <a:schemeClr val="dk1"/>
                          </a:solidFill>
                          <a:latin typeface="+mn-lt"/>
                          <a:ea typeface="+mn-ea"/>
                          <a:cs typeface="+mn-cs"/>
                        </a:rPr>
                        <a:t>BRC/FIRC in case of export of services and shipping bill (only in case of exports made through non-EDI ports) in case of goods.</a:t>
                      </a:r>
                      <a:endParaRPr lang="en-US" sz="1200" dirty="0"/>
                    </a:p>
                  </a:txBody>
                  <a:tcPr/>
                </a:tc>
              </a:tr>
              <a:tr h="631449">
                <a:tc rowSpan="3">
                  <a:txBody>
                    <a:bodyPr/>
                    <a:lstStyle/>
                    <a:p>
                      <a:r>
                        <a:rPr lang="en-US" sz="1200" dirty="0" smtClean="0"/>
                        <a:t>2.</a:t>
                      </a:r>
                      <a:endParaRPr lang="en-US" sz="1200" dirty="0"/>
                    </a:p>
                  </a:txBody>
                  <a:tcPr/>
                </a:tc>
                <a:tc rowSpan="3">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tax paid on export of services made with payment of tax</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second and third proviso to sec 54(3)</a:t>
                      </a:r>
                      <a:endParaRPr lang="en-US" sz="1200" dirty="0"/>
                    </a:p>
                  </a:txBody>
                  <a:tcPr/>
                </a:tc>
                <a:tc>
                  <a:txBody>
                    <a:bodyPr/>
                    <a:lstStyle/>
                    <a:p>
                      <a:pPr algn="just"/>
                      <a:r>
                        <a:rPr lang="en-US" sz="1200" dirty="0" smtClean="0"/>
                        <a:t>BRC/FIRC/any</a:t>
                      </a:r>
                      <a:r>
                        <a:rPr lang="en-US" sz="1200" baseline="0" dirty="0" smtClean="0"/>
                        <a:t> other document indicating the receipt of sale proceeds of services </a:t>
                      </a:r>
                      <a:endParaRPr lang="en-US" sz="1200" dirty="0"/>
                    </a:p>
                  </a:txBody>
                  <a:tcPr/>
                </a:tc>
              </a:tr>
              <a:tr h="457200">
                <a:tc vMerge="1">
                  <a:txBody>
                    <a:bodyPr/>
                    <a:lstStyle/>
                    <a:p>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a:txBody>
                    <a:bodyPr/>
                    <a:lstStyle/>
                    <a:p>
                      <a:pPr algn="just"/>
                      <a:r>
                        <a:rPr lang="en-US" sz="1200" dirty="0" smtClean="0"/>
                        <a:t>Copy of GSTR-2A of the relevant period</a:t>
                      </a:r>
                      <a:endParaRPr lang="en-US" sz="1200" dirty="0"/>
                    </a:p>
                  </a:txBody>
                  <a:tcPr/>
                </a:tc>
              </a:tr>
              <a:tr h="636867">
                <a:tc vMerge="1">
                  <a:txBody>
                    <a:bodyPr/>
                    <a:lstStyle/>
                    <a:p>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regarding non-prosecution under sub-rule (1) of rule 91 of the CGST Rules for availing provisional refund</a:t>
                      </a:r>
                      <a:endParaRPr lang="en-US" sz="1200" dirty="0"/>
                    </a:p>
                  </a:txBody>
                  <a:tcPr/>
                </a:tc>
              </a:tr>
            </a:tbl>
          </a:graphicData>
        </a:graphic>
      </p:graphicFrame>
      <p:sp>
        <p:nvSpPr>
          <p:cNvPr id="3" name="Title 2"/>
          <p:cNvSpPr>
            <a:spLocks noGrp="1"/>
          </p:cNvSpPr>
          <p:nvPr>
            <p:ph type="title"/>
          </p:nvPr>
        </p:nvSpPr>
        <p:spPr>
          <a:xfrm>
            <a:off x="457200" y="274638"/>
            <a:ext cx="8229600" cy="563562"/>
          </a:xfrm>
        </p:spPr>
        <p:txBody>
          <a:bodyPr>
            <a:normAutofit/>
          </a:bodyPr>
          <a:lstStyle/>
          <a:p>
            <a:r>
              <a:rPr lang="en-IN" sz="1800" u="sng" dirty="0" smtClean="0"/>
              <a:t>Documents to be annexed  with the refund application</a:t>
            </a:r>
            <a:endParaRPr lang="en-US" sz="1800"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59930546"/>
              </p:ext>
            </p:extLst>
          </p:nvPr>
        </p:nvGraphicFramePr>
        <p:xfrm>
          <a:off x="457200" y="838201"/>
          <a:ext cx="8229600" cy="4495799"/>
        </p:xfrm>
        <a:graphic>
          <a:graphicData uri="http://schemas.openxmlformats.org/drawingml/2006/table">
            <a:tbl>
              <a:tblPr firstRow="1" bandRow="1">
                <a:tableStyleId>{5C22544A-7EE6-4342-B048-85BDC9FD1C3A}</a:tableStyleId>
              </a:tblPr>
              <a:tblGrid>
                <a:gridCol w="381000"/>
                <a:gridCol w="1981200"/>
                <a:gridCol w="2438400"/>
                <a:gridCol w="3429000"/>
              </a:tblGrid>
              <a:tr h="478276">
                <a:tc>
                  <a:txBody>
                    <a:bodyPr/>
                    <a:lstStyle/>
                    <a:p>
                      <a:r>
                        <a:rPr lang="en-IN" sz="1200" dirty="0" smtClean="0"/>
                        <a:t>S.N.</a:t>
                      </a:r>
                      <a:endParaRPr lang="en-US" sz="1200" dirty="0"/>
                    </a:p>
                  </a:txBody>
                  <a:tcPr/>
                </a:tc>
                <a:tc>
                  <a:txBody>
                    <a:bodyPr/>
                    <a:lstStyle/>
                    <a:p>
                      <a:r>
                        <a:rPr lang="en-IN" sz="1200" dirty="0" smtClean="0"/>
                        <a:t>Type of Refund </a:t>
                      </a:r>
                      <a:endParaRPr lang="en-US" sz="1200" dirty="0"/>
                    </a:p>
                  </a:txBody>
                  <a:tcPr/>
                </a:tc>
                <a:tc>
                  <a:txBody>
                    <a:bodyPr/>
                    <a:lstStyle/>
                    <a:p>
                      <a:r>
                        <a:rPr lang="en-IN" sz="1200" dirty="0" smtClean="0"/>
                        <a:t>Document</a:t>
                      </a:r>
                      <a:r>
                        <a:rPr lang="en-IN" sz="1200" baseline="0" dirty="0" smtClean="0"/>
                        <a:t> filled online</a:t>
                      </a:r>
                      <a:endParaRPr lang="en-US" sz="1200" dirty="0"/>
                    </a:p>
                  </a:txBody>
                  <a:tcPr/>
                </a:tc>
                <a:tc>
                  <a:txBody>
                    <a:bodyPr/>
                    <a:lstStyle/>
                    <a:p>
                      <a:r>
                        <a:rPr lang="en-IN" sz="1200" dirty="0" smtClean="0"/>
                        <a:t>Supporting Documents  to be additionally uploaded.</a:t>
                      </a:r>
                      <a:endParaRPr lang="en-US" sz="1200" dirty="0"/>
                    </a:p>
                  </a:txBody>
                  <a:tcPr/>
                </a:tc>
              </a:tr>
              <a:tr h="478276">
                <a:tc rowSpan="4">
                  <a:txBody>
                    <a:bodyPr/>
                    <a:lstStyle/>
                    <a:p>
                      <a:r>
                        <a:rPr lang="en-IN" sz="1200" dirty="0" smtClean="0"/>
                        <a:t>3.</a:t>
                      </a:r>
                      <a:endParaRPr lang="en-US" sz="1200" dirty="0"/>
                    </a:p>
                  </a:txBody>
                  <a:tcPr/>
                </a:tc>
                <a:tc rowSpan="6">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unutilized ITC on account of Supplies</a:t>
                      </a:r>
                      <a:r>
                        <a:rPr kumimoji="0" lang="en-US" sz="1200" kern="1200" baseline="0" dirty="0" smtClean="0">
                          <a:solidFill>
                            <a:schemeClr val="dk1"/>
                          </a:solidFill>
                          <a:latin typeface="+mn-lt"/>
                          <a:ea typeface="+mn-ea"/>
                          <a:cs typeface="+mn-cs"/>
                        </a:rPr>
                        <a:t> made to SEZ units/developer </a:t>
                      </a:r>
                      <a:r>
                        <a:rPr kumimoji="0" lang="en-US" sz="1200" kern="1200" dirty="0" smtClean="0">
                          <a:solidFill>
                            <a:schemeClr val="dk1"/>
                          </a:solidFill>
                          <a:latin typeface="+mn-lt"/>
                          <a:ea typeface="+mn-ea"/>
                          <a:cs typeface="+mn-cs"/>
                        </a:rPr>
                        <a:t> without payment of tax</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third proviso to sec 54(3)</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Copy of GSTR-2A of the relevant period </a:t>
                      </a:r>
                    </a:p>
                  </a:txBody>
                  <a:tcPr/>
                </a:tc>
              </a:tr>
              <a:tr h="478276">
                <a:tc vMerge="1">
                  <a:txBody>
                    <a:bodyPr/>
                    <a:lstStyle/>
                    <a:p>
                      <a:endParaRPr lang="en-US"/>
                    </a:p>
                  </a:txBody>
                  <a:tcPr/>
                </a:tc>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5 under rule 89(2)(d) and rule 89(2)(e)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of invoices (Annexure-B)</a:t>
                      </a:r>
                    </a:p>
                  </a:txBody>
                  <a:tcPr/>
                </a:tc>
              </a:tr>
              <a:tr h="669587">
                <a:tc vMerge="1">
                  <a:txBody>
                    <a:bodyPr/>
                    <a:lstStyle/>
                    <a:p>
                      <a:endParaRPr lang="en-US"/>
                    </a:p>
                  </a:txBody>
                  <a:tcPr/>
                </a:tc>
                <a:tc vMerge="1">
                  <a:txBody>
                    <a:bodyPr/>
                    <a:lstStyle/>
                    <a:p>
                      <a:endParaRPr lang="en-US"/>
                    </a:p>
                  </a:txBody>
                  <a:tcPr/>
                </a:tc>
                <a:tc>
                  <a:txBody>
                    <a:bodyPr/>
                    <a:lstStyle/>
                    <a:p>
                      <a:r>
                        <a:rPr kumimoji="0" lang="en-US" sz="1200" kern="1200" dirty="0" smtClean="0">
                          <a:solidFill>
                            <a:schemeClr val="dk1"/>
                          </a:solidFill>
                          <a:latin typeface="+mn-lt"/>
                          <a:ea typeface="+mn-ea"/>
                          <a:cs typeface="+mn-cs"/>
                        </a:rPr>
                        <a:t>Statement 5A under rule 89(4) </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860899">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kumimoji="0" lang="en-US" sz="1200" kern="1200" dirty="0" smtClean="0">
                          <a:solidFill>
                            <a:schemeClr val="dk1"/>
                          </a:solidFill>
                          <a:latin typeface="+mn-lt"/>
                          <a:ea typeface="+mn-ea"/>
                          <a:cs typeface="+mn-cs"/>
                        </a:rPr>
                        <a:t>Declaration under rule 89(2)(f)</a:t>
                      </a:r>
                      <a:endParaRPr lang="en-US" sz="1200" dirty="0"/>
                    </a:p>
                  </a:txBody>
                  <a:tcPr/>
                </a:tc>
                <a:tc>
                  <a:txBody>
                    <a:bodyPr/>
                    <a:lstStyle/>
                    <a:p>
                      <a:pPr algn="just"/>
                      <a:r>
                        <a:rPr kumimoji="0" lang="en-US" sz="1200" kern="1200" dirty="0" smtClean="0">
                          <a:solidFill>
                            <a:schemeClr val="dk1"/>
                          </a:solidFill>
                          <a:latin typeface="+mn-lt"/>
                          <a:ea typeface="+mn-ea"/>
                          <a:cs typeface="+mn-cs"/>
                        </a:rPr>
                        <a:t>Endorsement(s) from the specified officer of the SEZ regarding receipt of goods/services for authorized operations under second proviso to rule 89(1)</a:t>
                      </a:r>
                      <a:endParaRPr lang="en-US" sz="1200" dirty="0"/>
                    </a:p>
                  </a:txBody>
                  <a:tcPr/>
                </a:tc>
              </a:tr>
              <a:tr h="478276">
                <a:tc>
                  <a:txBody>
                    <a:bodyPr/>
                    <a:lstStyle/>
                    <a:p>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kumimoji="0" lang="en-US" sz="1200" kern="1200" dirty="0" smtClean="0">
                          <a:solidFill>
                            <a:schemeClr val="dk1"/>
                          </a:solidFill>
                          <a:latin typeface="+mn-lt"/>
                          <a:ea typeface="+mn-ea"/>
                          <a:cs typeface="+mn-cs"/>
                        </a:rPr>
                        <a:t>Undertaking in relation to sec 16(2)(c) and sec 42(2)</a:t>
                      </a:r>
                      <a:endParaRPr kumimoji="0" lang="en-US" sz="1200" kern="1200" dirty="0">
                        <a:solidFill>
                          <a:schemeClr val="dk1"/>
                        </a:solidFill>
                        <a:latin typeface="+mn-lt"/>
                        <a:ea typeface="+mn-ea"/>
                        <a:cs typeface="+mn-cs"/>
                      </a:endParaRPr>
                    </a:p>
                  </a:txBody>
                  <a:tcPr/>
                </a:tc>
                <a:tc>
                  <a:txBody>
                    <a:bodyPr/>
                    <a:lstStyle/>
                    <a:p>
                      <a:pPr algn="just"/>
                      <a:endParaRPr lang="en-US" sz="1200" dirty="0"/>
                    </a:p>
                  </a:txBody>
                  <a:tcPr/>
                </a:tc>
              </a:tr>
              <a:tr h="1052209">
                <a:tc>
                  <a:txBody>
                    <a:bodyPr/>
                    <a:lstStyle/>
                    <a:p>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algn="just"/>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89(2)(m) otherwise</a:t>
                      </a:r>
                      <a:endParaRPr kumimoji="0" lang="en-US" sz="1200" kern="1200" dirty="0">
                        <a:solidFill>
                          <a:schemeClr val="dk1"/>
                        </a:solidFill>
                        <a:latin typeface="+mn-lt"/>
                        <a:ea typeface="+mn-ea"/>
                        <a:cs typeface="+mn-cs"/>
                      </a:endParaRPr>
                    </a:p>
                  </a:txBody>
                  <a:tcPr/>
                </a:tc>
                <a:tc>
                  <a:txBody>
                    <a:bodyPr/>
                    <a:lstStyle/>
                    <a:p>
                      <a:pPr algn="just"/>
                      <a:endParaRPr lang="en-US" sz="1200" dirty="0"/>
                    </a:p>
                  </a:txBody>
                  <a:tcPr/>
                </a:tc>
              </a:tr>
            </a:tbl>
          </a:graphicData>
        </a:graphic>
      </p:graphicFrame>
      <p:sp>
        <p:nvSpPr>
          <p:cNvPr id="3" name="Title 2"/>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4396213"/>
              </p:ext>
            </p:extLst>
          </p:nvPr>
        </p:nvGraphicFramePr>
        <p:xfrm>
          <a:off x="457200" y="562670"/>
          <a:ext cx="8229600" cy="5869339"/>
        </p:xfrm>
        <a:graphic>
          <a:graphicData uri="http://schemas.openxmlformats.org/drawingml/2006/table">
            <a:tbl>
              <a:tblPr firstRow="1" bandRow="1">
                <a:tableStyleId>{5C22544A-7EE6-4342-B048-85BDC9FD1C3A}</a:tableStyleId>
              </a:tblPr>
              <a:tblGrid>
                <a:gridCol w="381000"/>
                <a:gridCol w="2057400"/>
                <a:gridCol w="2971800"/>
                <a:gridCol w="2819400"/>
              </a:tblGrid>
              <a:tr h="446670">
                <a:tc>
                  <a:txBody>
                    <a:bodyPr/>
                    <a:lstStyle/>
                    <a:p>
                      <a:pPr algn="ctr"/>
                      <a:r>
                        <a:rPr lang="en-IN" sz="1200" dirty="0" smtClean="0"/>
                        <a:t>S.</a:t>
                      </a:r>
                    </a:p>
                    <a:p>
                      <a:pPr algn="ctr"/>
                      <a:r>
                        <a:rPr lang="en-IN" sz="1200" dirty="0" smtClean="0"/>
                        <a:t>N.</a:t>
                      </a:r>
                      <a:endParaRPr lang="en-US" sz="1200" dirty="0"/>
                    </a:p>
                  </a:txBody>
                  <a:tcPr/>
                </a:tc>
                <a:tc>
                  <a:txBody>
                    <a:bodyPr/>
                    <a:lstStyle/>
                    <a:p>
                      <a:pPr algn="ctr"/>
                      <a:r>
                        <a:rPr lang="en-IN" sz="1200" dirty="0" smtClean="0"/>
                        <a:t>Type of Refund </a:t>
                      </a:r>
                      <a:endParaRPr lang="en-US" sz="1200" dirty="0"/>
                    </a:p>
                  </a:txBody>
                  <a:tcPr/>
                </a:tc>
                <a:tc>
                  <a:txBody>
                    <a:bodyPr/>
                    <a:lstStyle/>
                    <a:p>
                      <a:pPr algn="ctr"/>
                      <a:r>
                        <a:rPr lang="en-IN" sz="1200" dirty="0" smtClean="0"/>
                        <a:t>Document</a:t>
                      </a:r>
                      <a:r>
                        <a:rPr lang="en-IN" sz="1200" baseline="0" dirty="0" smtClean="0"/>
                        <a:t> filled online</a:t>
                      </a:r>
                      <a:endParaRPr lang="en-US" sz="1200" dirty="0"/>
                    </a:p>
                  </a:txBody>
                  <a:tcPr/>
                </a:tc>
                <a:tc>
                  <a:txBody>
                    <a:bodyPr/>
                    <a:lstStyle/>
                    <a:p>
                      <a:pPr algn="ctr"/>
                      <a:r>
                        <a:rPr lang="en-IN" sz="1200" dirty="0" smtClean="0"/>
                        <a:t>Supporting Documents  to be additionally uploaded.</a:t>
                      </a:r>
                      <a:endParaRPr lang="en-US" sz="1200" dirty="0"/>
                    </a:p>
                  </a:txBody>
                  <a:tcPr/>
                </a:tc>
              </a:tr>
              <a:tr h="625338">
                <a:tc rowSpan="4">
                  <a:txBody>
                    <a:bodyPr/>
                    <a:lstStyle/>
                    <a:p>
                      <a:r>
                        <a:rPr lang="en-US" sz="1200" dirty="0" smtClean="0"/>
                        <a:t>4</a:t>
                      </a:r>
                      <a:endParaRPr lang="en-US" sz="1200" dirty="0"/>
                    </a:p>
                  </a:txBody>
                  <a:tcPr/>
                </a:tc>
                <a:tc rowSpan="4">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tax paid on supplies made to SEZ units/ developer with payment of tax</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second and third proviso to sec 54(3)</a:t>
                      </a:r>
                    </a:p>
                    <a:p>
                      <a:endParaRPr lang="en-US" sz="1200" dirty="0"/>
                    </a:p>
                  </a:txBody>
                  <a:tcPr/>
                </a:tc>
                <a:tc rowSpan="2">
                  <a:txBody>
                    <a:bodyPr/>
                    <a:lstStyle/>
                    <a:p>
                      <a:pPr algn="just"/>
                      <a:r>
                        <a:rPr kumimoji="0" lang="en-US" sz="1200" kern="1200" dirty="0" smtClean="0">
                          <a:solidFill>
                            <a:schemeClr val="dk1"/>
                          </a:solidFill>
                          <a:latin typeface="+mn-lt"/>
                          <a:ea typeface="+mn-ea"/>
                          <a:cs typeface="+mn-cs"/>
                        </a:rPr>
                        <a:t>Endorsement(s) from the specified officer of the SEZ regarding receipt of goods/services for authorized operations under second proviso to rule 89(1)</a:t>
                      </a:r>
                      <a:endParaRPr lang="en-US" sz="1200" dirty="0"/>
                    </a:p>
                  </a:txBody>
                  <a:tcPr/>
                </a:tc>
              </a:tr>
              <a:tr h="440577">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rule 89(2)(f)</a:t>
                      </a:r>
                      <a:endParaRPr lang="en-US" sz="1200" dirty="0"/>
                    </a:p>
                  </a:txBody>
                  <a:tcPr/>
                </a:tc>
                <a:tc vMerge="1">
                  <a:txBody>
                    <a:bodyPr/>
                    <a:lstStyle/>
                    <a:p>
                      <a:pPr algn="just"/>
                      <a:endParaRPr lang="en-US" sz="1200" dirty="0"/>
                    </a:p>
                  </a:txBody>
                  <a:tcPr/>
                </a:tc>
              </a:tr>
              <a:tr h="804006">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4 under rule 89(2)(d) and rule 89(2) (e)</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regarding non- prosecution under sub-rule (1) of rule 91 of the CGST Rules for availing provisional refund</a:t>
                      </a:r>
                      <a:endParaRPr lang="en-US" sz="1200" dirty="0"/>
                    </a:p>
                  </a:txBody>
                  <a:tcPr/>
                </a:tc>
              </a:tr>
              <a:tr h="804006">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kumimoji="0" lang="en-US" sz="1200" kern="1200" dirty="0" smtClean="0">
                          <a:solidFill>
                            <a:schemeClr val="dk1"/>
                          </a:solidFill>
                          <a:latin typeface="+mn-lt"/>
                          <a:ea typeface="+mn-ea"/>
                          <a:cs typeface="+mn-cs"/>
                        </a:rPr>
                        <a:t>Undertaking in relation to sec 16(2)(c) and sec 42(2)</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 (m) otherwise</a:t>
                      </a:r>
                      <a:endParaRPr lang="en-US" sz="1200" dirty="0"/>
                    </a:p>
                  </a:txBody>
                  <a:tcPr/>
                </a:tc>
              </a:tr>
              <a:tr h="625338">
                <a:tc rowSpan="5">
                  <a:txBody>
                    <a:bodyPr/>
                    <a:lstStyle/>
                    <a:p>
                      <a:r>
                        <a:rPr lang="en-US" sz="1200" dirty="0" smtClean="0"/>
                        <a:t>5</a:t>
                      </a:r>
                      <a:endParaRPr lang="en-US" sz="1200" dirty="0"/>
                    </a:p>
                  </a:txBody>
                  <a:tcPr/>
                </a:tc>
                <a:tc rowSpan="5">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Refund of ITC unutilized on account of accumulation due to inverted tax structure</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second and third proviso to sec 54(3)</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Copy of GSTR-2A of the relevant period </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406881">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kumimoji="0" lang="en-US" sz="1200" kern="1200" dirty="0" smtClean="0">
                          <a:solidFill>
                            <a:schemeClr val="dk1"/>
                          </a:solidFill>
                          <a:latin typeface="+mn-lt"/>
                          <a:ea typeface="+mn-ea"/>
                          <a:cs typeface="+mn-cs"/>
                        </a:rPr>
                        <a:t>Declaration under sec 54(3)(ii)</a:t>
                      </a:r>
                      <a:endParaRPr kumimoji="0" lang="en-US" sz="1200" kern="1200" dirty="0">
                        <a:solidFill>
                          <a:schemeClr val="dk1"/>
                        </a:solidFill>
                        <a:latin typeface="+mn-lt"/>
                        <a:ea typeface="+mn-ea"/>
                        <a:cs typeface="+mn-cs"/>
                      </a:endParaRPr>
                    </a:p>
                  </a:txBody>
                  <a:tcPr/>
                </a:tc>
                <a:tc rowSpan="4">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of invoices (Annexure-B)</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446670">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kumimoji="0" lang="en-US" sz="1200" kern="1200" dirty="0">
                        <a:solidFill>
                          <a:schemeClr val="dk1"/>
                        </a:solidFill>
                        <a:latin typeface="+mn-lt"/>
                        <a:ea typeface="+mn-ea"/>
                        <a:cs typeface="+mn-cs"/>
                      </a:endParaRPr>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358441">
                <a:tc vMerge="1">
                  <a:txBody>
                    <a:bodyPr/>
                    <a:lstStyle/>
                    <a:p>
                      <a:endParaRPr 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1 under rule 89(5)</a:t>
                      </a:r>
                      <a:endParaRPr kumimoji="0" lang="en-US" sz="1200" kern="1200" dirty="0">
                        <a:solidFill>
                          <a:schemeClr val="dk1"/>
                        </a:solidFill>
                        <a:latin typeface="+mn-lt"/>
                        <a:ea typeface="+mn-ea"/>
                        <a:cs typeface="+mn-cs"/>
                      </a:endParaRPr>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r h="804006">
                <a:tc vMerge="1">
                  <a:txBody>
                    <a:bodyPr/>
                    <a:lstStyle/>
                    <a:p>
                      <a:endParaRPr lang="en-US" sz="1200" dirty="0"/>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 (m) otherwise</a:t>
                      </a:r>
                      <a:endParaRPr kumimoji="0" lang="en-US" sz="1200" kern="1200" dirty="0">
                        <a:solidFill>
                          <a:schemeClr val="dk1"/>
                        </a:solidFill>
                        <a:latin typeface="+mn-lt"/>
                        <a:ea typeface="+mn-ea"/>
                        <a:cs typeface="+mn-cs"/>
                      </a:endParaRPr>
                    </a:p>
                  </a:txBody>
                  <a:tcPr/>
                </a:tc>
                <a:tc v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200" dirty="0"/>
                    </a:p>
                  </a:txBody>
                  <a:tcPr/>
                </a:tc>
              </a:tr>
            </a:tbl>
          </a:graphicData>
        </a:graphic>
      </p:graphicFrame>
      <p:sp>
        <p:nvSpPr>
          <p:cNvPr id="3" name="Title 2"/>
          <p:cNvSpPr>
            <a:spLocks noGrp="1"/>
          </p:cNvSpPr>
          <p:nvPr>
            <p:ph type="title"/>
          </p:nvPr>
        </p:nvSpPr>
        <p:spPr>
          <a:xfrm>
            <a:off x="457200" y="274638"/>
            <a:ext cx="8229600" cy="45719"/>
          </a:xfrm>
        </p:spPr>
        <p:txBody>
          <a:bodyPr>
            <a:normAutofit fontScale="90000"/>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70599507"/>
              </p:ext>
            </p:extLst>
          </p:nvPr>
        </p:nvGraphicFramePr>
        <p:xfrm>
          <a:off x="457200" y="831676"/>
          <a:ext cx="8229600" cy="5188124"/>
        </p:xfrm>
        <a:graphic>
          <a:graphicData uri="http://schemas.openxmlformats.org/drawingml/2006/table">
            <a:tbl>
              <a:tblPr firstRow="1" bandRow="1">
                <a:tableStyleId>{5C22544A-7EE6-4342-B048-85BDC9FD1C3A}</a:tableStyleId>
              </a:tblPr>
              <a:tblGrid>
                <a:gridCol w="381000"/>
                <a:gridCol w="2133600"/>
                <a:gridCol w="2667000"/>
                <a:gridCol w="3048000"/>
              </a:tblGrid>
              <a:tr h="494482">
                <a:tc>
                  <a:txBody>
                    <a:bodyPr/>
                    <a:lstStyle/>
                    <a:p>
                      <a:pPr algn="ctr"/>
                      <a:r>
                        <a:rPr lang="en-IN" sz="1200" dirty="0" smtClean="0"/>
                        <a:t>S.</a:t>
                      </a:r>
                    </a:p>
                    <a:p>
                      <a:pPr algn="ctr"/>
                      <a:r>
                        <a:rPr lang="en-IN" sz="1200" dirty="0" smtClean="0"/>
                        <a:t>N.</a:t>
                      </a:r>
                      <a:endParaRPr lang="en-US" sz="1200" dirty="0"/>
                    </a:p>
                  </a:txBody>
                  <a:tcPr/>
                </a:tc>
                <a:tc>
                  <a:txBody>
                    <a:bodyPr/>
                    <a:lstStyle/>
                    <a:p>
                      <a:pPr algn="ctr"/>
                      <a:r>
                        <a:rPr lang="en-IN" sz="1200" dirty="0" smtClean="0"/>
                        <a:t>Type of Refund </a:t>
                      </a:r>
                      <a:endParaRPr lang="en-US" sz="1200" dirty="0"/>
                    </a:p>
                  </a:txBody>
                  <a:tcPr/>
                </a:tc>
                <a:tc>
                  <a:txBody>
                    <a:bodyPr/>
                    <a:lstStyle/>
                    <a:p>
                      <a:pPr algn="ctr"/>
                      <a:r>
                        <a:rPr lang="en-IN" sz="1200" dirty="0" smtClean="0"/>
                        <a:t>Document</a:t>
                      </a:r>
                      <a:r>
                        <a:rPr lang="en-IN" sz="1200" baseline="0" dirty="0" smtClean="0"/>
                        <a:t> filled online</a:t>
                      </a:r>
                      <a:endParaRPr lang="en-US" sz="1200" dirty="0"/>
                    </a:p>
                  </a:txBody>
                  <a:tcPr/>
                </a:tc>
                <a:tc>
                  <a:txBody>
                    <a:bodyPr/>
                    <a:lstStyle/>
                    <a:p>
                      <a:pPr algn="ctr"/>
                      <a:r>
                        <a:rPr lang="en-IN" sz="1200" dirty="0" smtClean="0"/>
                        <a:t>Supporting Documents  to be additionally uploaded.</a:t>
                      </a:r>
                      <a:endParaRPr lang="en-US" sz="1200" dirty="0"/>
                    </a:p>
                  </a:txBody>
                  <a:tcPr/>
                </a:tc>
              </a:tr>
              <a:tr h="382240">
                <a:tc rowSpan="4">
                  <a:txBody>
                    <a:bodyPr/>
                    <a:lstStyle/>
                    <a:p>
                      <a:r>
                        <a:rPr lang="en-US" sz="1200" dirty="0" smtClean="0"/>
                        <a:t>6</a:t>
                      </a:r>
                      <a:endParaRPr lang="en-US" sz="1200" dirty="0"/>
                    </a:p>
                  </a:txBody>
                  <a:tcPr/>
                </a:tc>
                <a:tc rowSpan="4">
                  <a:txBody>
                    <a:bodyPr/>
                    <a:lstStyle/>
                    <a:p>
                      <a:r>
                        <a:rPr kumimoji="0" lang="en-US" sz="1200" kern="1200" dirty="0" smtClean="0">
                          <a:solidFill>
                            <a:schemeClr val="dk1"/>
                          </a:solidFill>
                          <a:latin typeface="+mn-lt"/>
                          <a:ea typeface="+mn-ea"/>
                          <a:cs typeface="+mn-cs"/>
                        </a:rPr>
                        <a:t>Refund to supplier of tax paid on deemed export supplies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5(B) rule 89(2)(g)</a:t>
                      </a:r>
                      <a:endParaRPr lang="en-US" sz="1200" dirty="0"/>
                    </a:p>
                  </a:txBody>
                  <a:tcPr/>
                </a:tc>
                <a:tc rowSpan="4">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Documents required under notification no. 49/2017-central tax dated 18.10.2017 and circular no 14/14/2017-GST dated 06.11.2017</a:t>
                      </a:r>
                    </a:p>
                    <a:p>
                      <a:pPr algn="just"/>
                      <a:endParaRPr lang="en-US" sz="1200" dirty="0"/>
                    </a:p>
                  </a:txBody>
                  <a:tcPr/>
                </a:tc>
              </a:tr>
              <a:tr h="382240">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rule 89(2)(g)</a:t>
                      </a:r>
                      <a:endParaRPr lang="en-US" sz="1200" dirty="0"/>
                    </a:p>
                  </a:txBody>
                  <a:tcPr/>
                </a:tc>
                <a:tc vMerge="1">
                  <a:txBody>
                    <a:bodyPr/>
                    <a:lstStyle/>
                    <a:p>
                      <a:endParaRPr lang="en-US" sz="1200" dirty="0"/>
                    </a:p>
                  </a:txBody>
                  <a:tcPr/>
                </a:tc>
              </a:tr>
              <a:tr h="494482">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vMerge="1">
                  <a:txBody>
                    <a:bodyPr/>
                    <a:lstStyle/>
                    <a:p>
                      <a:endParaRPr lang="en-US" sz="1200" dirty="0"/>
                    </a:p>
                  </a:txBody>
                  <a:tcPr/>
                </a:tc>
              </a:tr>
              <a:tr h="1087859">
                <a:tc vMerge="1">
                  <a:txBody>
                    <a:bodyPr/>
                    <a:lstStyle/>
                    <a:p>
                      <a:endParaRPr lang="en-US" sz="1200" dirty="0"/>
                    </a:p>
                  </a:txBody>
                  <a:tcPr/>
                </a:tc>
                <a:tc vMerge="1">
                  <a:txBody>
                    <a:bodyPr/>
                    <a:lstStyle/>
                    <a:p>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89(2)(m) otherwise</a:t>
                      </a:r>
                      <a:endParaRPr lang="en-US" sz="1200" dirty="0"/>
                    </a:p>
                  </a:txBody>
                  <a:tcPr/>
                </a:tc>
                <a:tc vMerge="1">
                  <a:txBody>
                    <a:bodyPr/>
                    <a:lstStyle/>
                    <a:p>
                      <a:endParaRPr lang="en-US" sz="1200" dirty="0"/>
                    </a:p>
                  </a:txBody>
                  <a:tcPr/>
                </a:tc>
              </a:tr>
              <a:tr h="382240">
                <a:tc rowSpan="4">
                  <a:txBody>
                    <a:bodyPr/>
                    <a:lstStyle/>
                    <a:p>
                      <a:r>
                        <a:rPr lang="en-US" sz="1200" dirty="0" smtClean="0"/>
                        <a:t>7</a:t>
                      </a:r>
                      <a:endParaRPr lang="en-US" sz="1200" dirty="0"/>
                    </a:p>
                  </a:txBody>
                  <a:tcPr/>
                </a:tc>
                <a:tc rowSpan="4">
                  <a:txBody>
                    <a:bodyPr/>
                    <a:lstStyle/>
                    <a:p>
                      <a:r>
                        <a:rPr kumimoji="0" lang="en-US" sz="1200" kern="1200" dirty="0" smtClean="0">
                          <a:solidFill>
                            <a:schemeClr val="dk1"/>
                          </a:solidFill>
                          <a:latin typeface="+mn-lt"/>
                          <a:ea typeface="+mn-ea"/>
                          <a:cs typeface="+mn-cs"/>
                        </a:rPr>
                        <a:t>Refund to recipient of tax paid on deemed export supplies </a:t>
                      </a:r>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5[B] rule 89(2)(g)</a:t>
                      </a:r>
                      <a:endParaRPr lang="en-US" sz="1200" dirty="0"/>
                    </a:p>
                  </a:txBody>
                  <a:tcPr/>
                </a:tc>
                <a:tc rowSpan="4">
                  <a:txBody>
                    <a:bodyPr/>
                    <a:lstStyle/>
                    <a:p>
                      <a:pPr algn="just"/>
                      <a:r>
                        <a:rPr kumimoji="0" lang="en-US" sz="1200" kern="1200" dirty="0" smtClean="0">
                          <a:solidFill>
                            <a:schemeClr val="dk1"/>
                          </a:solidFill>
                          <a:latin typeface="+mn-lt"/>
                          <a:ea typeface="+mn-ea"/>
                          <a:cs typeface="+mn-cs"/>
                        </a:rPr>
                        <a:t>Document required under circular no. 14/142017-GST dated 06-11-2017</a:t>
                      </a:r>
                      <a:endParaRPr lang="en-US" sz="1200" dirty="0"/>
                    </a:p>
                  </a:txBody>
                  <a:tcPr/>
                </a:tc>
              </a:tr>
              <a:tr h="382240">
                <a:tc vMerge="1">
                  <a:txBody>
                    <a:bodyPr/>
                    <a:lstStyle/>
                    <a:p>
                      <a:endParaRPr lang="en-US" sz="1200" dirty="0"/>
                    </a:p>
                  </a:txBody>
                  <a:tcPr/>
                </a:tc>
                <a:tc vMerge="1">
                  <a:txBody>
                    <a:bodyPr/>
                    <a:lstStyle/>
                    <a:p>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Declaration under rule 89(2)(g)</a:t>
                      </a:r>
                      <a:endParaRPr lang="en-US" sz="1200" dirty="0"/>
                    </a:p>
                  </a:txBody>
                  <a:tcPr/>
                </a:tc>
                <a:tc vMerge="1">
                  <a:txBody>
                    <a:bodyPr/>
                    <a:lstStyle/>
                    <a:p>
                      <a:pPr algn="just"/>
                      <a:endParaRPr lang="en-US" sz="1200" dirty="0"/>
                    </a:p>
                  </a:txBody>
                  <a:tcPr/>
                </a:tc>
              </a:tr>
              <a:tr h="494482">
                <a:tc vMerge="1">
                  <a:txBody>
                    <a:bodyPr/>
                    <a:lstStyle/>
                    <a:p>
                      <a:endParaRPr lang="en-US" sz="1200" dirty="0"/>
                    </a:p>
                  </a:txBody>
                  <a:tcPr/>
                </a:tc>
                <a:tc vMerge="1">
                  <a:txBody>
                    <a:bodyPr/>
                    <a:lstStyle/>
                    <a:p>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vMerge="1">
                  <a:txBody>
                    <a:bodyPr/>
                    <a:lstStyle/>
                    <a:p>
                      <a:pPr algn="just"/>
                      <a:endParaRPr lang="en-US" sz="1200" dirty="0"/>
                    </a:p>
                  </a:txBody>
                  <a:tcPr/>
                </a:tc>
              </a:tr>
              <a:tr h="1087859">
                <a:tc vMerge="1">
                  <a:txBody>
                    <a:bodyPr/>
                    <a:lstStyle/>
                    <a:p>
                      <a:endParaRPr lang="en-US" sz="1200" dirty="0"/>
                    </a:p>
                  </a:txBody>
                  <a:tcPr/>
                </a:tc>
                <a:tc vMerge="1">
                  <a:txBody>
                    <a:bodyPr/>
                    <a:lstStyle/>
                    <a:p>
                      <a:endParaRPr lang="en-US" sz="12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89(2)(m) otherwise</a:t>
                      </a:r>
                      <a:endParaRPr lang="en-US" sz="1200" dirty="0"/>
                    </a:p>
                  </a:txBody>
                  <a:tcPr/>
                </a:tc>
                <a:tc vMerge="1">
                  <a:txBody>
                    <a:bodyPr/>
                    <a:lstStyle/>
                    <a:p>
                      <a:pPr algn="just"/>
                      <a:endParaRPr lang="en-US" sz="1200" dirty="0"/>
                    </a:p>
                  </a:txBody>
                  <a:tcPr/>
                </a:tc>
              </a:tr>
            </a:tbl>
          </a:graphicData>
        </a:graphic>
      </p:graphicFrame>
      <p:sp>
        <p:nvSpPr>
          <p:cNvPr id="3" name="Title 2"/>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533401"/>
          <a:ext cx="8229600" cy="5943600"/>
        </p:xfrm>
        <a:graphic>
          <a:graphicData uri="http://schemas.openxmlformats.org/drawingml/2006/table">
            <a:tbl>
              <a:tblPr firstRow="1" bandRow="1">
                <a:tableStyleId>{5C22544A-7EE6-4342-B048-85BDC9FD1C3A}</a:tableStyleId>
              </a:tblPr>
              <a:tblGrid>
                <a:gridCol w="381000"/>
                <a:gridCol w="2209800"/>
                <a:gridCol w="2819400"/>
                <a:gridCol w="2819400"/>
              </a:tblGrid>
              <a:tr h="439615">
                <a:tc>
                  <a:txBody>
                    <a:bodyPr/>
                    <a:lstStyle/>
                    <a:p>
                      <a:pPr algn="ctr"/>
                      <a:r>
                        <a:rPr lang="en-IN" sz="1200" dirty="0" smtClean="0"/>
                        <a:t>S.</a:t>
                      </a:r>
                    </a:p>
                    <a:p>
                      <a:pPr algn="ctr"/>
                      <a:r>
                        <a:rPr lang="en-IN" sz="1200" dirty="0" smtClean="0"/>
                        <a:t>N.</a:t>
                      </a:r>
                      <a:endParaRPr lang="en-US" sz="1200" dirty="0"/>
                    </a:p>
                  </a:txBody>
                  <a:tcPr/>
                </a:tc>
                <a:tc>
                  <a:txBody>
                    <a:bodyPr/>
                    <a:lstStyle/>
                    <a:p>
                      <a:pPr algn="ctr"/>
                      <a:r>
                        <a:rPr lang="en-IN" sz="1200" dirty="0" smtClean="0"/>
                        <a:t>Type of Refund </a:t>
                      </a:r>
                      <a:endParaRPr lang="en-US" sz="1200" dirty="0"/>
                    </a:p>
                  </a:txBody>
                  <a:tcPr/>
                </a:tc>
                <a:tc>
                  <a:txBody>
                    <a:bodyPr/>
                    <a:lstStyle/>
                    <a:p>
                      <a:pPr algn="ctr"/>
                      <a:r>
                        <a:rPr lang="en-IN" sz="1200" dirty="0" smtClean="0"/>
                        <a:t>Document</a:t>
                      </a:r>
                      <a:r>
                        <a:rPr lang="en-IN" sz="1200" baseline="0" dirty="0" smtClean="0"/>
                        <a:t> filled online</a:t>
                      </a:r>
                      <a:endParaRPr lang="en-US" sz="1200" dirty="0"/>
                    </a:p>
                  </a:txBody>
                  <a:tcPr/>
                </a:tc>
                <a:tc>
                  <a:txBody>
                    <a:bodyPr/>
                    <a:lstStyle/>
                    <a:p>
                      <a:pPr algn="ctr"/>
                      <a:r>
                        <a:rPr lang="en-IN" sz="1200" dirty="0" smtClean="0"/>
                        <a:t>Supporting Documents  to be additionally uploaded.</a:t>
                      </a:r>
                      <a:endParaRPr lang="en-US" sz="1200" dirty="0"/>
                    </a:p>
                  </a:txBody>
                  <a:tcPr/>
                </a:tc>
              </a:tr>
              <a:tr h="263769">
                <a:tc rowSpan="3">
                  <a:txBody>
                    <a:bodyPr/>
                    <a:lstStyle/>
                    <a:p>
                      <a:r>
                        <a:rPr lang="en-US" sz="1200" dirty="0" smtClean="0"/>
                        <a:t>8</a:t>
                      </a:r>
                      <a:endParaRPr lang="en-US" sz="1200" dirty="0"/>
                    </a:p>
                  </a:txBody>
                  <a:tcPr/>
                </a:tc>
                <a:tc rowSpan="3">
                  <a:txBody>
                    <a:bodyPr/>
                    <a:lstStyle/>
                    <a:p>
                      <a:r>
                        <a:rPr kumimoji="0" lang="en-US" sz="1200" kern="1200" dirty="0" smtClean="0">
                          <a:solidFill>
                            <a:schemeClr val="dk1"/>
                          </a:solidFill>
                          <a:latin typeface="+mn-lt"/>
                          <a:ea typeface="+mn-ea"/>
                          <a:cs typeface="+mn-cs"/>
                        </a:rPr>
                        <a:t>Refund of excess payment of tax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Statement 7 under rule 89(2)(k)</a:t>
                      </a:r>
                      <a:endParaRPr lang="en-US" sz="1200" dirty="0"/>
                    </a:p>
                  </a:txBody>
                  <a:tcPr/>
                </a:tc>
                <a:tc>
                  <a:txBody>
                    <a:bodyPr/>
                    <a:lstStyle/>
                    <a:p>
                      <a:endParaRPr lang="en-US" sz="1200" dirty="0"/>
                    </a:p>
                  </a:txBody>
                  <a:tcPr/>
                </a:tc>
              </a:tr>
              <a:tr h="439615">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a:txBody>
                    <a:bodyPr/>
                    <a:lstStyle/>
                    <a:p>
                      <a:endParaRPr lang="en-US" sz="1200" dirty="0"/>
                    </a:p>
                  </a:txBody>
                  <a:tcPr/>
                </a:tc>
              </a:tr>
              <a:tr h="791308">
                <a:tc vMerge="1">
                  <a:txBody>
                    <a:bodyPr/>
                    <a:lstStyle/>
                    <a:p>
                      <a:endParaRPr lang="en-US" sz="1200" dirty="0"/>
                    </a:p>
                  </a:txBody>
                  <a:tcPr/>
                </a:tc>
                <a:tc vMerge="1">
                  <a:txBody>
                    <a:bodyPr/>
                    <a:lstStyle/>
                    <a:p>
                      <a:endParaRPr lang="en-US" sz="1200" dirty="0"/>
                    </a:p>
                  </a:txBody>
                  <a:tcPr/>
                </a:tc>
                <a:tc>
                  <a:txBody>
                    <a:bodyPr/>
                    <a:lstStyle/>
                    <a:p>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89(2)(m) otherwise</a:t>
                      </a:r>
                      <a:endParaRPr lang="en-US" sz="1200" dirty="0"/>
                    </a:p>
                  </a:txBody>
                  <a:tcPr/>
                </a:tc>
                <a:tc>
                  <a:txBody>
                    <a:bodyPr/>
                    <a:lstStyle/>
                    <a:p>
                      <a:endParaRPr lang="en-US" sz="1200" dirty="0"/>
                    </a:p>
                  </a:txBody>
                  <a:tcPr/>
                </a:tc>
              </a:tr>
              <a:tr h="263769">
                <a:tc rowSpan="2">
                  <a:txBody>
                    <a:bodyPr/>
                    <a:lstStyle/>
                    <a:p>
                      <a:r>
                        <a:rPr lang="en-US" sz="1200" dirty="0" smtClean="0"/>
                        <a:t>9</a:t>
                      </a:r>
                      <a:endParaRPr lang="en-US" sz="1200" dirty="0"/>
                    </a:p>
                  </a:txBody>
                  <a:tcPr/>
                </a:tc>
                <a:tc rowSpan="2">
                  <a:txBody>
                    <a:bodyPr/>
                    <a:lstStyle/>
                    <a:p>
                      <a:pPr algn="just"/>
                      <a:r>
                        <a:rPr kumimoji="0" lang="en-US" sz="1200" kern="1200" dirty="0" smtClean="0">
                          <a:solidFill>
                            <a:schemeClr val="dk1"/>
                          </a:solidFill>
                          <a:latin typeface="+mn-lt"/>
                          <a:ea typeface="+mn-ea"/>
                          <a:cs typeface="+mn-cs"/>
                        </a:rPr>
                        <a:t>Refund of tax paid on intra-state supply which is subsequently held to be an inter-state supply and vice versa</a:t>
                      </a:r>
                      <a:endParaRPr lang="en-US" sz="1200" dirty="0"/>
                    </a:p>
                  </a:txBody>
                  <a:tcPr/>
                </a:tc>
                <a:tc>
                  <a:txBody>
                    <a:bodyPr/>
                    <a:lstStyle/>
                    <a:p>
                      <a:r>
                        <a:rPr kumimoji="0" lang="en-US" sz="1200" kern="1200" dirty="0" smtClean="0">
                          <a:solidFill>
                            <a:schemeClr val="dk1"/>
                          </a:solidFill>
                          <a:latin typeface="+mn-lt"/>
                          <a:ea typeface="+mn-ea"/>
                          <a:cs typeface="+mn-cs"/>
                        </a:rPr>
                        <a:t>Statement 6 under rule 89(2)(</a:t>
                      </a:r>
                      <a:r>
                        <a:rPr kumimoji="0" lang="en-US" sz="1200" kern="1200" dirty="0" err="1" smtClean="0">
                          <a:solidFill>
                            <a:schemeClr val="dk1"/>
                          </a:solidFill>
                          <a:latin typeface="+mn-lt"/>
                          <a:ea typeface="+mn-ea"/>
                          <a:cs typeface="+mn-cs"/>
                        </a:rPr>
                        <a:t>i</a:t>
                      </a:r>
                      <a:r>
                        <a:rPr kumimoji="0" lang="en-US" sz="1200" kern="1200" dirty="0" smtClean="0">
                          <a:solidFill>
                            <a:schemeClr val="dk1"/>
                          </a:solidFill>
                          <a:latin typeface="+mn-lt"/>
                          <a:ea typeface="+mn-ea"/>
                          <a:cs typeface="+mn-cs"/>
                        </a:rPr>
                        <a:t>)</a:t>
                      </a:r>
                      <a:endParaRPr lang="en-US" sz="1200" dirty="0"/>
                    </a:p>
                  </a:txBody>
                  <a:tcPr/>
                </a:tc>
                <a:tc>
                  <a:txBody>
                    <a:bodyPr/>
                    <a:lstStyle/>
                    <a:p>
                      <a:endParaRPr lang="en-US" sz="1200" dirty="0"/>
                    </a:p>
                  </a:txBody>
                  <a:tcPr/>
                </a:tc>
              </a:tr>
              <a:tr h="703384">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section 16(2)(c) and sec 42(2)</a:t>
                      </a:r>
                      <a:endParaRPr lang="en-US" sz="1200" dirty="0"/>
                    </a:p>
                  </a:txBody>
                  <a:tcPr/>
                </a:tc>
                <a:tc>
                  <a:txBody>
                    <a:bodyPr/>
                    <a:lstStyle/>
                    <a:p>
                      <a:endParaRPr lang="en-US" sz="1200" dirty="0"/>
                    </a:p>
                  </a:txBody>
                  <a:tcPr/>
                </a:tc>
              </a:tr>
              <a:tr h="791308">
                <a:tc rowSpan="2">
                  <a:txBody>
                    <a:bodyPr/>
                    <a:lstStyle/>
                    <a:p>
                      <a:r>
                        <a:rPr lang="en-US" sz="1200" dirty="0" smtClean="0"/>
                        <a:t>10</a:t>
                      </a:r>
                      <a:endParaRPr lang="en-US" sz="1200" dirty="0"/>
                    </a:p>
                  </a:txBody>
                  <a:tcPr/>
                </a:tc>
                <a:tc rowSpan="2">
                  <a:txBody>
                    <a:bodyPr/>
                    <a:lstStyle/>
                    <a:p>
                      <a:r>
                        <a:rPr kumimoji="0" lang="en-US" sz="1200" kern="1200" dirty="0" smtClean="0">
                          <a:solidFill>
                            <a:schemeClr val="dk1"/>
                          </a:solidFill>
                          <a:latin typeface="+mn-lt"/>
                          <a:ea typeface="+mn-ea"/>
                          <a:cs typeface="+mn-cs"/>
                        </a:rPr>
                        <a:t>Refund on account of Assessment / Provisional Assessment / Appeal / Any Other Order</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Reference number of the order and a copy of the Assessment / Provisional Assessment / Appeal / Any Other Order</a:t>
                      </a:r>
                      <a:endParaRPr lang="en-US" sz="1200" dirty="0"/>
                    </a:p>
                  </a:txBody>
                  <a:tcPr/>
                </a:tc>
              </a:tr>
              <a:tr h="791308">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 (m) otherwise</a:t>
                      </a:r>
                      <a:endParaRPr lang="en-US" sz="1200" dirty="0"/>
                    </a:p>
                  </a:txBody>
                  <a:tcPr/>
                </a:tc>
                <a:tc>
                  <a:txBody>
                    <a:bodyPr/>
                    <a:lstStyle/>
                    <a:p>
                      <a:r>
                        <a:rPr kumimoji="0" lang="en-US" sz="1200" kern="1200" dirty="0" smtClean="0">
                          <a:solidFill>
                            <a:schemeClr val="dk1"/>
                          </a:solidFill>
                          <a:latin typeface="+mn-lt"/>
                          <a:ea typeface="+mn-ea"/>
                          <a:cs typeface="+mn-cs"/>
                        </a:rPr>
                        <a:t>Reference number/proof of payment of pre-deposit made earlier for which refund is being claimed</a:t>
                      </a:r>
                      <a:endParaRPr lang="en-US" sz="1200" dirty="0"/>
                    </a:p>
                  </a:txBody>
                  <a:tcPr/>
                </a:tc>
              </a:tr>
              <a:tr h="439615">
                <a:tc rowSpan="2">
                  <a:txBody>
                    <a:bodyPr/>
                    <a:lstStyle/>
                    <a:p>
                      <a:r>
                        <a:rPr lang="en-US" sz="1200" dirty="0" smtClean="0"/>
                        <a:t>11</a:t>
                      </a:r>
                      <a:endParaRPr lang="en-US" sz="1200" dirty="0"/>
                    </a:p>
                  </a:txBody>
                  <a:tcPr/>
                </a:tc>
                <a:tc rowSpan="2">
                  <a:txBody>
                    <a:bodyPr/>
                    <a:lstStyle/>
                    <a:p>
                      <a:r>
                        <a:rPr kumimoji="0" lang="en-US" sz="1200" kern="1200" dirty="0" smtClean="0">
                          <a:solidFill>
                            <a:schemeClr val="dk1"/>
                          </a:solidFill>
                          <a:latin typeface="+mn-lt"/>
                          <a:ea typeface="+mn-ea"/>
                          <a:cs typeface="+mn-cs"/>
                        </a:rPr>
                        <a:t>Refund on account of any other ground or reason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Undertaking in relation to sec 16(2)(c) and sec 42(2)</a:t>
                      </a:r>
                      <a:endParaRPr lang="en-US" sz="1200" dirty="0"/>
                    </a:p>
                  </a:txBody>
                  <a:tcPr/>
                </a:tc>
                <a:tc rowSpan="2">
                  <a:txBody>
                    <a:bodyPr/>
                    <a:lstStyle/>
                    <a:p>
                      <a:r>
                        <a:rPr kumimoji="0" lang="en-US" sz="1200" kern="1200" dirty="0" smtClean="0">
                          <a:solidFill>
                            <a:schemeClr val="dk1"/>
                          </a:solidFill>
                          <a:latin typeface="+mn-lt"/>
                          <a:ea typeface="+mn-ea"/>
                          <a:cs typeface="+mn-cs"/>
                        </a:rPr>
                        <a:t>Documents in support of the claim</a:t>
                      </a:r>
                      <a:endParaRPr lang="en-US" sz="1200" dirty="0"/>
                    </a:p>
                  </a:txBody>
                  <a:tcPr/>
                </a:tc>
              </a:tr>
              <a:tr h="791308">
                <a:tc vMerge="1">
                  <a:txBody>
                    <a:bodyPr/>
                    <a:lstStyle/>
                    <a:p>
                      <a:endParaRPr lang="en-US" sz="1200" dirty="0"/>
                    </a:p>
                  </a:txBody>
                  <a:tcPr/>
                </a:tc>
                <a:tc vMerge="1">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smtClean="0">
                          <a:solidFill>
                            <a:schemeClr val="dk1"/>
                          </a:solidFill>
                          <a:latin typeface="+mn-lt"/>
                          <a:ea typeface="+mn-ea"/>
                          <a:cs typeface="+mn-cs"/>
                        </a:rPr>
                        <a:t>Self-declaration under rule 89(2)(1) if amount claimed does not exceed two </a:t>
                      </a:r>
                      <a:r>
                        <a:rPr kumimoji="0" lang="en-US" sz="1200" kern="1200" dirty="0" err="1" smtClean="0">
                          <a:solidFill>
                            <a:schemeClr val="dk1"/>
                          </a:solidFill>
                          <a:latin typeface="+mn-lt"/>
                          <a:ea typeface="+mn-ea"/>
                          <a:cs typeface="+mn-cs"/>
                        </a:rPr>
                        <a:t>lakh</a:t>
                      </a:r>
                      <a:r>
                        <a:rPr kumimoji="0" lang="en-US" sz="1200" kern="1200" dirty="0" smtClean="0">
                          <a:solidFill>
                            <a:schemeClr val="dk1"/>
                          </a:solidFill>
                          <a:latin typeface="+mn-lt"/>
                          <a:ea typeface="+mn-ea"/>
                          <a:cs typeface="+mn-cs"/>
                        </a:rPr>
                        <a:t> rupees certification under rule 89(2) (m) otherwise</a:t>
                      </a:r>
                      <a:endParaRPr lang="en-US" sz="1200" dirty="0"/>
                    </a:p>
                  </a:txBody>
                  <a:tcPr/>
                </a:tc>
                <a:tc vMerge="1">
                  <a:txBody>
                    <a:bodyPr/>
                    <a:lstStyle/>
                    <a:p>
                      <a:endParaRPr lang="en-US" sz="1200" dirty="0"/>
                    </a:p>
                  </a:txBody>
                  <a:tcPr/>
                </a:tc>
              </a:tr>
            </a:tbl>
          </a:graphicData>
        </a:graphic>
      </p:graphicFrame>
      <p:sp>
        <p:nvSpPr>
          <p:cNvPr id="3" name="Title 2"/>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normAutofit/>
          </a:bodyPr>
          <a:lstStyle/>
          <a:p>
            <a:r>
              <a:rPr lang="hi-IN" sz="1400" b="1" dirty="0" smtClean="0"/>
              <a:t>वर्तमान में दि0 26.09.2019 से रिफण्‍ड की प्रक्रिया, प्रार्थना पत्र के दाखिल करने से निस्‍तारण तक पूर्णत: इलैक्‍ट्रोनिक है । रिफण्‍ड प्रार्थना पत्रों का निस्‍तारण जी0एस0टी0 पॉलिसी विंग द्वारा जारी मास्‍टर परिपत्र सं0-125</a:t>
            </a:r>
            <a:r>
              <a:rPr lang="en-US" sz="1400" b="1" dirty="0" smtClean="0"/>
              <a:t>/</a:t>
            </a:r>
            <a:r>
              <a:rPr lang="hi-IN" sz="1400" b="1" dirty="0" smtClean="0"/>
              <a:t>44/2019 के अनुसार किया जायेगा । </a:t>
            </a:r>
          </a:p>
          <a:p>
            <a:endParaRPr lang="hi-IN" sz="1400" b="1" dirty="0" smtClean="0"/>
          </a:p>
          <a:p>
            <a:endParaRPr lang="en-US" sz="1400" b="1" dirty="0"/>
          </a:p>
        </p:txBody>
      </p:sp>
      <p:sp>
        <p:nvSpPr>
          <p:cNvPr id="3" name="Title 2"/>
          <p:cNvSpPr>
            <a:spLocks noGrp="1"/>
          </p:cNvSpPr>
          <p:nvPr>
            <p:ph type="title"/>
          </p:nvPr>
        </p:nvSpPr>
        <p:spPr/>
        <p:txBody>
          <a:bodyPr>
            <a:normAutofit/>
          </a:bodyPr>
          <a:lstStyle/>
          <a:p>
            <a:pPr algn="ctr"/>
            <a:r>
              <a:rPr lang="hi-IN" sz="2000" u="sng" dirty="0" smtClean="0"/>
              <a:t>जी0एस0टी0 के अन्‍तर्गत रिफण्‍ड (धारा-54 एवं नियम 89) के सम्‍बन्‍ध में जांच के बिन्‍दु -</a:t>
            </a:r>
            <a:endParaRPr lang="en-US" sz="2000" u="sng" dirty="0"/>
          </a:p>
        </p:txBody>
      </p:sp>
      <p:graphicFrame>
        <p:nvGraphicFramePr>
          <p:cNvPr id="5" name="Table 4"/>
          <p:cNvGraphicFramePr>
            <a:graphicFrameLocks noGrp="1"/>
          </p:cNvGraphicFramePr>
          <p:nvPr>
            <p:extLst>
              <p:ext uri="{D42A27DB-BD31-4B8C-83A1-F6EECF244321}">
                <p14:modId xmlns:p14="http://schemas.microsoft.com/office/powerpoint/2010/main" val="4090362557"/>
              </p:ext>
            </p:extLst>
          </p:nvPr>
        </p:nvGraphicFramePr>
        <p:xfrm>
          <a:off x="914400" y="2209800"/>
          <a:ext cx="7696200" cy="3962400"/>
        </p:xfrm>
        <a:graphic>
          <a:graphicData uri="http://schemas.openxmlformats.org/drawingml/2006/table">
            <a:tbl>
              <a:tblPr firstRow="1" bandRow="1">
                <a:tableStyleId>{5C22544A-7EE6-4342-B048-85BDC9FD1C3A}</a:tableStyleId>
              </a:tblPr>
              <a:tblGrid>
                <a:gridCol w="692658"/>
                <a:gridCol w="7003542"/>
              </a:tblGrid>
              <a:tr h="487457">
                <a:tc>
                  <a:txBody>
                    <a:bodyPr/>
                    <a:lstStyle/>
                    <a:p>
                      <a:pPr algn="ctr"/>
                      <a:r>
                        <a:rPr lang="hi-IN" sz="1400" dirty="0" smtClean="0"/>
                        <a:t>क्रं0सं0 </a:t>
                      </a:r>
                      <a:endParaRPr lang="en-US" sz="1400" dirty="0"/>
                    </a:p>
                  </a:txBody>
                  <a:tcPr/>
                </a:tc>
                <a:tc>
                  <a:txBody>
                    <a:bodyPr/>
                    <a:lstStyle/>
                    <a:p>
                      <a:pPr algn="ctr"/>
                      <a:r>
                        <a:rPr lang="hi-IN" sz="1400" dirty="0" smtClean="0"/>
                        <a:t>विवरण </a:t>
                      </a:r>
                      <a:endParaRPr lang="en-US" sz="1400" dirty="0"/>
                    </a:p>
                  </a:txBody>
                  <a:tcPr/>
                </a:tc>
              </a:tr>
              <a:tr h="642109">
                <a:tc>
                  <a:txBody>
                    <a:bodyPr/>
                    <a:lstStyle/>
                    <a:p>
                      <a:pPr algn="ctr"/>
                      <a:r>
                        <a:rPr lang="hi-IN" sz="1400" dirty="0" smtClean="0"/>
                        <a:t>1.</a:t>
                      </a:r>
                      <a:endParaRPr lang="en-US" sz="1400" dirty="0"/>
                    </a:p>
                  </a:txBody>
                  <a:tcPr/>
                </a:tc>
                <a:tc>
                  <a:txBody>
                    <a:bodyPr/>
                    <a:lstStyle/>
                    <a:p>
                      <a:pPr algn="just"/>
                      <a:r>
                        <a:rPr kumimoji="0" lang="hi-IN" sz="1400" kern="1200" dirty="0" smtClean="0">
                          <a:solidFill>
                            <a:schemeClr val="dk1"/>
                          </a:solidFill>
                          <a:latin typeface="+mn-lt"/>
                          <a:ea typeface="+mn-ea"/>
                          <a:cs typeface="+mn-cs"/>
                        </a:rPr>
                        <a:t>रिफण्‍ड प्रार्थना पत्र धारा-54 के एक्‍सप्‍लेनेशन-2 में वर्णित </a:t>
                      </a:r>
                      <a:r>
                        <a:rPr kumimoji="0" lang="en-IN" sz="1400" kern="1200" dirty="0" smtClean="0">
                          <a:solidFill>
                            <a:schemeClr val="dk1"/>
                          </a:solidFill>
                          <a:latin typeface="+mn-lt"/>
                          <a:ea typeface="+mn-ea"/>
                          <a:cs typeface="+mn-cs"/>
                        </a:rPr>
                        <a:t>Relevant Date </a:t>
                      </a:r>
                      <a:r>
                        <a:rPr kumimoji="0" lang="hi-IN" sz="1400" kern="1200" dirty="0" smtClean="0">
                          <a:solidFill>
                            <a:schemeClr val="dk1"/>
                          </a:solidFill>
                          <a:latin typeface="+mn-lt"/>
                          <a:ea typeface="+mn-ea"/>
                          <a:cs typeface="+mn-cs"/>
                        </a:rPr>
                        <a:t>से दो वर्ष के भीतर दाखिल हों ।</a:t>
                      </a:r>
                      <a:endParaRPr lang="en-US" sz="1400" dirty="0"/>
                    </a:p>
                  </a:txBody>
                  <a:tcPr/>
                </a:tc>
              </a:tr>
              <a:tr h="906507">
                <a:tc>
                  <a:txBody>
                    <a:bodyPr/>
                    <a:lstStyle/>
                    <a:p>
                      <a:pPr algn="ctr"/>
                      <a:r>
                        <a:rPr lang="hi-IN" sz="1400" dirty="0" smtClean="0"/>
                        <a:t>2</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रिफण्‍ड प्रार्थना पत्र (</a:t>
                      </a:r>
                      <a:r>
                        <a:rPr kumimoji="0" lang="en-IN" sz="1400" kern="1200" dirty="0" smtClean="0">
                          <a:solidFill>
                            <a:schemeClr val="dk1"/>
                          </a:solidFill>
                          <a:latin typeface="+mn-lt"/>
                          <a:ea typeface="+mn-ea"/>
                          <a:cs typeface="+mn-cs"/>
                        </a:rPr>
                        <a:t>GST RFD-01</a:t>
                      </a:r>
                      <a:r>
                        <a:rPr kumimoji="0" lang="hi-IN" sz="1400" kern="1200" dirty="0" smtClean="0">
                          <a:solidFill>
                            <a:schemeClr val="dk1"/>
                          </a:solidFill>
                          <a:latin typeface="+mn-lt"/>
                          <a:ea typeface="+mn-ea"/>
                          <a:cs typeface="+mn-cs"/>
                        </a:rPr>
                        <a:t>) के साथ संलग्‍न किये जाने वाले दस्‍तावेजों की विस्‍तृत सूची परिपत्र संख्‍या 125/44/2019 दि0 18-11-2019 में उल्लिखित है। रिफण्‍ड प्रार्थना पत्र के साथ उक्‍त प्रपत्रों का संलग्‍न होना अनिवार्य है ।</a:t>
                      </a:r>
                      <a:endParaRPr lang="en-US" sz="1400" dirty="0"/>
                    </a:p>
                  </a:txBody>
                  <a:tcPr/>
                </a:tc>
              </a:tr>
              <a:tr h="642109">
                <a:tc>
                  <a:txBody>
                    <a:bodyPr/>
                    <a:lstStyle/>
                    <a:p>
                      <a:pPr algn="ctr"/>
                      <a:r>
                        <a:rPr lang="hi-IN" sz="1400" dirty="0" smtClean="0"/>
                        <a:t>3</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रिफण्‍ड प्रार्थना पत्र (</a:t>
                      </a:r>
                      <a:r>
                        <a:rPr kumimoji="0" lang="en-IN" sz="1400" kern="1200" dirty="0" smtClean="0">
                          <a:solidFill>
                            <a:schemeClr val="dk1"/>
                          </a:solidFill>
                          <a:latin typeface="+mn-lt"/>
                          <a:ea typeface="+mn-ea"/>
                          <a:cs typeface="+mn-cs"/>
                        </a:rPr>
                        <a:t>RFD-01</a:t>
                      </a:r>
                      <a:r>
                        <a:rPr kumimoji="0" lang="hi-IN" sz="1400" kern="1200" dirty="0" smtClean="0">
                          <a:solidFill>
                            <a:schemeClr val="dk1"/>
                          </a:solidFill>
                          <a:latin typeface="+mn-lt"/>
                          <a:ea typeface="+mn-ea"/>
                          <a:cs typeface="+mn-cs"/>
                        </a:rPr>
                        <a:t>) के कॉलम सं0 3 में </a:t>
                      </a:r>
                      <a:r>
                        <a:rPr kumimoji="0" lang="en-IN" sz="1400" kern="1200" dirty="0" smtClean="0">
                          <a:solidFill>
                            <a:schemeClr val="dk1"/>
                          </a:solidFill>
                          <a:latin typeface="+mn-lt"/>
                          <a:ea typeface="+mn-ea"/>
                          <a:cs typeface="+mn-cs"/>
                        </a:rPr>
                        <a:t>Net Input tax credit </a:t>
                      </a:r>
                      <a:r>
                        <a:rPr kumimoji="0" lang="hi-IN" sz="1400" kern="1200" dirty="0" smtClean="0">
                          <a:solidFill>
                            <a:schemeClr val="dk1"/>
                          </a:solidFill>
                          <a:latin typeface="+mn-lt"/>
                          <a:ea typeface="+mn-ea"/>
                          <a:cs typeface="+mn-cs"/>
                        </a:rPr>
                        <a:t>में कैपिटल गुडस की आई0टी0सी0 सम्मिलित नहीं की जानी है ।  </a:t>
                      </a:r>
                      <a:endParaRPr lang="en-US" sz="1400" dirty="0"/>
                    </a:p>
                  </a:txBody>
                  <a:tcPr/>
                </a:tc>
              </a:tr>
              <a:tr h="642109">
                <a:tc>
                  <a:txBody>
                    <a:bodyPr/>
                    <a:lstStyle/>
                    <a:p>
                      <a:pPr algn="ctr"/>
                      <a:r>
                        <a:rPr lang="hi-IN" sz="1400" dirty="0" smtClean="0"/>
                        <a:t>4</a:t>
                      </a:r>
                      <a:endParaRPr lang="en-US" sz="1400" dirty="0"/>
                    </a:p>
                  </a:txBody>
                  <a:tcPr/>
                </a:tc>
                <a:tc>
                  <a:txBody>
                    <a:bodyPr/>
                    <a:lstStyle/>
                    <a:p>
                      <a:pPr algn="just"/>
                      <a:r>
                        <a:rPr kumimoji="0" lang="hi-IN" sz="1400" kern="1200" dirty="0" smtClean="0">
                          <a:solidFill>
                            <a:schemeClr val="dk1"/>
                          </a:solidFill>
                          <a:latin typeface="+mn-lt"/>
                          <a:ea typeface="+mn-ea"/>
                          <a:cs typeface="+mn-cs"/>
                        </a:rPr>
                        <a:t>समस्‍त सप्‍लायर व्‍यापारियों द्वारा जी0एस0टी0आर0-3 बी दाखिल किया जाना आवश्‍यक है तथा ऐसे व्‍यापारियों की भी विस्‍तृत जांच आवश्‍यक है जिनका पंजीयन सस्‍पेन्‍ड / कैंसिल है ।</a:t>
                      </a:r>
                      <a:endParaRPr lang="en-US" sz="1400" dirty="0"/>
                    </a:p>
                  </a:txBody>
                  <a:tcPr/>
                </a:tc>
              </a:tr>
              <a:tr h="642109">
                <a:tc>
                  <a:txBody>
                    <a:bodyPr/>
                    <a:lstStyle/>
                    <a:p>
                      <a:pPr algn="ctr"/>
                      <a:r>
                        <a:rPr lang="hi-IN" sz="1400" dirty="0" smtClean="0"/>
                        <a:t>5</a:t>
                      </a:r>
                      <a:endParaRPr lang="en-US" sz="1400" dirty="0"/>
                    </a:p>
                  </a:txBody>
                  <a:tcPr/>
                </a:tc>
                <a:tc>
                  <a:txBody>
                    <a:bodyPr/>
                    <a:lstStyle/>
                    <a:p>
                      <a:pPr algn="just"/>
                      <a:r>
                        <a:rPr kumimoji="0" lang="hi-IN" sz="1400" kern="1200" dirty="0" smtClean="0">
                          <a:solidFill>
                            <a:schemeClr val="dk1"/>
                          </a:solidFill>
                          <a:latin typeface="+mn-lt"/>
                          <a:ea typeface="+mn-ea"/>
                          <a:cs typeface="+mn-cs"/>
                        </a:rPr>
                        <a:t>व्‍यापारी को केवल उन्‍हीं इनवायसेस द्वारा दावाकृत आई0टी0सी0 का रिफण्‍ड अनुमन्‍य होगा</a:t>
                      </a:r>
                      <a:r>
                        <a:rPr kumimoji="0" lang="en-IN" sz="1400" kern="1200" dirty="0" smtClean="0">
                          <a:solidFill>
                            <a:schemeClr val="dk1"/>
                          </a:solidFill>
                          <a:latin typeface="+mn-lt"/>
                          <a:ea typeface="+mn-ea"/>
                          <a:cs typeface="+mn-cs"/>
                        </a:rPr>
                        <a:t>, </a:t>
                      </a:r>
                      <a:r>
                        <a:rPr kumimoji="0" lang="hi-IN" sz="1400" kern="1200" dirty="0" smtClean="0">
                          <a:solidFill>
                            <a:schemeClr val="dk1"/>
                          </a:solidFill>
                          <a:latin typeface="+mn-lt"/>
                          <a:ea typeface="+mn-ea"/>
                          <a:cs typeface="+mn-cs"/>
                        </a:rPr>
                        <a:t>जोकि </a:t>
                      </a:r>
                      <a:r>
                        <a:rPr kumimoji="0" lang="en-IN" sz="1400" kern="1200" dirty="0" smtClean="0">
                          <a:solidFill>
                            <a:schemeClr val="dk1"/>
                          </a:solidFill>
                          <a:latin typeface="+mn-lt"/>
                          <a:ea typeface="+mn-ea"/>
                          <a:cs typeface="+mn-cs"/>
                        </a:rPr>
                        <a:t>GSTR</a:t>
                      </a:r>
                      <a:r>
                        <a:rPr kumimoji="0" lang="hi-IN" sz="1400" kern="1200" dirty="0" smtClean="0">
                          <a:solidFill>
                            <a:schemeClr val="dk1"/>
                          </a:solidFill>
                          <a:latin typeface="+mn-lt"/>
                          <a:ea typeface="+mn-ea"/>
                          <a:cs typeface="+mn-cs"/>
                        </a:rPr>
                        <a:t>-2ए में परिलक्षित हो रही हैं । (परिपत्र सं0-135/05/2020)</a:t>
                      </a:r>
                      <a:endParaRPr lang="en-US" sz="1400"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sz="2000" dirty="0"/>
          </a:p>
        </p:txBody>
      </p:sp>
      <p:sp>
        <p:nvSpPr>
          <p:cNvPr id="2" name="Title 1"/>
          <p:cNvSpPr>
            <a:spLocks noGrp="1"/>
          </p:cNvSpPr>
          <p:nvPr>
            <p:ph type="title"/>
          </p:nvPr>
        </p:nvSpPr>
        <p:spPr>
          <a:xfrm>
            <a:off x="457200" y="274638"/>
            <a:ext cx="8229600" cy="868362"/>
          </a:xfrm>
        </p:spPr>
        <p:txBody>
          <a:bodyPr>
            <a:normAutofit fontScale="90000"/>
          </a:bodyPr>
          <a:lstStyle/>
          <a:p>
            <a:r>
              <a:rPr lang="hi-IN" sz="2800" u="sng" dirty="0" smtClean="0"/>
              <a:t/>
            </a:r>
            <a:br>
              <a:rPr lang="hi-IN" sz="2800" u="sng" dirty="0" smtClean="0"/>
            </a:br>
            <a:r>
              <a:rPr lang="en-IN" sz="2800" u="sng" dirty="0" smtClean="0"/>
              <a:t>Chapter </a:t>
            </a:r>
            <a:r>
              <a:rPr lang="en-IN" sz="2800" u="sng" dirty="0"/>
              <a:t>XI of the CGST Act: Refunds</a:t>
            </a:r>
            <a:br>
              <a:rPr lang="en-IN" sz="2800" u="sng" dirty="0"/>
            </a:br>
            <a:endParaRPr lang="en-US" sz="2800" b="1" u="sng" dirty="0"/>
          </a:p>
        </p:txBody>
      </p:sp>
      <p:graphicFrame>
        <p:nvGraphicFramePr>
          <p:cNvPr id="4" name="Table 3"/>
          <p:cNvGraphicFramePr>
            <a:graphicFrameLocks noGrp="1"/>
          </p:cNvGraphicFramePr>
          <p:nvPr>
            <p:extLst>
              <p:ext uri="{D42A27DB-BD31-4B8C-83A1-F6EECF244321}">
                <p14:modId xmlns:p14="http://schemas.microsoft.com/office/powerpoint/2010/main" val="2897899694"/>
              </p:ext>
            </p:extLst>
          </p:nvPr>
        </p:nvGraphicFramePr>
        <p:xfrm>
          <a:off x="1219200" y="1752600"/>
          <a:ext cx="7010400" cy="3200400"/>
        </p:xfrm>
        <a:graphic>
          <a:graphicData uri="http://schemas.openxmlformats.org/drawingml/2006/table">
            <a:tbl>
              <a:tblPr firstRow="1" bandRow="1">
                <a:tableStyleId>{5C22544A-7EE6-4342-B048-85BDC9FD1C3A}</a:tableStyleId>
              </a:tblPr>
              <a:tblGrid>
                <a:gridCol w="3505200"/>
                <a:gridCol w="3505200"/>
              </a:tblGrid>
              <a:tr h="533400">
                <a:tc>
                  <a:txBody>
                    <a:bodyPr/>
                    <a:lstStyle/>
                    <a:p>
                      <a:pPr algn="ctr"/>
                      <a:r>
                        <a:rPr lang="en-IN" dirty="0" smtClean="0">
                          <a:solidFill>
                            <a:srgbClr val="002060"/>
                          </a:solidFill>
                        </a:rPr>
                        <a:t>Section</a:t>
                      </a:r>
                      <a:endParaRPr lang="en-US" dirty="0">
                        <a:solidFill>
                          <a:srgbClr val="002060"/>
                        </a:solidFill>
                      </a:endParaRPr>
                    </a:p>
                  </a:txBody>
                  <a:tcPr/>
                </a:tc>
                <a:tc>
                  <a:txBody>
                    <a:bodyPr/>
                    <a:lstStyle/>
                    <a:p>
                      <a:pPr algn="ctr"/>
                      <a:r>
                        <a:rPr lang="en-IN" dirty="0" smtClean="0">
                          <a:solidFill>
                            <a:srgbClr val="002060"/>
                          </a:solidFill>
                        </a:rPr>
                        <a:t>Particulars</a:t>
                      </a:r>
                      <a:endParaRPr lang="en-US" dirty="0">
                        <a:solidFill>
                          <a:srgbClr val="002060"/>
                        </a:solidFill>
                      </a:endParaRPr>
                    </a:p>
                  </a:txBody>
                  <a:tcPr/>
                </a:tc>
              </a:tr>
              <a:tr h="533400">
                <a:tc>
                  <a:txBody>
                    <a:bodyPr/>
                    <a:lstStyle/>
                    <a:p>
                      <a:r>
                        <a:rPr lang="en-IN" dirty="0" smtClean="0">
                          <a:solidFill>
                            <a:srgbClr val="FF0000"/>
                          </a:solidFill>
                        </a:rPr>
                        <a:t>Sec 54</a:t>
                      </a:r>
                      <a:endParaRPr lang="en-US" dirty="0">
                        <a:solidFill>
                          <a:srgbClr val="FF0000"/>
                        </a:solidFill>
                      </a:endParaRPr>
                    </a:p>
                  </a:txBody>
                  <a:tcPr/>
                </a:tc>
                <a:tc>
                  <a:txBody>
                    <a:bodyPr/>
                    <a:lstStyle/>
                    <a:p>
                      <a:r>
                        <a:rPr lang="en-IN" dirty="0" smtClean="0">
                          <a:solidFill>
                            <a:srgbClr val="FF0000"/>
                          </a:solidFill>
                        </a:rPr>
                        <a:t>Refund of Tax </a:t>
                      </a:r>
                      <a:endParaRPr lang="en-US" dirty="0">
                        <a:solidFill>
                          <a:srgbClr val="FF0000"/>
                        </a:solidFill>
                      </a:endParaRPr>
                    </a:p>
                  </a:txBody>
                  <a:tcPr/>
                </a:tc>
              </a:tr>
              <a:tr h="533400">
                <a:tc>
                  <a:txBody>
                    <a:bodyPr/>
                    <a:lstStyle/>
                    <a:p>
                      <a:r>
                        <a:rPr lang="en-IN" dirty="0" smtClean="0">
                          <a:solidFill>
                            <a:srgbClr val="FF0000"/>
                          </a:solidFill>
                        </a:rPr>
                        <a:t>Sec</a:t>
                      </a:r>
                      <a:r>
                        <a:rPr lang="en-IN" baseline="0" dirty="0" smtClean="0">
                          <a:solidFill>
                            <a:srgbClr val="FF0000"/>
                          </a:solidFill>
                        </a:rPr>
                        <a:t> 55</a:t>
                      </a:r>
                      <a:endParaRPr lang="en-US" dirty="0">
                        <a:solidFill>
                          <a:srgbClr val="FF0000"/>
                        </a:solidFill>
                      </a:endParaRPr>
                    </a:p>
                  </a:txBody>
                  <a:tcPr/>
                </a:tc>
                <a:tc>
                  <a:txBody>
                    <a:bodyPr/>
                    <a:lstStyle/>
                    <a:p>
                      <a:r>
                        <a:rPr lang="en-IN" dirty="0" smtClean="0">
                          <a:solidFill>
                            <a:srgbClr val="FF0000"/>
                          </a:solidFill>
                        </a:rPr>
                        <a:t>Refund in certain cases </a:t>
                      </a:r>
                      <a:endParaRPr lang="en-US" dirty="0">
                        <a:solidFill>
                          <a:srgbClr val="FF0000"/>
                        </a:solidFill>
                      </a:endParaRPr>
                    </a:p>
                  </a:txBody>
                  <a:tcPr/>
                </a:tc>
              </a:tr>
              <a:tr h="533400">
                <a:tc>
                  <a:txBody>
                    <a:bodyPr/>
                    <a:lstStyle/>
                    <a:p>
                      <a:r>
                        <a:rPr lang="en-IN" dirty="0" smtClean="0">
                          <a:solidFill>
                            <a:srgbClr val="FF0000"/>
                          </a:solidFill>
                        </a:rPr>
                        <a:t>Sec</a:t>
                      </a:r>
                      <a:r>
                        <a:rPr lang="en-IN" baseline="0" dirty="0" smtClean="0">
                          <a:solidFill>
                            <a:srgbClr val="FF0000"/>
                          </a:solidFill>
                        </a:rPr>
                        <a:t> 56</a:t>
                      </a:r>
                      <a:endParaRPr lang="en-US" dirty="0">
                        <a:solidFill>
                          <a:srgbClr val="FF0000"/>
                        </a:solidFill>
                      </a:endParaRPr>
                    </a:p>
                  </a:txBody>
                  <a:tcPr/>
                </a:tc>
                <a:tc>
                  <a:txBody>
                    <a:bodyPr/>
                    <a:lstStyle/>
                    <a:p>
                      <a:r>
                        <a:rPr lang="en-IN" dirty="0" smtClean="0">
                          <a:solidFill>
                            <a:srgbClr val="FF0000"/>
                          </a:solidFill>
                        </a:rPr>
                        <a:t>Interest on delayed Refunds</a:t>
                      </a:r>
                      <a:endParaRPr lang="en-US" dirty="0">
                        <a:solidFill>
                          <a:srgbClr val="FF0000"/>
                        </a:solidFill>
                      </a:endParaRPr>
                    </a:p>
                  </a:txBody>
                  <a:tcPr/>
                </a:tc>
              </a:tr>
              <a:tr h="533400">
                <a:tc>
                  <a:txBody>
                    <a:bodyPr/>
                    <a:lstStyle/>
                    <a:p>
                      <a:r>
                        <a:rPr lang="en-IN" dirty="0" smtClean="0">
                          <a:solidFill>
                            <a:srgbClr val="FF0000"/>
                          </a:solidFill>
                        </a:rPr>
                        <a:t>Sec 57</a:t>
                      </a:r>
                      <a:endParaRPr lang="en-US" dirty="0">
                        <a:solidFill>
                          <a:srgbClr val="FF0000"/>
                        </a:solidFill>
                      </a:endParaRPr>
                    </a:p>
                  </a:txBody>
                  <a:tcPr/>
                </a:tc>
                <a:tc>
                  <a:txBody>
                    <a:bodyPr/>
                    <a:lstStyle/>
                    <a:p>
                      <a:r>
                        <a:rPr lang="en-IN" dirty="0" smtClean="0">
                          <a:solidFill>
                            <a:srgbClr val="FF0000"/>
                          </a:solidFill>
                        </a:rPr>
                        <a:t>Consumer Welfare</a:t>
                      </a:r>
                      <a:r>
                        <a:rPr lang="en-IN" baseline="0" dirty="0" smtClean="0">
                          <a:solidFill>
                            <a:srgbClr val="FF0000"/>
                          </a:solidFill>
                        </a:rPr>
                        <a:t> Fund</a:t>
                      </a:r>
                      <a:endParaRPr lang="en-US" dirty="0">
                        <a:solidFill>
                          <a:srgbClr val="FF0000"/>
                        </a:solidFill>
                      </a:endParaRPr>
                    </a:p>
                  </a:txBody>
                  <a:tcPr/>
                </a:tc>
              </a:tr>
              <a:tr h="533400">
                <a:tc>
                  <a:txBody>
                    <a:bodyPr/>
                    <a:lstStyle/>
                    <a:p>
                      <a:r>
                        <a:rPr lang="en-IN" dirty="0" smtClean="0">
                          <a:solidFill>
                            <a:srgbClr val="FF0000"/>
                          </a:solidFill>
                        </a:rPr>
                        <a:t>Sec 58 </a:t>
                      </a:r>
                      <a:endParaRPr lang="en-US" dirty="0">
                        <a:solidFill>
                          <a:srgbClr val="FF0000"/>
                        </a:solidFill>
                      </a:endParaRPr>
                    </a:p>
                  </a:txBody>
                  <a:tcPr/>
                </a:tc>
                <a:tc>
                  <a:txBody>
                    <a:bodyPr/>
                    <a:lstStyle/>
                    <a:p>
                      <a:r>
                        <a:rPr lang="en-IN" dirty="0" smtClean="0">
                          <a:solidFill>
                            <a:srgbClr val="FF0000"/>
                          </a:solidFill>
                        </a:rPr>
                        <a:t>Utilisation</a:t>
                      </a:r>
                      <a:r>
                        <a:rPr lang="en-IN" baseline="0" dirty="0" smtClean="0">
                          <a:solidFill>
                            <a:srgbClr val="FF0000"/>
                          </a:solidFill>
                        </a:rPr>
                        <a:t> of Fund </a:t>
                      </a:r>
                      <a:endParaRPr lang="en-US" dirty="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66245486"/>
              </p:ext>
            </p:extLst>
          </p:nvPr>
        </p:nvGraphicFramePr>
        <p:xfrm>
          <a:off x="457200" y="1066800"/>
          <a:ext cx="8229600" cy="4814729"/>
        </p:xfrm>
        <a:graphic>
          <a:graphicData uri="http://schemas.openxmlformats.org/drawingml/2006/table">
            <a:tbl>
              <a:tblPr firstRow="1" bandRow="1">
                <a:tableStyleId>{5C22544A-7EE6-4342-B048-85BDC9FD1C3A}</a:tableStyleId>
              </a:tblPr>
              <a:tblGrid>
                <a:gridCol w="685800"/>
                <a:gridCol w="7543800"/>
              </a:tblGrid>
              <a:tr h="578009">
                <a:tc>
                  <a:txBody>
                    <a:bodyPr/>
                    <a:lstStyle/>
                    <a:p>
                      <a:pPr algn="ctr"/>
                      <a:r>
                        <a:rPr lang="hi-IN" sz="1400" dirty="0" smtClean="0"/>
                        <a:t>क्रं</a:t>
                      </a:r>
                      <a:r>
                        <a:rPr lang="en-US" sz="1400" dirty="0" smtClean="0"/>
                        <a:t>0</a:t>
                      </a:r>
                      <a:r>
                        <a:rPr lang="hi-IN" sz="1400" dirty="0" smtClean="0"/>
                        <a:t>सं</a:t>
                      </a:r>
                      <a:r>
                        <a:rPr lang="en-US" sz="1400" dirty="0" smtClean="0"/>
                        <a:t>0</a:t>
                      </a:r>
                      <a:r>
                        <a:rPr lang="hi-IN" sz="1400" dirty="0" smtClean="0"/>
                        <a:t> </a:t>
                      </a:r>
                      <a:endParaRPr lang="en-US" sz="1400" dirty="0"/>
                    </a:p>
                  </a:txBody>
                  <a:tcPr/>
                </a:tc>
                <a:tc>
                  <a:txBody>
                    <a:bodyPr/>
                    <a:lstStyle/>
                    <a:p>
                      <a:pPr algn="ctr"/>
                      <a:r>
                        <a:rPr lang="hi-IN" sz="1400" dirty="0" smtClean="0"/>
                        <a:t>विवरण </a:t>
                      </a:r>
                      <a:endParaRPr lang="en-US" sz="1400" dirty="0"/>
                    </a:p>
                  </a:txBody>
                  <a:tcPr/>
                </a:tc>
              </a:tr>
              <a:tr h="578009">
                <a:tc>
                  <a:txBody>
                    <a:bodyPr/>
                    <a:lstStyle/>
                    <a:p>
                      <a:pPr algn="ctr"/>
                      <a:r>
                        <a:rPr lang="hi-IN" sz="1400" dirty="0" smtClean="0"/>
                        <a:t>6</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इलैक्‍ट्रोनिक कैश लेजर से लिये जाने वाले रिफण्‍ड के सम्‍बन्‍ध में </a:t>
                      </a:r>
                      <a:r>
                        <a:rPr kumimoji="0" lang="en-US" sz="1400" kern="1200" dirty="0" smtClean="0">
                          <a:solidFill>
                            <a:schemeClr val="dk1"/>
                          </a:solidFill>
                          <a:latin typeface="+mn-lt"/>
                          <a:ea typeface="+mn-ea"/>
                          <a:cs typeface="+mn-cs"/>
                        </a:rPr>
                        <a:t>CBIC</a:t>
                      </a:r>
                      <a:r>
                        <a:rPr kumimoji="0" lang="hi-IN" sz="1400" kern="1200" dirty="0" smtClean="0">
                          <a:solidFill>
                            <a:schemeClr val="dk1"/>
                          </a:solidFill>
                          <a:latin typeface="+mn-lt"/>
                          <a:ea typeface="+mn-ea"/>
                          <a:cs typeface="+mn-cs"/>
                        </a:rPr>
                        <a:t> द्वारा परिपत्र सं0-166/22/2021 दि0 17 नवम्‍बर 2021 में दिशा-निर्देश जारी किये गये हैं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     व्‍यापारी को इलैक्‍ट्रोनिक कैश लेजर से टी0डी0एस0 कटौती का रिफण्‍ड अगर दिया जाता है तो पहले इनवर्ड सप्‍लाई की समुचित जांच कर ली जाये । </a:t>
                      </a:r>
                      <a:endParaRPr lang="en-US" sz="1400" dirty="0"/>
                    </a:p>
                  </a:txBody>
                  <a:tcPr/>
                </a:tc>
              </a:tr>
              <a:tr h="578009">
                <a:tc>
                  <a:txBody>
                    <a:bodyPr/>
                    <a:lstStyle/>
                    <a:p>
                      <a:pPr algn="ctr"/>
                      <a:r>
                        <a:rPr lang="hi-IN" sz="1400" dirty="0" smtClean="0"/>
                        <a:t>7</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एल0यू0टी0 (</a:t>
                      </a:r>
                      <a:r>
                        <a:rPr kumimoji="0" lang="en-IN" sz="1400" kern="1200" dirty="0" smtClean="0">
                          <a:solidFill>
                            <a:schemeClr val="dk1"/>
                          </a:solidFill>
                          <a:latin typeface="+mn-lt"/>
                          <a:ea typeface="+mn-ea"/>
                          <a:cs typeface="+mn-cs"/>
                        </a:rPr>
                        <a:t>LUT</a:t>
                      </a:r>
                      <a:r>
                        <a:rPr kumimoji="0" lang="hi-IN" sz="1400" kern="1200" dirty="0" smtClean="0">
                          <a:solidFill>
                            <a:schemeClr val="dk1"/>
                          </a:solidFill>
                          <a:latin typeface="+mn-lt"/>
                          <a:ea typeface="+mn-ea"/>
                          <a:cs typeface="+mn-cs"/>
                        </a:rPr>
                        <a:t>) बॉण्‍ड के विरुद्व निर्यात करने वाले व्‍यापारियों को देय रिफण्‍ड के सम्‍बन्‍ध में नियम 96ए के प्राविधानों का अनुपालन सुनिश्चित कर लिया जाये ।</a:t>
                      </a:r>
                    </a:p>
                    <a:p>
                      <a:pPr algn="just"/>
                      <a:r>
                        <a:rPr kumimoji="0" lang="hi-IN" sz="1400" b="1" kern="1200" dirty="0" smtClean="0">
                          <a:solidFill>
                            <a:schemeClr val="dk1"/>
                          </a:solidFill>
                          <a:latin typeface="+mn-lt"/>
                          <a:ea typeface="+mn-ea"/>
                          <a:cs typeface="+mn-cs"/>
                        </a:rPr>
                        <a:t>96</a:t>
                      </a:r>
                      <a:r>
                        <a:rPr kumimoji="0" lang="en-IN" sz="1400" b="1" kern="1200" dirty="0" smtClean="0">
                          <a:solidFill>
                            <a:schemeClr val="dk1"/>
                          </a:solidFill>
                          <a:latin typeface="+mn-lt"/>
                          <a:ea typeface="+mn-ea"/>
                          <a:cs typeface="+mn-cs"/>
                        </a:rPr>
                        <a:t>A-Export of goods or services under bond or Letter of Undertaking:- (1) </a:t>
                      </a:r>
                      <a:r>
                        <a:rPr kumimoji="0" lang="en-IN" sz="1400" kern="1200" dirty="0" smtClean="0">
                          <a:solidFill>
                            <a:schemeClr val="dk1"/>
                          </a:solidFill>
                          <a:latin typeface="+mn-lt"/>
                          <a:ea typeface="+mn-ea"/>
                          <a:cs typeface="+mn-cs"/>
                        </a:rPr>
                        <a:t>Any registered person availing the option to supply goods or services for export without payment of integrated tax shall furnish, prior to export, a bond or a Letter of Undertaking in </a:t>
                      </a:r>
                      <a:r>
                        <a:rPr kumimoji="0" lang="en-IN" sz="1400" b="1" kern="1200" dirty="0" smtClean="0">
                          <a:solidFill>
                            <a:schemeClr val="dk1"/>
                          </a:solidFill>
                          <a:latin typeface="+mn-lt"/>
                          <a:ea typeface="+mn-ea"/>
                          <a:cs typeface="+mn-cs"/>
                        </a:rPr>
                        <a:t>FORM GST RFD-11</a:t>
                      </a:r>
                      <a:r>
                        <a:rPr kumimoji="0" lang="en-IN" sz="1400" kern="1200" dirty="0" smtClean="0">
                          <a:solidFill>
                            <a:schemeClr val="dk1"/>
                          </a:solidFill>
                          <a:latin typeface="+mn-lt"/>
                          <a:ea typeface="+mn-ea"/>
                          <a:cs typeface="+mn-cs"/>
                        </a:rPr>
                        <a:t>  to the jurisdictional Commissioner, binding himself to pay the tax due </a:t>
                      </a:r>
                      <a:r>
                        <a:rPr kumimoji="0" lang="en-IN" sz="1400" kern="1200" dirty="0" err="1" smtClean="0">
                          <a:solidFill>
                            <a:schemeClr val="dk1"/>
                          </a:solidFill>
                          <a:latin typeface="+mn-lt"/>
                          <a:ea typeface="+mn-ea"/>
                          <a:cs typeface="+mn-cs"/>
                        </a:rPr>
                        <a:t>alongwith</a:t>
                      </a:r>
                      <a:r>
                        <a:rPr kumimoji="0" lang="en-IN" sz="1400" kern="1200" dirty="0" smtClean="0">
                          <a:solidFill>
                            <a:schemeClr val="dk1"/>
                          </a:solidFill>
                          <a:latin typeface="+mn-lt"/>
                          <a:ea typeface="+mn-ea"/>
                          <a:cs typeface="+mn-cs"/>
                        </a:rPr>
                        <a:t> the interest specified under sub-section (1) of Section 50 within a period of-</a:t>
                      </a:r>
                      <a:endParaRPr kumimoji="0" lang="en-US" sz="1400" kern="1200" dirty="0" smtClean="0">
                        <a:solidFill>
                          <a:schemeClr val="dk1"/>
                        </a:solidFill>
                        <a:latin typeface="+mn-lt"/>
                        <a:ea typeface="+mn-ea"/>
                        <a:cs typeface="+mn-cs"/>
                      </a:endParaRPr>
                    </a:p>
                    <a:p>
                      <a:pPr lvl="0" algn="just"/>
                      <a:r>
                        <a:rPr kumimoji="0" lang="en-IN" sz="1400" kern="1200" dirty="0" smtClean="0">
                          <a:solidFill>
                            <a:schemeClr val="dk1"/>
                          </a:solidFill>
                          <a:latin typeface="+mn-lt"/>
                          <a:ea typeface="+mn-ea"/>
                          <a:cs typeface="+mn-cs"/>
                        </a:rPr>
                        <a:t>Fifteen days after the expiry of three months as such further period as may be allowed by the Commissioner from the date of issue of the invoice for export, if the goods are not exported out of </a:t>
                      </a:r>
                      <a:r>
                        <a:rPr kumimoji="0" lang="en-IN" sz="1400" kern="1200" dirty="0" err="1" smtClean="0">
                          <a:solidFill>
                            <a:schemeClr val="dk1"/>
                          </a:solidFill>
                          <a:latin typeface="+mn-lt"/>
                          <a:ea typeface="+mn-ea"/>
                          <a:cs typeface="+mn-cs"/>
                        </a:rPr>
                        <a:t>india</a:t>
                      </a:r>
                      <a:r>
                        <a:rPr kumimoji="0" lang="en-IN" sz="1400" kern="1200" dirty="0" smtClean="0">
                          <a:solidFill>
                            <a:schemeClr val="dk1"/>
                          </a:solidFill>
                          <a:latin typeface="+mn-lt"/>
                          <a:ea typeface="+mn-ea"/>
                          <a:cs typeface="+mn-cs"/>
                        </a:rPr>
                        <a:t>. </a:t>
                      </a:r>
                      <a:r>
                        <a:rPr kumimoji="0" lang="en-US" sz="1400" kern="1200" dirty="0" smtClean="0">
                          <a:solidFill>
                            <a:schemeClr val="dk1"/>
                          </a:solidFill>
                          <a:latin typeface="+mn-lt"/>
                          <a:ea typeface="+mn-ea"/>
                          <a:cs typeface="+mn-cs"/>
                        </a:rPr>
                        <a:t>o</a:t>
                      </a:r>
                      <a:r>
                        <a:rPr kumimoji="0" lang="en-IN" sz="1400" kern="1200" dirty="0" smtClean="0">
                          <a:solidFill>
                            <a:schemeClr val="dk1"/>
                          </a:solidFill>
                          <a:latin typeface="+mn-lt"/>
                          <a:ea typeface="+mn-ea"/>
                          <a:cs typeface="+mn-cs"/>
                        </a:rPr>
                        <a:t>r</a:t>
                      </a:r>
                      <a:endParaRPr kumimoji="0" lang="en-US" sz="1400" kern="1200" dirty="0" smtClean="0">
                        <a:solidFill>
                          <a:schemeClr val="dk1"/>
                        </a:solidFill>
                        <a:latin typeface="+mn-lt"/>
                        <a:ea typeface="+mn-ea"/>
                        <a:cs typeface="+mn-cs"/>
                      </a:endParaRPr>
                    </a:p>
                    <a:p>
                      <a:pPr algn="just"/>
                      <a:r>
                        <a:rPr kumimoji="0" lang="en-IN" sz="1400" kern="1200" dirty="0" smtClean="0">
                          <a:solidFill>
                            <a:schemeClr val="dk1"/>
                          </a:solidFill>
                          <a:latin typeface="+mn-lt"/>
                          <a:ea typeface="+mn-ea"/>
                          <a:cs typeface="+mn-cs"/>
                        </a:rPr>
                        <a:t>Fifteen days after the expiry of one year, as such further period as may be allowed by the Commissioner, from the date of issue of the invoice for export, if the payment of such services is not received by the exporter in convertible foreign exchange, or in Indian rupees, wherever permitted by the Reserve Bank of India.</a:t>
                      </a:r>
                      <a:endParaRPr lang="en-US" sz="1400" dirty="0"/>
                    </a:p>
                  </a:txBody>
                  <a:tcPr/>
                </a:tc>
              </a:tr>
            </a:tbl>
          </a:graphicData>
        </a:graphic>
      </p:graphicFrame>
      <p:sp>
        <p:nvSpPr>
          <p:cNvPr id="3" name="Title 2"/>
          <p:cNvSpPr>
            <a:spLocks noGrp="1"/>
          </p:cNvSpPr>
          <p:nvPr>
            <p:ph type="title"/>
          </p:nvPr>
        </p:nvSpPr>
        <p:spPr>
          <a:xfrm>
            <a:off x="457200" y="274638"/>
            <a:ext cx="8229600" cy="639762"/>
          </a:xfrm>
        </p:spPr>
        <p:txBody>
          <a:bodyPr>
            <a:normAutofit/>
          </a:bodyPr>
          <a:lstStyle/>
          <a:p>
            <a:r>
              <a:rPr lang="hi-IN" sz="2000" u="sng" dirty="0"/>
              <a:t>चैक बिन्‍दु-</a:t>
            </a:r>
            <a:endParaRPr lang="en-US" sz="2000" dirty="0"/>
          </a:p>
        </p:txBody>
      </p:sp>
    </p:spTree>
    <p:extLst>
      <p:ext uri="{BB962C8B-B14F-4D97-AF65-F5344CB8AC3E}">
        <p14:creationId xmlns:p14="http://schemas.microsoft.com/office/powerpoint/2010/main" val="923766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40902859"/>
              </p:ext>
            </p:extLst>
          </p:nvPr>
        </p:nvGraphicFramePr>
        <p:xfrm>
          <a:off x="457200" y="914400"/>
          <a:ext cx="8229600" cy="5029200"/>
        </p:xfrm>
        <a:graphic>
          <a:graphicData uri="http://schemas.openxmlformats.org/drawingml/2006/table">
            <a:tbl>
              <a:tblPr firstRow="1" bandRow="1">
                <a:tableStyleId>{5C22544A-7EE6-4342-B048-85BDC9FD1C3A}</a:tableStyleId>
              </a:tblPr>
              <a:tblGrid>
                <a:gridCol w="533400"/>
                <a:gridCol w="7696200"/>
              </a:tblGrid>
              <a:tr h="486776">
                <a:tc>
                  <a:txBody>
                    <a:bodyPr/>
                    <a:lstStyle/>
                    <a:p>
                      <a:pPr algn="ctr"/>
                      <a:r>
                        <a:rPr lang="hi-IN" sz="1400" dirty="0" smtClean="0"/>
                        <a:t>क्रंसं </a:t>
                      </a:r>
                      <a:endParaRPr lang="en-US" sz="1400" dirty="0"/>
                    </a:p>
                  </a:txBody>
                  <a:tcPr/>
                </a:tc>
                <a:tc>
                  <a:txBody>
                    <a:bodyPr/>
                    <a:lstStyle/>
                    <a:p>
                      <a:pPr algn="ctr"/>
                      <a:r>
                        <a:rPr lang="hi-IN" sz="1400" dirty="0" smtClean="0"/>
                        <a:t>विवरण </a:t>
                      </a:r>
                      <a:endParaRPr lang="en-US" sz="1400" dirty="0"/>
                    </a:p>
                  </a:txBody>
                  <a:tcPr/>
                </a:tc>
              </a:tr>
              <a:tr h="3099966">
                <a:tc>
                  <a:txBody>
                    <a:bodyPr/>
                    <a:lstStyle/>
                    <a:p>
                      <a:r>
                        <a:rPr lang="hi-IN" sz="1400" dirty="0" smtClean="0"/>
                        <a:t>8</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400" kern="1200" dirty="0" smtClean="0">
                          <a:solidFill>
                            <a:schemeClr val="dk1"/>
                          </a:solidFill>
                          <a:latin typeface="+mn-lt"/>
                          <a:ea typeface="+mn-ea"/>
                          <a:cs typeface="+mn-cs"/>
                        </a:rPr>
                        <a:t>Inverted Duty Structure </a:t>
                      </a:r>
                      <a:r>
                        <a:rPr kumimoji="0" lang="hi-IN" sz="1400" kern="1200" dirty="0" smtClean="0">
                          <a:solidFill>
                            <a:schemeClr val="dk1"/>
                          </a:solidFill>
                          <a:latin typeface="+mn-lt"/>
                          <a:ea typeface="+mn-ea"/>
                          <a:cs typeface="+mn-cs"/>
                        </a:rPr>
                        <a:t>के मामलो में रिफण्‍ड उस स्थिति में देय नहीं होगा</a:t>
                      </a:r>
                      <a:r>
                        <a:rPr kumimoji="0" lang="en-IN" sz="1400" kern="1200" dirty="0" smtClean="0">
                          <a:solidFill>
                            <a:schemeClr val="dk1"/>
                          </a:solidFill>
                          <a:latin typeface="+mn-lt"/>
                          <a:ea typeface="+mn-ea"/>
                          <a:cs typeface="+mn-cs"/>
                        </a:rPr>
                        <a:t>, </a:t>
                      </a:r>
                      <a:r>
                        <a:rPr kumimoji="0" lang="hi-IN" sz="1400" kern="1200" dirty="0" smtClean="0">
                          <a:solidFill>
                            <a:schemeClr val="dk1"/>
                          </a:solidFill>
                          <a:latin typeface="+mn-lt"/>
                          <a:ea typeface="+mn-ea"/>
                          <a:cs typeface="+mn-cs"/>
                        </a:rPr>
                        <a:t>जब किसी वस्‍तु पर कर की दर पूर्व में 18 प्रतिशत रही हो एवं उसे घटाकर 12 प्रतिशत कर दी गयी हो । ऐसी स्थिति में संचित आई0टी0सी0 का रिफण्‍ड देय नहीं होगा ।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     </a:t>
                      </a:r>
                      <a:r>
                        <a:rPr kumimoji="0" lang="en-IN" sz="1400" kern="1200" dirty="0" smtClean="0">
                          <a:solidFill>
                            <a:schemeClr val="dk1"/>
                          </a:solidFill>
                          <a:latin typeface="+mn-lt"/>
                          <a:ea typeface="+mn-ea"/>
                          <a:cs typeface="+mn-cs"/>
                        </a:rPr>
                        <a:t>Inverted Duty Structure</a:t>
                      </a:r>
                      <a:r>
                        <a:rPr kumimoji="0" lang="hi-IN" sz="1400" kern="1200" dirty="0" smtClean="0">
                          <a:solidFill>
                            <a:schemeClr val="dk1"/>
                          </a:solidFill>
                          <a:latin typeface="+mn-lt"/>
                          <a:ea typeface="+mn-ea"/>
                          <a:cs typeface="+mn-cs"/>
                        </a:rPr>
                        <a:t> के रिफण्‍ड के सम्‍बन्‍ध में मा0 उच्‍च न्‍यायालय, गुवाहटी द्वारा पारित निर्णय </a:t>
                      </a:r>
                      <a:r>
                        <a:rPr kumimoji="0" lang="hi-IN" sz="1400" kern="1200" baseline="0" dirty="0" smtClean="0">
                          <a:solidFill>
                            <a:schemeClr val="dk1"/>
                          </a:solidFill>
                          <a:latin typeface="+mn-lt"/>
                          <a:ea typeface="+mn-ea"/>
                          <a:cs typeface="+mn-cs"/>
                        </a:rPr>
                        <a:t>दि0 02.09.2021 उल्‍लेखनीय है जिसमें मा0 उच्‍च न्‍यायालय ने स्‍पष्‍ट किया है कि जी0एस0टी0 एक्‍ट के अन्‍तर्गत रिफण्‍ड देने हेतु यह अपरिहार्य नहीं है कि रिफण्‍ड केवल निर्माता व्‍यापारियों को ही अनुमन्‍य किया जाये । धारा-54 में भी केवल यह कहा गया है कि इनवर्ड सप्‍लाई की कर</a:t>
                      </a:r>
                      <a:r>
                        <a:rPr kumimoji="0" lang="en-US" sz="1400" kern="1200" baseline="0" dirty="0" smtClean="0">
                          <a:solidFill>
                            <a:schemeClr val="dk1"/>
                          </a:solidFill>
                          <a:latin typeface="+mn-lt"/>
                          <a:ea typeface="+mn-ea"/>
                          <a:cs typeface="+mn-cs"/>
                        </a:rPr>
                        <a:t>-</a:t>
                      </a:r>
                      <a:r>
                        <a:rPr kumimoji="0" lang="hi-IN" sz="1400" kern="1200" baseline="0" dirty="0" smtClean="0">
                          <a:solidFill>
                            <a:schemeClr val="dk1"/>
                          </a:solidFill>
                          <a:latin typeface="+mn-lt"/>
                          <a:ea typeface="+mn-ea"/>
                          <a:cs typeface="+mn-cs"/>
                        </a:rPr>
                        <a:t>दर आउटवर्ड सप्‍लाई की कर</a:t>
                      </a:r>
                      <a:r>
                        <a:rPr kumimoji="0" lang="en-US" sz="1400" kern="1200" baseline="0" dirty="0" smtClean="0">
                          <a:solidFill>
                            <a:schemeClr val="dk1"/>
                          </a:solidFill>
                          <a:latin typeface="+mn-lt"/>
                          <a:ea typeface="+mn-ea"/>
                          <a:cs typeface="+mn-cs"/>
                        </a:rPr>
                        <a:t>-</a:t>
                      </a:r>
                      <a:r>
                        <a:rPr kumimoji="0" lang="hi-IN" sz="1400" kern="1200" baseline="0" dirty="0" smtClean="0">
                          <a:solidFill>
                            <a:schemeClr val="dk1"/>
                          </a:solidFill>
                          <a:latin typeface="+mn-lt"/>
                          <a:ea typeface="+mn-ea"/>
                          <a:cs typeface="+mn-cs"/>
                        </a:rPr>
                        <a:t>दर से अधिक होनी चाहिये । इसके अतिरिक्‍त व्‍यापारी के निर्माता अथवा ट्रेडर होने की शर्त का उल्‍लेख एक्‍ट में कहीं नहीं है । दि0 14-11-2017 के नोटिफिकेशन सं0 47/2017 में उन विशिष्‍ट संस्‍थाओं की सूची दी गयी है जिनको कम कर दर पर शोथ आदि की सुविधा के लिये वस्‍तु की दर अनुमन्‍य की गयी है । मा0 गुवाहटी न्‍यायालय का निर्णय भी ऐसी ही संस्‍था को सप्‍लाई करने से सम्‍बन्धित है । अत: यह स्‍पष्‍ट है कि विशिष्‍ट मामलो में ट्रेडर्स भी </a:t>
                      </a:r>
                      <a:r>
                        <a:rPr kumimoji="0" lang="en-IN" sz="1400" kern="1200" dirty="0" smtClean="0">
                          <a:solidFill>
                            <a:schemeClr val="dk1"/>
                          </a:solidFill>
                          <a:latin typeface="+mn-lt"/>
                          <a:ea typeface="+mn-ea"/>
                          <a:cs typeface="+mn-cs"/>
                        </a:rPr>
                        <a:t>Inverted Duty Structure</a:t>
                      </a:r>
                      <a:r>
                        <a:rPr kumimoji="0" lang="hi-IN" sz="1400" kern="1200" baseline="0" dirty="0" smtClean="0">
                          <a:solidFill>
                            <a:schemeClr val="dk1"/>
                          </a:solidFill>
                          <a:latin typeface="+mn-lt"/>
                          <a:ea typeface="+mn-ea"/>
                          <a:cs typeface="+mn-cs"/>
                        </a:rPr>
                        <a:t> के अन्‍तर्गत रिफण्‍ड हेतु अर्ह हो सकता है । </a:t>
                      </a:r>
                      <a:endParaRPr lang="en-US" sz="1400" dirty="0"/>
                    </a:p>
                  </a:txBody>
                  <a:tcPr/>
                </a:tc>
              </a:tr>
              <a:tr h="873893">
                <a:tc>
                  <a:txBody>
                    <a:bodyPr/>
                    <a:lstStyle/>
                    <a:p>
                      <a:r>
                        <a:rPr lang="hi-IN" sz="1400" dirty="0" smtClean="0"/>
                        <a:t>9</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400" kern="1200" dirty="0" smtClean="0">
                          <a:solidFill>
                            <a:schemeClr val="dk1"/>
                          </a:solidFill>
                          <a:latin typeface="+mn-lt"/>
                          <a:ea typeface="+mn-ea"/>
                          <a:cs typeface="+mn-cs"/>
                        </a:rPr>
                        <a:t>Inverted Duty Structure </a:t>
                      </a:r>
                      <a:r>
                        <a:rPr kumimoji="0" lang="hi-IN" sz="1400" kern="1200" dirty="0" smtClean="0">
                          <a:solidFill>
                            <a:schemeClr val="dk1"/>
                          </a:solidFill>
                          <a:latin typeface="+mn-lt"/>
                          <a:ea typeface="+mn-ea"/>
                          <a:cs typeface="+mn-cs"/>
                        </a:rPr>
                        <a:t>के रिफण्‍ड में कैपिटल गुडस की आई0टी0सी0 का रिफण्‍ड देय नहीं है तथा सर्विसेज की आई0टी0सी0 का रिफण्‍ड दि0 05-07</a:t>
                      </a:r>
                      <a:r>
                        <a:rPr kumimoji="0" lang="en-IN" sz="1400" kern="1200" dirty="0" smtClean="0">
                          <a:solidFill>
                            <a:schemeClr val="dk1"/>
                          </a:solidFill>
                          <a:latin typeface="+mn-lt"/>
                          <a:ea typeface="+mn-ea"/>
                          <a:cs typeface="+mn-cs"/>
                        </a:rPr>
                        <a:t>-</a:t>
                      </a:r>
                      <a:r>
                        <a:rPr kumimoji="0" lang="hi-IN" sz="1400" kern="1200" dirty="0" smtClean="0">
                          <a:solidFill>
                            <a:schemeClr val="dk1"/>
                          </a:solidFill>
                          <a:latin typeface="+mn-lt"/>
                          <a:ea typeface="+mn-ea"/>
                          <a:cs typeface="+mn-cs"/>
                        </a:rPr>
                        <a:t>2022 को जारी परिपत्र सं0 14/22 के अनुसार ही दिया जा सकता है । </a:t>
                      </a:r>
                      <a:endParaRPr lang="en-US" sz="1400" dirty="0"/>
                    </a:p>
                  </a:txBody>
                  <a:tcPr/>
                </a:tc>
              </a:tr>
              <a:tr h="568565">
                <a:tc>
                  <a:txBody>
                    <a:bodyPr/>
                    <a:lstStyle/>
                    <a:p>
                      <a:pPr algn="ctr"/>
                      <a:r>
                        <a:rPr lang="hi-IN" sz="1400" dirty="0" smtClean="0"/>
                        <a:t>10.</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वस्‍तु निर्यात के मामलो में घोषित निर्यात का सत्‍यापन </a:t>
                      </a:r>
                      <a:r>
                        <a:rPr kumimoji="0" lang="en-IN" sz="1400" kern="1200" dirty="0" smtClean="0">
                          <a:solidFill>
                            <a:schemeClr val="dk1"/>
                          </a:solidFill>
                          <a:latin typeface="+mn-lt"/>
                          <a:ea typeface="+mn-ea"/>
                          <a:cs typeface="+mn-cs"/>
                        </a:rPr>
                        <a:t>ICEGATE </a:t>
                      </a:r>
                      <a:r>
                        <a:rPr kumimoji="0" lang="hi-IN" sz="1400" kern="1200" dirty="0" smtClean="0">
                          <a:solidFill>
                            <a:schemeClr val="dk1"/>
                          </a:solidFill>
                          <a:latin typeface="+mn-lt"/>
                          <a:ea typeface="+mn-ea"/>
                          <a:cs typeface="+mn-cs"/>
                        </a:rPr>
                        <a:t>की वेबसाईट से किया जाना अनिवार्य है ।</a:t>
                      </a:r>
                      <a:endParaRPr lang="en-US" sz="1400" dirty="0"/>
                    </a:p>
                  </a:txBody>
                  <a:tcPr/>
                </a:tc>
              </a:tr>
            </a:tbl>
          </a:graphicData>
        </a:graphic>
      </p:graphicFrame>
      <p:sp>
        <p:nvSpPr>
          <p:cNvPr id="3" name="Title 2"/>
          <p:cNvSpPr>
            <a:spLocks noGrp="1"/>
          </p:cNvSpPr>
          <p:nvPr>
            <p:ph type="title"/>
          </p:nvPr>
        </p:nvSpPr>
        <p:spPr>
          <a:xfrm>
            <a:off x="457200" y="381000"/>
            <a:ext cx="8229600" cy="411162"/>
          </a:xfrm>
        </p:spPr>
        <p:txBody>
          <a:bodyPr>
            <a:normAutofit/>
          </a:bodyPr>
          <a:lstStyle/>
          <a:p>
            <a:r>
              <a:rPr lang="hi-IN" sz="2000" u="sng" dirty="0" smtClean="0"/>
              <a:t>चैक बिन्‍दु-</a:t>
            </a:r>
            <a:endParaRPr lang="en-US" sz="2000" u="sng"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84796718"/>
              </p:ext>
            </p:extLst>
          </p:nvPr>
        </p:nvGraphicFramePr>
        <p:xfrm>
          <a:off x="457200" y="862893"/>
          <a:ext cx="8153400" cy="4912930"/>
        </p:xfrm>
        <a:graphic>
          <a:graphicData uri="http://schemas.openxmlformats.org/drawingml/2006/table">
            <a:tbl>
              <a:tblPr firstRow="1" bandRow="1">
                <a:tableStyleId>{5C22544A-7EE6-4342-B048-85BDC9FD1C3A}</a:tableStyleId>
              </a:tblPr>
              <a:tblGrid>
                <a:gridCol w="679450"/>
                <a:gridCol w="7473950"/>
              </a:tblGrid>
              <a:tr h="443026">
                <a:tc>
                  <a:txBody>
                    <a:bodyPr/>
                    <a:lstStyle/>
                    <a:p>
                      <a:pPr algn="ctr"/>
                      <a:r>
                        <a:rPr lang="hi-IN" sz="1400" dirty="0" smtClean="0"/>
                        <a:t>क्रं0सं0 </a:t>
                      </a:r>
                      <a:endParaRPr lang="en-US" sz="1400" dirty="0"/>
                    </a:p>
                  </a:txBody>
                  <a:tcPr/>
                </a:tc>
                <a:tc>
                  <a:txBody>
                    <a:bodyPr/>
                    <a:lstStyle/>
                    <a:p>
                      <a:pPr algn="ctr"/>
                      <a:r>
                        <a:rPr lang="hi-IN" sz="1400" dirty="0" smtClean="0"/>
                        <a:t>विवरण </a:t>
                      </a:r>
                      <a:endParaRPr lang="en-US" sz="1400" dirty="0"/>
                    </a:p>
                  </a:txBody>
                  <a:tcPr/>
                </a:tc>
              </a:tr>
              <a:tr h="1328267">
                <a:tc>
                  <a:txBody>
                    <a:bodyPr/>
                    <a:lstStyle/>
                    <a:p>
                      <a:pPr algn="ctr"/>
                      <a:r>
                        <a:rPr lang="hi-IN" sz="1400" dirty="0" smtClean="0"/>
                        <a:t>11.</a:t>
                      </a:r>
                      <a:endParaRPr lang="en-US" sz="1400" dirty="0"/>
                    </a:p>
                  </a:txBody>
                  <a:tcPr/>
                </a:tc>
                <a:tc>
                  <a:txBody>
                    <a:bodyPr/>
                    <a:lstStyle/>
                    <a:p>
                      <a:pPr algn="just"/>
                      <a:r>
                        <a:rPr kumimoji="0" lang="hi-IN" sz="1400" kern="1200" dirty="0" smtClean="0">
                          <a:solidFill>
                            <a:schemeClr val="dk1"/>
                          </a:solidFill>
                          <a:latin typeface="+mn-lt"/>
                          <a:ea typeface="+mn-ea"/>
                          <a:cs typeface="+mn-cs"/>
                        </a:rPr>
                        <a:t>सेवा निर्यात के मामलो में</a:t>
                      </a:r>
                      <a:r>
                        <a:rPr kumimoji="0" lang="en-IN" sz="1400" kern="1200" dirty="0" smtClean="0">
                          <a:solidFill>
                            <a:schemeClr val="dk1"/>
                          </a:solidFill>
                          <a:latin typeface="+mn-lt"/>
                          <a:ea typeface="+mn-ea"/>
                          <a:cs typeface="+mn-cs"/>
                        </a:rPr>
                        <a:t>, </a:t>
                      </a:r>
                      <a:r>
                        <a:rPr kumimoji="0" lang="hi-IN" sz="1400" kern="1200" dirty="0" smtClean="0">
                          <a:solidFill>
                            <a:schemeClr val="dk1"/>
                          </a:solidFill>
                          <a:latin typeface="+mn-lt"/>
                          <a:ea typeface="+mn-ea"/>
                          <a:cs typeface="+mn-cs"/>
                        </a:rPr>
                        <a:t>घोषित निर्यात का सत्‍यापन </a:t>
                      </a:r>
                      <a:r>
                        <a:rPr kumimoji="0" lang="en-IN" sz="1400" kern="1200" dirty="0" smtClean="0">
                          <a:solidFill>
                            <a:schemeClr val="dk1"/>
                          </a:solidFill>
                          <a:latin typeface="+mn-lt"/>
                          <a:ea typeface="+mn-ea"/>
                          <a:cs typeface="+mn-cs"/>
                        </a:rPr>
                        <a:t>FIRC / BRC </a:t>
                      </a:r>
                      <a:r>
                        <a:rPr kumimoji="0" lang="hi-IN" sz="1400" kern="1200" dirty="0" smtClean="0">
                          <a:solidFill>
                            <a:schemeClr val="dk1"/>
                          </a:solidFill>
                          <a:latin typeface="+mn-lt"/>
                          <a:ea typeface="+mn-ea"/>
                          <a:cs typeface="+mn-cs"/>
                        </a:rPr>
                        <a:t>से करना अपेक्षित है । कई</a:t>
                      </a:r>
                      <a:r>
                        <a:rPr kumimoji="0" lang="hi-IN" sz="1400" kern="1200" baseline="0" dirty="0" smtClean="0">
                          <a:solidFill>
                            <a:schemeClr val="dk1"/>
                          </a:solidFill>
                          <a:latin typeface="+mn-lt"/>
                          <a:ea typeface="+mn-ea"/>
                          <a:cs typeface="+mn-cs"/>
                        </a:rPr>
                        <a:t> बार फर्म को भुगतान सेन्‍ट्रलाईज्‍ड होता है । ऐसी स्थिति में </a:t>
                      </a:r>
                      <a:r>
                        <a:rPr kumimoji="0" lang="en-IN" sz="1400" kern="1200" baseline="0" dirty="0" smtClean="0">
                          <a:solidFill>
                            <a:schemeClr val="dk1"/>
                          </a:solidFill>
                          <a:latin typeface="+mn-lt"/>
                          <a:ea typeface="+mn-ea"/>
                          <a:cs typeface="+mn-cs"/>
                        </a:rPr>
                        <a:t>BRC/FIRC </a:t>
                      </a:r>
                      <a:r>
                        <a:rPr kumimoji="0" lang="hi-IN" sz="1400" kern="1200" baseline="0" dirty="0" smtClean="0">
                          <a:solidFill>
                            <a:schemeClr val="dk1"/>
                          </a:solidFill>
                          <a:latin typeface="+mn-lt"/>
                          <a:ea typeface="+mn-ea"/>
                          <a:cs typeface="+mn-cs"/>
                        </a:rPr>
                        <a:t>पर फर्म का पता जिस जगह से एक्‍सपोर्ट किया जा रहा है उससे भिन्‍न हो सकता है । ऐसी स्थिति में यह सुनिश्चित किया जाना चाहिये कि जिस जगह से एक्‍सपोर्ट दिखाते हुये रिफण्‍ड मांगा जा रहा है, </a:t>
                      </a:r>
                      <a:r>
                        <a:rPr kumimoji="0" lang="en-IN" sz="1400" kern="1200" baseline="0" dirty="0" smtClean="0">
                          <a:solidFill>
                            <a:schemeClr val="dk1"/>
                          </a:solidFill>
                          <a:latin typeface="+mn-lt"/>
                          <a:ea typeface="+mn-ea"/>
                          <a:cs typeface="+mn-cs"/>
                        </a:rPr>
                        <a:t>BRC/FIRC </a:t>
                      </a:r>
                      <a:r>
                        <a:rPr kumimoji="0" lang="hi-IN" sz="1400" kern="1200" baseline="0" dirty="0" smtClean="0">
                          <a:solidFill>
                            <a:schemeClr val="dk1"/>
                          </a:solidFill>
                          <a:latin typeface="+mn-lt"/>
                          <a:ea typeface="+mn-ea"/>
                          <a:cs typeface="+mn-cs"/>
                        </a:rPr>
                        <a:t>उसी स्‍थान से जारी इनवायसो से सम्‍बन्धित हो । </a:t>
                      </a:r>
                      <a:endParaRPr lang="en-US" sz="1400" dirty="0"/>
                    </a:p>
                  </a:txBody>
                  <a:tcPr/>
                </a:tc>
              </a:tr>
              <a:tr h="594224">
                <a:tc>
                  <a:txBody>
                    <a:bodyPr/>
                    <a:lstStyle/>
                    <a:p>
                      <a:pPr algn="ctr"/>
                      <a:r>
                        <a:rPr lang="hi-IN" sz="1400" dirty="0" smtClean="0"/>
                        <a:t>12.</a:t>
                      </a:r>
                      <a:endParaRPr lang="en-US" sz="1400" dirty="0"/>
                    </a:p>
                  </a:txBody>
                  <a:tcPr/>
                </a:tc>
                <a:tc>
                  <a:txBody>
                    <a:bodyPr/>
                    <a:lstStyle/>
                    <a:p>
                      <a:pPr algn="just"/>
                      <a:r>
                        <a:rPr kumimoji="0" lang="en-IN" sz="1400" kern="1200" dirty="0" smtClean="0">
                          <a:solidFill>
                            <a:schemeClr val="dk1"/>
                          </a:solidFill>
                          <a:latin typeface="+mn-lt"/>
                          <a:ea typeface="+mn-ea"/>
                          <a:cs typeface="+mn-cs"/>
                        </a:rPr>
                        <a:t>Any other </a:t>
                      </a:r>
                      <a:r>
                        <a:rPr kumimoji="0" lang="hi-IN" sz="1400" kern="1200" dirty="0" smtClean="0">
                          <a:solidFill>
                            <a:schemeClr val="dk1"/>
                          </a:solidFill>
                          <a:latin typeface="+mn-lt"/>
                          <a:ea typeface="+mn-ea"/>
                          <a:cs typeface="+mn-cs"/>
                        </a:rPr>
                        <a:t>की मद में दाखिल रिफण्‍ड प्रार्थना पत्रों की आवश्‍यक जांच कर ली जाये कि किन कारणों से उक्‍त मद में रिफण्‍ड का आवेदन किया गया है ।</a:t>
                      </a:r>
                      <a:endParaRPr lang="en-US" sz="1400" dirty="0"/>
                    </a:p>
                  </a:txBody>
                  <a:tcPr/>
                </a:tc>
              </a:tr>
              <a:tr h="764741">
                <a:tc>
                  <a:txBody>
                    <a:bodyPr/>
                    <a:lstStyle/>
                    <a:p>
                      <a:pPr algn="ctr"/>
                      <a:r>
                        <a:rPr lang="hi-IN" sz="1400" dirty="0" smtClean="0"/>
                        <a:t>13.</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400" kern="1200" dirty="0" smtClean="0">
                          <a:solidFill>
                            <a:schemeClr val="dk1"/>
                          </a:solidFill>
                          <a:latin typeface="+mn-lt"/>
                          <a:ea typeface="+mn-ea"/>
                          <a:cs typeface="+mn-cs"/>
                        </a:rPr>
                        <a:t>SEZ </a:t>
                      </a:r>
                      <a:r>
                        <a:rPr kumimoji="0" lang="hi-IN" sz="1400" kern="1200" dirty="0" smtClean="0">
                          <a:solidFill>
                            <a:schemeClr val="dk1"/>
                          </a:solidFill>
                          <a:latin typeface="+mn-lt"/>
                          <a:ea typeface="+mn-ea"/>
                          <a:cs typeface="+mn-cs"/>
                        </a:rPr>
                        <a:t>में माल का निर्यात करने वाले मामलों में यह सुनिश्चत कर लिया जाये कि व्‍यापारी द्वारा </a:t>
                      </a:r>
                      <a:r>
                        <a:rPr kumimoji="0" lang="en-IN" sz="1400" kern="1200" dirty="0" smtClean="0">
                          <a:solidFill>
                            <a:schemeClr val="dk1"/>
                          </a:solidFill>
                          <a:latin typeface="+mn-lt"/>
                          <a:ea typeface="+mn-ea"/>
                          <a:cs typeface="+mn-cs"/>
                        </a:rPr>
                        <a:t>SEZ </a:t>
                      </a:r>
                      <a:r>
                        <a:rPr kumimoji="0" lang="hi-IN" sz="1400" kern="1200" dirty="0" smtClean="0">
                          <a:solidFill>
                            <a:schemeClr val="dk1"/>
                          </a:solidFill>
                          <a:latin typeface="+mn-lt"/>
                          <a:ea typeface="+mn-ea"/>
                          <a:cs typeface="+mn-cs"/>
                        </a:rPr>
                        <a:t>द्वारा जारी</a:t>
                      </a:r>
                      <a:r>
                        <a:rPr kumimoji="0" lang="en-IN" sz="1400" kern="1200" dirty="0" smtClean="0">
                          <a:solidFill>
                            <a:schemeClr val="dk1"/>
                          </a:solidFill>
                          <a:latin typeface="+mn-lt"/>
                          <a:ea typeface="+mn-ea"/>
                          <a:cs typeface="+mn-cs"/>
                        </a:rPr>
                        <a:t> Endorsement </a:t>
                      </a:r>
                      <a:r>
                        <a:rPr kumimoji="0" lang="hi-IN" sz="1400" kern="1200" dirty="0" smtClean="0">
                          <a:solidFill>
                            <a:schemeClr val="dk1"/>
                          </a:solidFill>
                          <a:latin typeface="+mn-lt"/>
                          <a:ea typeface="+mn-ea"/>
                          <a:cs typeface="+mn-cs"/>
                        </a:rPr>
                        <a:t>आवश्‍यक रुप से लगा हो । </a:t>
                      </a:r>
                      <a:endParaRPr kumimoji="0" lang="en-US" sz="1400" kern="1200" dirty="0" smtClean="0">
                        <a:solidFill>
                          <a:schemeClr val="dk1"/>
                        </a:solidFill>
                        <a:latin typeface="+mn-lt"/>
                        <a:ea typeface="+mn-ea"/>
                        <a:cs typeface="+mn-cs"/>
                      </a:endParaRPr>
                    </a:p>
                    <a:p>
                      <a:pPr algn="just"/>
                      <a:endParaRPr lang="en-US" sz="1400" dirty="0"/>
                    </a:p>
                  </a:txBody>
                  <a:tcPr/>
                </a:tc>
              </a:tr>
              <a:tr h="594224">
                <a:tc>
                  <a:txBody>
                    <a:bodyPr/>
                    <a:lstStyle/>
                    <a:p>
                      <a:pPr algn="ctr"/>
                      <a:r>
                        <a:rPr lang="hi-IN" sz="1400" dirty="0" smtClean="0"/>
                        <a:t>14.</a:t>
                      </a:r>
                      <a:endParaRPr lang="en-US" sz="1400" dirty="0"/>
                    </a:p>
                  </a:txBody>
                  <a:tcPr/>
                </a:tc>
                <a:tc>
                  <a:txBody>
                    <a:bodyPr/>
                    <a:lstStyle/>
                    <a:p>
                      <a:pPr algn="just"/>
                      <a:r>
                        <a:rPr lang="hi-IN" sz="1400" dirty="0" smtClean="0"/>
                        <a:t>रिफण्‍ड करते समय जी0एस0टी0 / वैट बकाया की वसूली सुनिश्चित कर ली जाये</a:t>
                      </a:r>
                      <a:r>
                        <a:rPr lang="hi-IN" sz="1400" baseline="0" dirty="0" smtClean="0"/>
                        <a:t> । </a:t>
                      </a:r>
                    </a:p>
                    <a:p>
                      <a:pPr algn="just"/>
                      <a:endParaRPr lang="en-US" sz="1400" dirty="0"/>
                    </a:p>
                  </a:txBody>
                  <a:tcPr/>
                </a:tc>
              </a:tr>
              <a:tr h="594224">
                <a:tc>
                  <a:txBody>
                    <a:bodyPr/>
                    <a:lstStyle/>
                    <a:p>
                      <a:pPr algn="ctr"/>
                      <a:r>
                        <a:rPr lang="hi-IN" sz="1400" dirty="0" smtClean="0"/>
                        <a:t>15.</a:t>
                      </a:r>
                      <a:endParaRPr lang="en-US" sz="1400" dirty="0"/>
                    </a:p>
                  </a:txBody>
                  <a:tcPr/>
                </a:tc>
                <a:tc>
                  <a:txBody>
                    <a:bodyPr/>
                    <a:lstStyle/>
                    <a:p>
                      <a:pPr algn="just"/>
                      <a:r>
                        <a:rPr lang="hi-IN" sz="1400" dirty="0" smtClean="0"/>
                        <a:t>निर्यात के मामलो में यह जांच आवश्‍यक है कि घोषित निर्यात बिक्री के बाद की अवधि की भी आई0टी0सी0 को जोड़कर रिफण्‍ड का दावा न किया गया हो । </a:t>
                      </a:r>
                      <a:endParaRPr lang="en-US" sz="1400" dirty="0"/>
                    </a:p>
                  </a:txBody>
                  <a:tcPr/>
                </a:tc>
              </a:tr>
              <a:tr h="594224">
                <a:tc>
                  <a:txBody>
                    <a:bodyPr/>
                    <a:lstStyle/>
                    <a:p>
                      <a:pPr algn="ctr"/>
                      <a:r>
                        <a:rPr lang="hi-IN" sz="1400" dirty="0" smtClean="0"/>
                        <a:t>16.</a:t>
                      </a:r>
                      <a:endParaRPr lang="en-US" sz="1400" dirty="0"/>
                    </a:p>
                  </a:txBody>
                  <a:tcPr/>
                </a:tc>
                <a:tc>
                  <a:txBody>
                    <a:bodyPr/>
                    <a:lstStyle/>
                    <a:p>
                      <a:pPr algn="just"/>
                      <a:r>
                        <a:rPr lang="hi-IN" sz="1400" dirty="0" smtClean="0"/>
                        <a:t>निर्यात के रिफण्‍ड में व्‍यापारी द्वारा रिटर्नो में कुल क्‍लेम आई0टी0सी0 में से </a:t>
                      </a:r>
                      <a:r>
                        <a:rPr lang="en-IN" sz="1400" dirty="0" smtClean="0"/>
                        <a:t>ANNEXURE-B</a:t>
                      </a:r>
                      <a:r>
                        <a:rPr lang="hi-IN" sz="1400" dirty="0" smtClean="0"/>
                        <a:t> के अनुसार कैपिटल गुडस की आई0टी0सी0 घटाकर रिफण्‍ड की गणना की जाये । </a:t>
                      </a:r>
                      <a:endParaRPr lang="en-US" sz="1400" dirty="0"/>
                    </a:p>
                  </a:txBody>
                  <a:tcPr/>
                </a:tc>
              </a:tr>
            </a:tbl>
          </a:graphicData>
        </a:graphic>
      </p:graphicFrame>
      <p:sp>
        <p:nvSpPr>
          <p:cNvPr id="3" name="Title 2"/>
          <p:cNvSpPr>
            <a:spLocks noGrp="1"/>
          </p:cNvSpPr>
          <p:nvPr>
            <p:ph type="title"/>
          </p:nvPr>
        </p:nvSpPr>
        <p:spPr>
          <a:xfrm>
            <a:off x="457200" y="274638"/>
            <a:ext cx="8229600" cy="411162"/>
          </a:xfrm>
        </p:spPr>
        <p:txBody>
          <a:bodyPr>
            <a:normAutofit/>
          </a:bodyPr>
          <a:lstStyle/>
          <a:p>
            <a:r>
              <a:rPr lang="hi-IN" sz="2000" u="sng" dirty="0" smtClean="0"/>
              <a:t>चैक बिन्‍दु-</a:t>
            </a:r>
            <a:endParaRPr lang="en-US" sz="2000" u="sn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236538"/>
              </p:ext>
            </p:extLst>
          </p:nvPr>
        </p:nvGraphicFramePr>
        <p:xfrm>
          <a:off x="457200" y="1295400"/>
          <a:ext cx="8229600" cy="5196840"/>
        </p:xfrm>
        <a:graphic>
          <a:graphicData uri="http://schemas.openxmlformats.org/drawingml/2006/table">
            <a:tbl>
              <a:tblPr firstRow="1" bandRow="1">
                <a:tableStyleId>{5C22544A-7EE6-4342-B048-85BDC9FD1C3A}</a:tableStyleId>
              </a:tblPr>
              <a:tblGrid>
                <a:gridCol w="762000"/>
                <a:gridCol w="7467600"/>
              </a:tblGrid>
              <a:tr h="381000">
                <a:tc>
                  <a:txBody>
                    <a:bodyPr/>
                    <a:lstStyle/>
                    <a:p>
                      <a:pPr algn="ctr"/>
                      <a:r>
                        <a:rPr lang="hi-IN" sz="1400" dirty="0" smtClean="0"/>
                        <a:t>क्रं0सं0 </a:t>
                      </a:r>
                      <a:endParaRPr lang="en-US" sz="1400" dirty="0"/>
                    </a:p>
                  </a:txBody>
                  <a:tcPr/>
                </a:tc>
                <a:tc>
                  <a:txBody>
                    <a:bodyPr/>
                    <a:lstStyle/>
                    <a:p>
                      <a:pPr algn="ctr"/>
                      <a:r>
                        <a:rPr lang="hi-IN" sz="1400" dirty="0" smtClean="0"/>
                        <a:t>विवरण </a:t>
                      </a:r>
                      <a:endParaRPr lang="en-US" sz="1400" dirty="0"/>
                    </a:p>
                  </a:txBody>
                  <a:tcPr/>
                </a:tc>
              </a:tr>
              <a:tr h="381000">
                <a:tc>
                  <a:txBody>
                    <a:bodyPr/>
                    <a:lstStyle/>
                    <a:p>
                      <a:pPr algn="ctr"/>
                      <a:r>
                        <a:rPr lang="hi-IN" sz="1400" dirty="0" smtClean="0"/>
                        <a:t>17.</a:t>
                      </a:r>
                      <a:endParaRPr lang="en-US" sz="1400" dirty="0"/>
                    </a:p>
                  </a:txBody>
                  <a:tcPr/>
                </a:tc>
                <a:tc>
                  <a:txBody>
                    <a:bodyPr/>
                    <a:lstStyle/>
                    <a:p>
                      <a:pPr algn="just"/>
                      <a:r>
                        <a:rPr lang="hi-IN" sz="1400" dirty="0" smtClean="0"/>
                        <a:t>दाखिल रिफण्‍ड प्रार्थना पत्रों का निस्‍तारण दाखिल किये जाने की तिथि से 60 दिन के भीतर किया जाना अपरिहार्य है, अन्‍यथा उ0प्र0 माल एवं सेवा कर नियमावली के नियम 94 के अनुसार ब्‍याज की देयता आकर्षित होती है । </a:t>
                      </a:r>
                      <a:endParaRPr lang="en-US" sz="1400" dirty="0"/>
                    </a:p>
                  </a:txBody>
                  <a:tcPr/>
                </a:tc>
              </a:tr>
              <a:tr h="381000">
                <a:tc>
                  <a:txBody>
                    <a:bodyPr/>
                    <a:lstStyle/>
                    <a:p>
                      <a:pPr algn="ctr"/>
                      <a:r>
                        <a:rPr lang="hi-IN" sz="1400" dirty="0" smtClean="0"/>
                        <a:t>18.</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400" kern="1200" dirty="0" smtClean="0">
                          <a:solidFill>
                            <a:schemeClr val="dk1"/>
                          </a:solidFill>
                          <a:latin typeface="+mn-lt"/>
                          <a:ea typeface="+mn-ea"/>
                          <a:cs typeface="+mn-cs"/>
                        </a:rPr>
                        <a:t>Accumulated ITC </a:t>
                      </a:r>
                      <a:r>
                        <a:rPr kumimoji="0" lang="hi-IN" sz="1400" kern="1200" dirty="0" smtClean="0">
                          <a:solidFill>
                            <a:schemeClr val="dk1"/>
                          </a:solidFill>
                          <a:latin typeface="+mn-lt"/>
                          <a:ea typeface="+mn-ea"/>
                          <a:cs typeface="+mn-cs"/>
                        </a:rPr>
                        <a:t>के मामलो में केवल उन्‍हीं इनवायसेस व उन्‍हीं बिलों से की गयी खरीद पर दावाकृत आई0टी0सी0 का रिफण्‍ड देय है जो इनवायसेस आपूर्तिकर्ता द्वारा फार्म </a:t>
                      </a:r>
                      <a:r>
                        <a:rPr kumimoji="0" lang="en-IN" sz="1400" kern="1200" dirty="0" smtClean="0">
                          <a:solidFill>
                            <a:schemeClr val="dk1"/>
                          </a:solidFill>
                          <a:latin typeface="+mn-lt"/>
                          <a:ea typeface="+mn-ea"/>
                          <a:cs typeface="+mn-cs"/>
                        </a:rPr>
                        <a:t>GSTR-1 </a:t>
                      </a:r>
                      <a:r>
                        <a:rPr kumimoji="0" lang="hi-IN" sz="1400" kern="1200" dirty="0" smtClean="0">
                          <a:solidFill>
                            <a:schemeClr val="dk1"/>
                          </a:solidFill>
                          <a:latin typeface="+mn-lt"/>
                          <a:ea typeface="+mn-ea"/>
                          <a:cs typeface="+mn-cs"/>
                        </a:rPr>
                        <a:t>में अपलोड की गयी है तथा क्रेता व्‍यापारी के जी0एस0टी0आर0-2ए में परिलक्षित हो रही हैं और जी0एस0टी0आर-3बी दाखिल की गयी हैं । </a:t>
                      </a:r>
                      <a:endParaRPr kumimoji="0" lang="en-US" sz="1400" kern="1200" dirty="0" smtClean="0">
                        <a:solidFill>
                          <a:schemeClr val="dk1"/>
                        </a:solidFill>
                        <a:latin typeface="+mn-lt"/>
                        <a:ea typeface="+mn-ea"/>
                        <a:cs typeface="+mn-cs"/>
                      </a:endParaRPr>
                    </a:p>
                  </a:txBody>
                  <a:tcPr/>
                </a:tc>
              </a:tr>
              <a:tr h="381000">
                <a:tc>
                  <a:txBody>
                    <a:bodyPr/>
                    <a:lstStyle/>
                    <a:p>
                      <a:pPr algn="ctr"/>
                      <a:r>
                        <a:rPr lang="hi-IN" sz="1400" dirty="0" smtClean="0"/>
                        <a:t>19.</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टैक्‍स इनवायस की वैल्‍यू</a:t>
                      </a:r>
                      <a:r>
                        <a:rPr kumimoji="0" lang="en-IN" sz="1400" kern="1200" dirty="0" smtClean="0">
                          <a:solidFill>
                            <a:schemeClr val="dk1"/>
                          </a:solidFill>
                          <a:latin typeface="+mn-lt"/>
                          <a:ea typeface="+mn-ea"/>
                          <a:cs typeface="+mn-cs"/>
                        </a:rPr>
                        <a:t>,</a:t>
                      </a:r>
                      <a:r>
                        <a:rPr kumimoji="0" lang="hi-IN" sz="1400" kern="1200" dirty="0" smtClean="0">
                          <a:solidFill>
                            <a:schemeClr val="dk1"/>
                          </a:solidFill>
                          <a:latin typeface="+mn-lt"/>
                          <a:ea typeface="+mn-ea"/>
                          <a:cs typeface="+mn-cs"/>
                        </a:rPr>
                        <a:t> शिपिंग बिल में घोषित एक्‍सपोर्ट वैल्‍यू से भिन्‍न होने पर</a:t>
                      </a:r>
                      <a:r>
                        <a:rPr kumimoji="0" lang="en-IN" sz="1400" kern="1200" dirty="0" smtClean="0">
                          <a:solidFill>
                            <a:schemeClr val="dk1"/>
                          </a:solidFill>
                          <a:latin typeface="+mn-lt"/>
                          <a:ea typeface="+mn-ea"/>
                          <a:cs typeface="+mn-cs"/>
                        </a:rPr>
                        <a:t>, </a:t>
                      </a:r>
                      <a:r>
                        <a:rPr kumimoji="0" lang="hi-IN" sz="1400" kern="1200" dirty="0" smtClean="0">
                          <a:solidFill>
                            <a:schemeClr val="dk1"/>
                          </a:solidFill>
                          <a:latin typeface="+mn-lt"/>
                          <a:ea typeface="+mn-ea"/>
                          <a:cs typeface="+mn-cs"/>
                        </a:rPr>
                        <a:t>इन दोनों में से कम वैल्‍यू ही रिफण्‍ड देते समय मान्‍य होगी । </a:t>
                      </a:r>
                      <a:endParaRPr lang="en-US" sz="1400" dirty="0"/>
                    </a:p>
                  </a:txBody>
                  <a:tcPr/>
                </a:tc>
              </a:tr>
              <a:tr h="381000">
                <a:tc>
                  <a:txBody>
                    <a:bodyPr/>
                    <a:lstStyle/>
                    <a:p>
                      <a:pPr algn="ctr"/>
                      <a:r>
                        <a:rPr lang="hi-IN" sz="1400" dirty="0" smtClean="0"/>
                        <a:t>20.</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रिफण्‍ड प्रार्थना पत्र के साथ अपलोड </a:t>
                      </a:r>
                      <a:r>
                        <a:rPr kumimoji="0" lang="en-IN" sz="1400" kern="1200" dirty="0" smtClean="0">
                          <a:solidFill>
                            <a:schemeClr val="dk1"/>
                          </a:solidFill>
                          <a:latin typeface="+mn-lt"/>
                          <a:ea typeface="+mn-ea"/>
                          <a:cs typeface="+mn-cs"/>
                        </a:rPr>
                        <a:t>Annexure-B </a:t>
                      </a:r>
                      <a:r>
                        <a:rPr kumimoji="0" lang="hi-IN" sz="1400" kern="1200" dirty="0" smtClean="0">
                          <a:solidFill>
                            <a:schemeClr val="dk1"/>
                          </a:solidFill>
                          <a:latin typeface="+mn-lt"/>
                          <a:ea typeface="+mn-ea"/>
                          <a:cs typeface="+mn-cs"/>
                        </a:rPr>
                        <a:t>का गहन परीक्षण कर लिया जाये कि कहीं व्‍यापारी द्वारा धारा-17(5) के अन्‍तर्गत प्रतिबन्धित आई0टी0सी0 का रिफण्‍ड तो क्‍लेम नही किया गया है । </a:t>
                      </a:r>
                      <a:endParaRPr lang="en-US" sz="1400" dirty="0"/>
                    </a:p>
                  </a:txBody>
                  <a:tcPr/>
                </a:tc>
              </a:tr>
              <a:tr h="381000">
                <a:tc>
                  <a:txBody>
                    <a:bodyPr/>
                    <a:lstStyle/>
                    <a:p>
                      <a:pPr algn="ctr"/>
                      <a:r>
                        <a:rPr lang="hi-IN" sz="1400" dirty="0" smtClean="0"/>
                        <a:t>21</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sz="1400" dirty="0" smtClean="0"/>
                        <a:t>CBIC</a:t>
                      </a:r>
                      <a:r>
                        <a:rPr lang="hi-IN" sz="1400" dirty="0" smtClean="0"/>
                        <a:t> द्वारा दिनांक 12-05-2019 को फेक इनवायस</a:t>
                      </a:r>
                      <a:r>
                        <a:rPr lang="hi-IN" sz="1400" baseline="0" dirty="0" smtClean="0"/>
                        <a:t> के माध्‍यम से की गयी इनवर्ड सप्‍लाई के सम्‍बन्‍ध में एक </a:t>
                      </a:r>
                      <a:r>
                        <a:rPr lang="en-IN" sz="1400" baseline="0" dirty="0" smtClean="0"/>
                        <a:t>SOP </a:t>
                      </a:r>
                      <a:r>
                        <a:rPr lang="hi-IN" sz="1400" baseline="0" dirty="0" smtClean="0"/>
                        <a:t>जारी की गयी है जिसके बिन्‍दु सं0 2 के अनुसार व्‍यापारी के खरीद श्रंखला की व्‍यवस्थित जांच आवश्‍यक है । </a:t>
                      </a:r>
                      <a:endParaRPr lang="en-US" sz="1400" dirty="0"/>
                    </a:p>
                  </a:txBody>
                  <a:tcPr/>
                </a:tc>
              </a:tr>
              <a:tr h="381000">
                <a:tc>
                  <a:txBody>
                    <a:bodyPr/>
                    <a:lstStyle/>
                    <a:p>
                      <a:pPr algn="ctr"/>
                      <a:r>
                        <a:rPr lang="hi-IN" sz="1400" dirty="0" smtClean="0"/>
                        <a:t>22</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hi-IN" sz="1400" dirty="0" smtClean="0"/>
                        <a:t>व्‍यापारी द्वारा जिस कर अवधि का रिफण्‍ड मांगा जा रहा है यदि उसमें पूर्व में किसी कर अवधि से सम्‍बन्धित इनवर्ड सप्‍लाई से जुडी आई0टी0सी0 है तो इसकी जांच पूर्व में उस कर अवधि, जिसमें सम्‍बन्धित इनवायस जारी की गयी थी, में लिये गये रिफण्‍ड प्रार्थना पत्र के साथ अपलोड खरीद सूची से कर ली जाये ताकि यह सुनिश्चित रहे कि उक्‍त इनवायस से जुडी आई0टी0सी0 का रिफण्‍ड दो बार न लिया जा सके । </a:t>
                      </a:r>
                      <a:endParaRPr lang="en-US" sz="1400" dirty="0"/>
                    </a:p>
                  </a:txBody>
                  <a:tcPr/>
                </a:tc>
              </a:tr>
            </a:tbl>
          </a:graphicData>
        </a:graphic>
      </p:graphicFrame>
      <p:sp>
        <p:nvSpPr>
          <p:cNvPr id="3" name="Title 2"/>
          <p:cNvSpPr>
            <a:spLocks noGrp="1"/>
          </p:cNvSpPr>
          <p:nvPr>
            <p:ph type="title"/>
          </p:nvPr>
        </p:nvSpPr>
        <p:spPr/>
        <p:txBody>
          <a:bodyPr>
            <a:normAutofit/>
          </a:bodyPr>
          <a:lstStyle/>
          <a:p>
            <a:r>
              <a:rPr lang="hi-IN" sz="2000" u="sng" dirty="0" smtClean="0"/>
              <a:t>चैक बिन्‍दु-</a:t>
            </a:r>
            <a:endParaRPr lang="en-US" sz="2000" u="sn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96771638"/>
              </p:ext>
            </p:extLst>
          </p:nvPr>
        </p:nvGraphicFramePr>
        <p:xfrm>
          <a:off x="457200" y="1066801"/>
          <a:ext cx="8229600" cy="4267199"/>
        </p:xfrm>
        <a:graphic>
          <a:graphicData uri="http://schemas.openxmlformats.org/drawingml/2006/table">
            <a:tbl>
              <a:tblPr firstRow="1" bandRow="1">
                <a:tableStyleId>{5C22544A-7EE6-4342-B048-85BDC9FD1C3A}</a:tableStyleId>
              </a:tblPr>
              <a:tblGrid>
                <a:gridCol w="685800"/>
                <a:gridCol w="7543800"/>
              </a:tblGrid>
              <a:tr h="327258">
                <a:tc>
                  <a:txBody>
                    <a:bodyPr/>
                    <a:lstStyle/>
                    <a:p>
                      <a:pPr algn="ctr"/>
                      <a:r>
                        <a:rPr lang="hi-IN" sz="1400" dirty="0" smtClean="0"/>
                        <a:t>क्रं0सं0 </a:t>
                      </a:r>
                      <a:endParaRPr lang="en-US" sz="1400" dirty="0"/>
                    </a:p>
                  </a:txBody>
                  <a:tcPr/>
                </a:tc>
                <a:tc>
                  <a:txBody>
                    <a:bodyPr/>
                    <a:lstStyle/>
                    <a:p>
                      <a:pPr algn="ctr"/>
                      <a:r>
                        <a:rPr lang="hi-IN" sz="1400" dirty="0" smtClean="0"/>
                        <a:t>विवरण </a:t>
                      </a:r>
                      <a:endParaRPr lang="en-US" sz="1400" dirty="0"/>
                    </a:p>
                  </a:txBody>
                  <a:tcPr/>
                </a:tc>
              </a:tr>
              <a:tr h="327258">
                <a:tc>
                  <a:txBody>
                    <a:bodyPr/>
                    <a:lstStyle/>
                    <a:p>
                      <a:pPr algn="ctr"/>
                      <a:r>
                        <a:rPr lang="hi-IN" sz="1400" dirty="0" smtClean="0"/>
                        <a:t>1.</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व्‍यापारी द्वारा अपलोड </a:t>
                      </a:r>
                      <a:r>
                        <a:rPr kumimoji="0" lang="en-IN" sz="1400" kern="1200" dirty="0" smtClean="0">
                          <a:solidFill>
                            <a:schemeClr val="dk1"/>
                          </a:solidFill>
                          <a:latin typeface="+mn-lt"/>
                          <a:ea typeface="+mn-ea"/>
                          <a:cs typeface="+mn-cs"/>
                        </a:rPr>
                        <a:t>ANNEXURE-B (</a:t>
                      </a:r>
                      <a:r>
                        <a:rPr kumimoji="0" lang="hi-IN" sz="1400" kern="1200" dirty="0" smtClean="0">
                          <a:solidFill>
                            <a:schemeClr val="dk1"/>
                          </a:solidFill>
                          <a:latin typeface="+mn-lt"/>
                          <a:ea typeface="+mn-ea"/>
                          <a:cs typeface="+mn-cs"/>
                        </a:rPr>
                        <a:t>खरीद सूची</a:t>
                      </a:r>
                      <a:r>
                        <a:rPr kumimoji="0" lang="en-IN" sz="1400" kern="1200" dirty="0" smtClean="0">
                          <a:solidFill>
                            <a:schemeClr val="dk1"/>
                          </a:solidFill>
                          <a:latin typeface="+mn-lt"/>
                          <a:ea typeface="+mn-ea"/>
                          <a:cs typeface="+mn-cs"/>
                        </a:rPr>
                        <a:t>)</a:t>
                      </a:r>
                      <a:r>
                        <a:rPr kumimoji="0" lang="hi-IN" sz="1400" kern="1200" dirty="0" smtClean="0">
                          <a:solidFill>
                            <a:schemeClr val="dk1"/>
                          </a:solidFill>
                          <a:latin typeface="+mn-lt"/>
                          <a:ea typeface="+mn-ea"/>
                          <a:cs typeface="+mn-cs"/>
                        </a:rPr>
                        <a:t> में कमोडिटी का नाम अंकित होना चाहिये । </a:t>
                      </a:r>
                      <a:endParaRPr kumimoji="0" lang="en-US" sz="1400" kern="1200" dirty="0" smtClean="0">
                        <a:solidFill>
                          <a:schemeClr val="dk1"/>
                        </a:solidFill>
                        <a:latin typeface="+mn-lt"/>
                        <a:ea typeface="+mn-ea"/>
                        <a:cs typeface="+mn-cs"/>
                      </a:endParaRPr>
                    </a:p>
                  </a:txBody>
                  <a:tcPr/>
                </a:tc>
              </a:tr>
              <a:tr h="979876">
                <a:tc>
                  <a:txBody>
                    <a:bodyPr/>
                    <a:lstStyle/>
                    <a:p>
                      <a:pPr algn="ctr"/>
                      <a:r>
                        <a:rPr lang="hi-IN" sz="1400" dirty="0" smtClean="0"/>
                        <a:t>2.</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तिमाही कर विवरणी दाखिल करने वाले सप्‍लायर्स की</a:t>
                      </a:r>
                      <a:r>
                        <a:rPr kumimoji="0" lang="hi-IN" sz="1400" kern="1200" baseline="0" dirty="0" smtClean="0">
                          <a:solidFill>
                            <a:schemeClr val="dk1"/>
                          </a:solidFill>
                          <a:latin typeface="+mn-lt"/>
                          <a:ea typeface="+mn-ea"/>
                          <a:cs typeface="+mn-cs"/>
                        </a:rPr>
                        <a:t> खरीद मासिक रिफण्‍ड प्रार्थना पत्र दाखिल करने वाले व्‍यापारियों के जी0एस0टी0आर0-2 ए में प्रदर्शित नही हो पाती है जबकि अपने प्रार्थना पत्र में उक्‍त खरीद से सम्‍बन्धित आई0टी0सी0 के रिफण्‍ड का भी दावा करते हैं । इस सम्‍बन्‍ध में गाईडलाईन पूर्णतया: स्‍पष्‍ट नहीं है । </a:t>
                      </a:r>
                      <a:endParaRPr kumimoji="0" lang="en-US" sz="1400" kern="1200" dirty="0" smtClean="0">
                        <a:solidFill>
                          <a:schemeClr val="dk1"/>
                        </a:solidFill>
                        <a:latin typeface="+mn-lt"/>
                        <a:ea typeface="+mn-ea"/>
                        <a:cs typeface="+mn-cs"/>
                      </a:endParaRPr>
                    </a:p>
                  </a:txBody>
                  <a:tcPr/>
                </a:tc>
              </a:tr>
              <a:tr h="1864924">
                <a:tc>
                  <a:txBody>
                    <a:bodyPr/>
                    <a:lstStyle/>
                    <a:p>
                      <a:pPr algn="ctr"/>
                      <a:r>
                        <a:rPr lang="en-US" sz="1400" dirty="0" smtClean="0"/>
                        <a:t>3.</a:t>
                      </a: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सामान्‍य तौर पर यह देखा जा रहा है कि व्‍यापारियों में आई0जी0एस0टी0 पेड कर निर्यात व्‍यापार करने की प्रवृति बढ रही है । जिसका नकारात्‍मक</a:t>
                      </a:r>
                      <a:r>
                        <a:rPr kumimoji="0" lang="hi-IN" sz="1400" kern="1200" baseline="0" dirty="0" smtClean="0">
                          <a:solidFill>
                            <a:schemeClr val="dk1"/>
                          </a:solidFill>
                          <a:latin typeface="+mn-lt"/>
                          <a:ea typeface="+mn-ea"/>
                          <a:cs typeface="+mn-cs"/>
                        </a:rPr>
                        <a:t> असर राज्‍य के संग्रह पर पडता है क्‍योकिं व्‍यापारी अपने आई0जी0एस0टी0 के दायित्‍व का सैटआफ एस0जी0एस0टी0 की आई0टी0सी0 से करता है । विभागीय पोर्टल पर कोई ऐसा एम0आई0एस0 नहीं उपलब्‍ध है जिससे सुविधापूर्वक यह सूचना मिलती रहे कि कितने व्‍यापारी कितने रुपये का रिफण्‍ड आई0जी0एस0टी0 भुगतान कर कस्‍टम से आईसगेट पोर्टल के माध्‍यम से प्राप्‍त कर रहे हैं । इस प्रवृति के बढने का मुख्‍य कारण राज्‍य कर विभाग द्वारा निर्यातक व्‍यापारियों के खरीद श्रंखला की गहन जांच है । राजस्‍व की सुरक्षा में यह उपयुक्‍त होगा कि इन व्‍यापारियों के समुचित स्‍क्रूटनी के लिये पोर्टल पर यह सूचना सहज सुलभ हो ।</a:t>
                      </a:r>
                      <a:endParaRPr kumimoji="0" lang="en-US" sz="1400" kern="1200" dirty="0" smtClean="0">
                        <a:solidFill>
                          <a:schemeClr val="dk1"/>
                        </a:solidFill>
                        <a:latin typeface="+mn-lt"/>
                        <a:ea typeface="+mn-ea"/>
                        <a:cs typeface="+mn-cs"/>
                      </a:endParaRPr>
                    </a:p>
                  </a:txBody>
                  <a:tcPr/>
                </a:tc>
              </a:tr>
              <a:tr h="767883">
                <a:tc>
                  <a:txBody>
                    <a:bodyPr/>
                    <a:lstStyle/>
                    <a:p>
                      <a:pPr algn="ctr"/>
                      <a:endParaRPr lang="en-US" sz="14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kern="1200" dirty="0" smtClean="0">
                          <a:solidFill>
                            <a:schemeClr val="dk1"/>
                          </a:solidFill>
                          <a:latin typeface="+mn-lt"/>
                          <a:ea typeface="+mn-ea"/>
                          <a:cs typeface="+mn-cs"/>
                        </a:rPr>
                        <a:t>                                                          </a:t>
                      </a:r>
                      <a:r>
                        <a:rPr kumimoji="0" lang="hi-IN" sz="1400" b="1" kern="1200" dirty="0" smtClean="0">
                          <a:solidFill>
                            <a:schemeClr val="dk1"/>
                          </a:solidFill>
                          <a:latin typeface="+mn-lt"/>
                          <a:ea typeface="+mn-ea"/>
                          <a:cs typeface="+mn-cs"/>
                        </a:rPr>
                        <a:t>राज्‍य कर विभाग,</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1400" b="1" kern="1200" dirty="0" smtClean="0">
                          <a:solidFill>
                            <a:schemeClr val="dk1"/>
                          </a:solidFill>
                          <a:latin typeface="+mn-lt"/>
                          <a:ea typeface="+mn-ea"/>
                          <a:cs typeface="+mn-cs"/>
                        </a:rPr>
                        <a:t>                                                           जोन मुरादाबाद । </a:t>
                      </a:r>
                      <a:endParaRPr kumimoji="0" lang="en-US" sz="1400" b="1" kern="1200" dirty="0" smtClean="0">
                        <a:solidFill>
                          <a:schemeClr val="dk1"/>
                        </a:solidFill>
                        <a:latin typeface="+mn-lt"/>
                        <a:ea typeface="+mn-ea"/>
                        <a:cs typeface="+mn-cs"/>
                      </a:endParaRPr>
                    </a:p>
                  </a:txBody>
                  <a:tcPr/>
                </a:tc>
              </a:tr>
            </a:tbl>
          </a:graphicData>
        </a:graphic>
      </p:graphicFrame>
      <p:sp>
        <p:nvSpPr>
          <p:cNvPr id="3" name="Title 2"/>
          <p:cNvSpPr>
            <a:spLocks noGrp="1"/>
          </p:cNvSpPr>
          <p:nvPr>
            <p:ph type="title"/>
          </p:nvPr>
        </p:nvSpPr>
        <p:spPr>
          <a:xfrm>
            <a:off x="457200" y="274638"/>
            <a:ext cx="8229600" cy="792162"/>
          </a:xfrm>
        </p:spPr>
        <p:txBody>
          <a:bodyPr>
            <a:normAutofit/>
          </a:bodyPr>
          <a:lstStyle/>
          <a:p>
            <a:r>
              <a:rPr lang="hi-IN" sz="2000" dirty="0" smtClean="0"/>
              <a:t>सुझाव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lstStyle/>
          <a:p>
            <a:pPr>
              <a:buNone/>
            </a:pPr>
            <a:endParaRPr lang="hi-IN" sz="2000" b="1" u="sng" dirty="0"/>
          </a:p>
          <a:p>
            <a:pPr>
              <a:buNone/>
            </a:pPr>
            <a:r>
              <a:rPr lang="en-US" sz="2000" b="1" u="sng" dirty="0" smtClean="0"/>
              <a:t>Refund related Rules-</a:t>
            </a:r>
            <a:endParaRPr lang="en-IN" sz="2000" b="1" u="sng" dirty="0" smtClean="0"/>
          </a:p>
          <a:p>
            <a:endParaRPr lang="en-US" dirty="0"/>
          </a:p>
        </p:txBody>
      </p:sp>
      <p:sp>
        <p:nvSpPr>
          <p:cNvPr id="2" name="Title 1"/>
          <p:cNvSpPr>
            <a:spLocks noGrp="1"/>
          </p:cNvSpPr>
          <p:nvPr>
            <p:ph type="title"/>
          </p:nvPr>
        </p:nvSpPr>
        <p:spPr>
          <a:xfrm>
            <a:off x="457200" y="381000"/>
            <a:ext cx="8229600" cy="533400"/>
          </a:xfrm>
        </p:spPr>
        <p:txBody>
          <a:bodyPr>
            <a:noAutofit/>
          </a:bodyPr>
          <a:lstStyle/>
          <a:p>
            <a:pPr algn="l"/>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3936569092"/>
              </p:ext>
            </p:extLst>
          </p:nvPr>
        </p:nvGraphicFramePr>
        <p:xfrm>
          <a:off x="1066800" y="1143001"/>
          <a:ext cx="7620000" cy="4956108"/>
        </p:xfrm>
        <a:graphic>
          <a:graphicData uri="http://schemas.openxmlformats.org/drawingml/2006/table">
            <a:tbl>
              <a:tblPr firstRow="1" bandRow="1">
                <a:tableStyleId>{5C22544A-7EE6-4342-B048-85BDC9FD1C3A}</a:tableStyleId>
              </a:tblPr>
              <a:tblGrid>
                <a:gridCol w="1371600"/>
                <a:gridCol w="6248400"/>
              </a:tblGrid>
              <a:tr h="419018">
                <a:tc>
                  <a:txBody>
                    <a:bodyPr/>
                    <a:lstStyle/>
                    <a:p>
                      <a:pPr algn="ctr"/>
                      <a:r>
                        <a:rPr lang="en-IN" dirty="0" smtClean="0">
                          <a:solidFill>
                            <a:srgbClr val="002060"/>
                          </a:solidFill>
                        </a:rPr>
                        <a:t>Rule</a:t>
                      </a:r>
                      <a:endParaRPr lang="en-US" dirty="0">
                        <a:solidFill>
                          <a:srgbClr val="002060"/>
                        </a:solidFill>
                      </a:endParaRPr>
                    </a:p>
                  </a:txBody>
                  <a:tcPr/>
                </a:tc>
                <a:tc>
                  <a:txBody>
                    <a:bodyPr/>
                    <a:lstStyle/>
                    <a:p>
                      <a:pPr algn="ctr"/>
                      <a:r>
                        <a:rPr lang="en-IN" dirty="0" smtClean="0">
                          <a:solidFill>
                            <a:srgbClr val="002060"/>
                          </a:solidFill>
                        </a:rPr>
                        <a:t>Particulars </a:t>
                      </a:r>
                      <a:endParaRPr lang="en-US" dirty="0">
                        <a:solidFill>
                          <a:srgbClr val="002060"/>
                        </a:solidFill>
                      </a:endParaRPr>
                    </a:p>
                  </a:txBody>
                  <a:tcPr/>
                </a:tc>
              </a:tr>
              <a:tr h="297419">
                <a:tc>
                  <a:txBody>
                    <a:bodyPr/>
                    <a:lstStyle/>
                    <a:p>
                      <a:r>
                        <a:rPr lang="en-IN" sz="1200" dirty="0" smtClean="0">
                          <a:solidFill>
                            <a:srgbClr val="FF0000"/>
                          </a:solidFill>
                        </a:rPr>
                        <a:t>Rule 89</a:t>
                      </a:r>
                      <a:endParaRPr lang="en-US" sz="1200" dirty="0">
                        <a:solidFill>
                          <a:srgbClr val="FF0000"/>
                        </a:solidFill>
                      </a:endParaRPr>
                    </a:p>
                  </a:txBody>
                  <a:tcPr/>
                </a:tc>
                <a:tc>
                  <a:txBody>
                    <a:bodyPr/>
                    <a:lstStyle/>
                    <a:p>
                      <a:r>
                        <a:rPr lang="en-IN" sz="1200" dirty="0" smtClean="0">
                          <a:solidFill>
                            <a:srgbClr val="FF0000"/>
                          </a:solidFill>
                        </a:rPr>
                        <a:t>Application for refund</a:t>
                      </a:r>
                      <a:r>
                        <a:rPr lang="en-IN" sz="1200" baseline="0" dirty="0" smtClean="0">
                          <a:solidFill>
                            <a:srgbClr val="FF0000"/>
                          </a:solidFill>
                        </a:rPr>
                        <a:t> of tax, interest, penalty, fees or any other amount </a:t>
                      </a:r>
                      <a:endParaRPr lang="en-US" sz="1200" dirty="0">
                        <a:solidFill>
                          <a:srgbClr val="FF0000"/>
                        </a:solidFill>
                      </a:endParaRPr>
                    </a:p>
                  </a:txBody>
                  <a:tcPr/>
                </a:tc>
              </a:tr>
              <a:tr h="266159">
                <a:tc>
                  <a:txBody>
                    <a:bodyPr/>
                    <a:lstStyle/>
                    <a:p>
                      <a:r>
                        <a:rPr lang="en-IN" sz="1200" dirty="0" smtClean="0">
                          <a:solidFill>
                            <a:srgbClr val="FF0000"/>
                          </a:solidFill>
                        </a:rPr>
                        <a:t>Rule 90</a:t>
                      </a:r>
                      <a:endParaRPr lang="en-US" sz="1200" dirty="0">
                        <a:solidFill>
                          <a:srgbClr val="FF0000"/>
                        </a:solidFill>
                      </a:endParaRPr>
                    </a:p>
                  </a:txBody>
                  <a:tcPr/>
                </a:tc>
                <a:tc>
                  <a:txBody>
                    <a:bodyPr/>
                    <a:lstStyle/>
                    <a:p>
                      <a:r>
                        <a:rPr lang="en-IN" sz="1200" dirty="0" smtClean="0">
                          <a:solidFill>
                            <a:srgbClr val="FF0000"/>
                          </a:solidFill>
                        </a:rPr>
                        <a:t>Acknowledgement</a:t>
                      </a:r>
                      <a:endParaRPr lang="en-US" sz="1200" dirty="0">
                        <a:solidFill>
                          <a:srgbClr val="FF0000"/>
                        </a:solidFill>
                      </a:endParaRPr>
                    </a:p>
                  </a:txBody>
                  <a:tcPr/>
                </a:tc>
              </a:tr>
              <a:tr h="278363">
                <a:tc>
                  <a:txBody>
                    <a:bodyPr/>
                    <a:lstStyle/>
                    <a:p>
                      <a:r>
                        <a:rPr lang="en-IN" sz="1200" dirty="0" smtClean="0">
                          <a:solidFill>
                            <a:srgbClr val="FF0000"/>
                          </a:solidFill>
                        </a:rPr>
                        <a:t>Rule 91</a:t>
                      </a:r>
                      <a:endParaRPr lang="en-US" sz="1200" dirty="0">
                        <a:solidFill>
                          <a:srgbClr val="FF0000"/>
                        </a:solidFill>
                      </a:endParaRPr>
                    </a:p>
                  </a:txBody>
                  <a:tcPr/>
                </a:tc>
                <a:tc>
                  <a:txBody>
                    <a:bodyPr/>
                    <a:lstStyle/>
                    <a:p>
                      <a:r>
                        <a:rPr lang="en-IN" sz="1200" dirty="0" smtClean="0">
                          <a:solidFill>
                            <a:srgbClr val="FF0000"/>
                          </a:solidFill>
                        </a:rPr>
                        <a:t>Grant</a:t>
                      </a:r>
                      <a:r>
                        <a:rPr lang="en-IN" sz="1200" baseline="0" dirty="0" smtClean="0">
                          <a:solidFill>
                            <a:srgbClr val="FF0000"/>
                          </a:solidFill>
                        </a:rPr>
                        <a:t> of provisional refund</a:t>
                      </a:r>
                      <a:endParaRPr lang="en-US" sz="1200" dirty="0">
                        <a:solidFill>
                          <a:srgbClr val="FF0000"/>
                        </a:solidFill>
                      </a:endParaRPr>
                    </a:p>
                  </a:txBody>
                  <a:tcPr/>
                </a:tc>
              </a:tr>
              <a:tr h="266159">
                <a:tc>
                  <a:txBody>
                    <a:bodyPr/>
                    <a:lstStyle/>
                    <a:p>
                      <a:r>
                        <a:rPr lang="en-IN" sz="1200" dirty="0" smtClean="0">
                          <a:solidFill>
                            <a:srgbClr val="FF0000"/>
                          </a:solidFill>
                        </a:rPr>
                        <a:t>Rule 92</a:t>
                      </a:r>
                      <a:endParaRPr lang="en-US" sz="1200" dirty="0">
                        <a:solidFill>
                          <a:srgbClr val="FF0000"/>
                        </a:solidFill>
                      </a:endParaRPr>
                    </a:p>
                  </a:txBody>
                  <a:tcPr/>
                </a:tc>
                <a:tc>
                  <a:txBody>
                    <a:bodyPr/>
                    <a:lstStyle/>
                    <a:p>
                      <a:r>
                        <a:rPr lang="en-IN" sz="1200" dirty="0" smtClean="0">
                          <a:solidFill>
                            <a:srgbClr val="FF0000"/>
                          </a:solidFill>
                        </a:rPr>
                        <a:t>Order sanctioning refund </a:t>
                      </a:r>
                      <a:endParaRPr lang="en-US" sz="1200" dirty="0">
                        <a:solidFill>
                          <a:srgbClr val="FF0000"/>
                        </a:solidFill>
                      </a:endParaRPr>
                    </a:p>
                  </a:txBody>
                  <a:tcPr/>
                </a:tc>
              </a:tr>
              <a:tr h="314264">
                <a:tc>
                  <a:txBody>
                    <a:bodyPr/>
                    <a:lstStyle/>
                    <a:p>
                      <a:r>
                        <a:rPr lang="en-IN" sz="1200" dirty="0" smtClean="0">
                          <a:solidFill>
                            <a:srgbClr val="FF0000"/>
                          </a:solidFill>
                        </a:rPr>
                        <a:t>Rule 93 </a:t>
                      </a:r>
                      <a:endParaRPr lang="en-US" sz="1200" dirty="0">
                        <a:solidFill>
                          <a:srgbClr val="FF0000"/>
                        </a:solidFill>
                      </a:endParaRPr>
                    </a:p>
                  </a:txBody>
                  <a:tcPr/>
                </a:tc>
                <a:tc>
                  <a:txBody>
                    <a:bodyPr/>
                    <a:lstStyle/>
                    <a:p>
                      <a:r>
                        <a:rPr lang="en-IN" sz="1200" dirty="0" smtClean="0">
                          <a:solidFill>
                            <a:srgbClr val="FF0000"/>
                          </a:solidFill>
                        </a:rPr>
                        <a:t>Credit of the amount of rejected</a:t>
                      </a:r>
                      <a:r>
                        <a:rPr lang="en-IN" sz="1200" baseline="0" dirty="0" smtClean="0">
                          <a:solidFill>
                            <a:srgbClr val="FF0000"/>
                          </a:solidFill>
                        </a:rPr>
                        <a:t> refund claim </a:t>
                      </a:r>
                      <a:endParaRPr lang="en-US" sz="1200" dirty="0">
                        <a:solidFill>
                          <a:srgbClr val="FF0000"/>
                        </a:solidFill>
                      </a:endParaRPr>
                    </a:p>
                  </a:txBody>
                  <a:tcPr/>
                </a:tc>
              </a:tr>
              <a:tr h="271911">
                <a:tc>
                  <a:txBody>
                    <a:bodyPr/>
                    <a:lstStyle/>
                    <a:p>
                      <a:r>
                        <a:rPr lang="en-IN" sz="1200" dirty="0" smtClean="0">
                          <a:solidFill>
                            <a:srgbClr val="FF0000"/>
                          </a:solidFill>
                        </a:rPr>
                        <a:t>Rule 94 </a:t>
                      </a:r>
                      <a:endParaRPr lang="en-US" sz="1200" dirty="0">
                        <a:solidFill>
                          <a:srgbClr val="FF0000"/>
                        </a:solidFill>
                      </a:endParaRPr>
                    </a:p>
                  </a:txBody>
                  <a:tcPr/>
                </a:tc>
                <a:tc>
                  <a:txBody>
                    <a:bodyPr/>
                    <a:lstStyle/>
                    <a:p>
                      <a:r>
                        <a:rPr lang="en-IN" sz="1200" dirty="0" smtClean="0">
                          <a:solidFill>
                            <a:srgbClr val="FF0000"/>
                          </a:solidFill>
                        </a:rPr>
                        <a:t>Order sanctioning interest on delayed refunds </a:t>
                      </a:r>
                      <a:endParaRPr lang="en-US" sz="1200" dirty="0">
                        <a:solidFill>
                          <a:srgbClr val="FF0000"/>
                        </a:solidFill>
                      </a:endParaRPr>
                    </a:p>
                  </a:txBody>
                  <a:tcPr/>
                </a:tc>
              </a:tr>
              <a:tr h="314264">
                <a:tc>
                  <a:txBody>
                    <a:bodyPr/>
                    <a:lstStyle/>
                    <a:p>
                      <a:r>
                        <a:rPr lang="en-IN" sz="1200" dirty="0" smtClean="0">
                          <a:solidFill>
                            <a:srgbClr val="FF0000"/>
                          </a:solidFill>
                        </a:rPr>
                        <a:t>Rule 95</a:t>
                      </a:r>
                      <a:endParaRPr lang="en-US" sz="1200" dirty="0">
                        <a:solidFill>
                          <a:srgbClr val="FF0000"/>
                        </a:solidFill>
                      </a:endParaRPr>
                    </a:p>
                  </a:txBody>
                  <a:tcPr/>
                </a:tc>
                <a:tc>
                  <a:txBody>
                    <a:bodyPr/>
                    <a:lstStyle/>
                    <a:p>
                      <a:r>
                        <a:rPr lang="en-IN" sz="1200" dirty="0" smtClean="0">
                          <a:solidFill>
                            <a:srgbClr val="FF0000"/>
                          </a:solidFill>
                        </a:rPr>
                        <a:t>Refund</a:t>
                      </a:r>
                      <a:r>
                        <a:rPr lang="en-IN" sz="1200" baseline="0" dirty="0" smtClean="0">
                          <a:solidFill>
                            <a:srgbClr val="FF0000"/>
                          </a:solidFill>
                        </a:rPr>
                        <a:t> of tax to certain persons</a:t>
                      </a:r>
                      <a:endParaRPr lang="en-US" sz="1200" dirty="0">
                        <a:solidFill>
                          <a:srgbClr val="FF0000"/>
                        </a:solidFill>
                      </a:endParaRPr>
                    </a:p>
                  </a:txBody>
                  <a:tcPr/>
                </a:tc>
              </a:tr>
              <a:tr h="621037">
                <a:tc>
                  <a:txBody>
                    <a:bodyPr/>
                    <a:lstStyle/>
                    <a:p>
                      <a:r>
                        <a:rPr lang="en-IN" sz="1200" dirty="0" smtClean="0">
                          <a:solidFill>
                            <a:srgbClr val="FF0000"/>
                          </a:solidFill>
                        </a:rPr>
                        <a:t>Rule 95A</a:t>
                      </a:r>
                      <a:endParaRPr lang="en-US" sz="1200" dirty="0">
                        <a:solidFill>
                          <a:srgbClr val="FF0000"/>
                        </a:solidFill>
                      </a:endParaRPr>
                    </a:p>
                  </a:txBody>
                  <a:tcPr/>
                </a:tc>
                <a:tc>
                  <a:txBody>
                    <a:bodyPr/>
                    <a:lstStyle/>
                    <a:p>
                      <a:r>
                        <a:rPr lang="en-IN" sz="1200" dirty="0" smtClean="0">
                          <a:solidFill>
                            <a:srgbClr val="FF0000"/>
                          </a:solidFill>
                        </a:rPr>
                        <a:t>Refund</a:t>
                      </a:r>
                      <a:r>
                        <a:rPr lang="en-IN" sz="1200" baseline="0" dirty="0" smtClean="0">
                          <a:solidFill>
                            <a:srgbClr val="FF0000"/>
                          </a:solidFill>
                        </a:rPr>
                        <a:t> of taxes to the retail outlets established in departure area of an international Airport beyond immigration counters making tax free supply to an outgoing international tourist</a:t>
                      </a:r>
                      <a:endParaRPr lang="en-US" sz="1200" dirty="0">
                        <a:solidFill>
                          <a:srgbClr val="FF0000"/>
                        </a:solidFill>
                      </a:endParaRPr>
                    </a:p>
                  </a:txBody>
                  <a:tcPr/>
                </a:tc>
              </a:tr>
              <a:tr h="315260">
                <a:tc>
                  <a:txBody>
                    <a:bodyPr/>
                    <a:lstStyle/>
                    <a:p>
                      <a:r>
                        <a:rPr lang="en-IN" sz="1200" dirty="0" smtClean="0">
                          <a:solidFill>
                            <a:srgbClr val="FF0000"/>
                          </a:solidFill>
                        </a:rPr>
                        <a:t>Rule</a:t>
                      </a:r>
                      <a:r>
                        <a:rPr lang="en-IN" sz="1200" baseline="0" dirty="0" smtClean="0">
                          <a:solidFill>
                            <a:srgbClr val="FF0000"/>
                          </a:solidFill>
                        </a:rPr>
                        <a:t> 96</a:t>
                      </a:r>
                      <a:endParaRPr lang="en-US" sz="1200" dirty="0">
                        <a:solidFill>
                          <a:srgbClr val="FF0000"/>
                        </a:solidFill>
                      </a:endParaRPr>
                    </a:p>
                  </a:txBody>
                  <a:tcPr/>
                </a:tc>
                <a:tc>
                  <a:txBody>
                    <a:bodyPr/>
                    <a:lstStyle/>
                    <a:p>
                      <a:r>
                        <a:rPr lang="en-IN" sz="1200" dirty="0" smtClean="0">
                          <a:solidFill>
                            <a:srgbClr val="FF0000"/>
                          </a:solidFill>
                        </a:rPr>
                        <a:t>Refund</a:t>
                      </a:r>
                      <a:r>
                        <a:rPr lang="en-IN" sz="1200" baseline="0" dirty="0" smtClean="0">
                          <a:solidFill>
                            <a:srgbClr val="FF0000"/>
                          </a:solidFill>
                        </a:rPr>
                        <a:t> of integrated tax paid on goods or services exported out of </a:t>
                      </a:r>
                      <a:r>
                        <a:rPr lang="en-IN" sz="1200" baseline="0" dirty="0" err="1" smtClean="0">
                          <a:solidFill>
                            <a:srgbClr val="FF0000"/>
                          </a:solidFill>
                        </a:rPr>
                        <a:t>india</a:t>
                      </a:r>
                      <a:r>
                        <a:rPr lang="en-IN" sz="1200" baseline="0" dirty="0" smtClean="0">
                          <a:solidFill>
                            <a:srgbClr val="FF0000"/>
                          </a:solidFill>
                        </a:rPr>
                        <a:t> </a:t>
                      </a:r>
                      <a:endParaRPr lang="en-US" sz="1200" dirty="0">
                        <a:solidFill>
                          <a:srgbClr val="FF0000"/>
                        </a:solidFill>
                      </a:endParaRPr>
                    </a:p>
                  </a:txBody>
                  <a:tcPr/>
                </a:tc>
              </a:tr>
              <a:tr h="266159">
                <a:tc>
                  <a:txBody>
                    <a:bodyPr/>
                    <a:lstStyle/>
                    <a:p>
                      <a:r>
                        <a:rPr lang="en-IN" sz="1200" dirty="0" smtClean="0">
                          <a:solidFill>
                            <a:srgbClr val="FF0000"/>
                          </a:solidFill>
                        </a:rPr>
                        <a:t>Rule 96A</a:t>
                      </a:r>
                      <a:endParaRPr lang="en-US" sz="1200" dirty="0">
                        <a:solidFill>
                          <a:srgbClr val="FF0000"/>
                        </a:solidFill>
                      </a:endParaRPr>
                    </a:p>
                  </a:txBody>
                  <a:tcPr/>
                </a:tc>
                <a:tc>
                  <a:txBody>
                    <a:bodyPr/>
                    <a:lstStyle/>
                    <a:p>
                      <a:r>
                        <a:rPr lang="en-IN" sz="1200" dirty="0" smtClean="0">
                          <a:solidFill>
                            <a:srgbClr val="FF0000"/>
                          </a:solidFill>
                        </a:rPr>
                        <a:t>Export</a:t>
                      </a:r>
                      <a:r>
                        <a:rPr lang="en-IN" sz="1200" baseline="0" dirty="0" smtClean="0">
                          <a:solidFill>
                            <a:srgbClr val="FF0000"/>
                          </a:solidFill>
                        </a:rPr>
                        <a:t> of goods or services under bond or Letter of Undertaking </a:t>
                      </a:r>
                      <a:endParaRPr lang="en-US" sz="1200" dirty="0">
                        <a:solidFill>
                          <a:srgbClr val="FF0000"/>
                        </a:solidFill>
                      </a:endParaRPr>
                    </a:p>
                  </a:txBody>
                  <a:tcPr/>
                </a:tc>
              </a:tr>
              <a:tr h="443598">
                <a:tc>
                  <a:txBody>
                    <a:bodyPr/>
                    <a:lstStyle/>
                    <a:p>
                      <a:r>
                        <a:rPr lang="en-IN" sz="1200" dirty="0" smtClean="0">
                          <a:solidFill>
                            <a:srgbClr val="FF0000"/>
                          </a:solidFill>
                        </a:rPr>
                        <a:t>Rule 96B</a:t>
                      </a:r>
                      <a:endParaRPr lang="en-US" sz="1200" dirty="0">
                        <a:solidFill>
                          <a:srgbClr val="FF0000"/>
                        </a:solidFill>
                      </a:endParaRPr>
                    </a:p>
                  </a:txBody>
                  <a:tcPr/>
                </a:tc>
                <a:tc>
                  <a:txBody>
                    <a:bodyPr/>
                    <a:lstStyle/>
                    <a:p>
                      <a:r>
                        <a:rPr lang="en-IN" sz="1200" dirty="0" smtClean="0">
                          <a:solidFill>
                            <a:srgbClr val="FF0000"/>
                          </a:solidFill>
                        </a:rPr>
                        <a:t>Recovery of refund of unutilised input tax credit or integrated tax paid on export of goods where export proceeds not realised.</a:t>
                      </a:r>
                      <a:endParaRPr lang="en-US" sz="1200" dirty="0">
                        <a:solidFill>
                          <a:srgbClr val="FF0000"/>
                        </a:solidFill>
                      </a:endParaRPr>
                    </a:p>
                  </a:txBody>
                  <a:tcPr/>
                </a:tc>
              </a:tr>
              <a:tr h="266159">
                <a:tc>
                  <a:txBody>
                    <a:bodyPr/>
                    <a:lstStyle/>
                    <a:p>
                      <a:r>
                        <a:rPr lang="en-IN" sz="1200" dirty="0" smtClean="0">
                          <a:solidFill>
                            <a:srgbClr val="FF0000"/>
                          </a:solidFill>
                        </a:rPr>
                        <a:t>Rule 96C</a:t>
                      </a:r>
                      <a:endParaRPr lang="en-US" sz="1200" dirty="0">
                        <a:solidFill>
                          <a:srgbClr val="FF0000"/>
                        </a:solidFill>
                      </a:endParaRPr>
                    </a:p>
                  </a:txBody>
                  <a:tcPr/>
                </a:tc>
                <a:tc>
                  <a:txBody>
                    <a:bodyPr/>
                    <a:lstStyle/>
                    <a:p>
                      <a:r>
                        <a:rPr lang="en-IN" sz="1200" dirty="0" smtClean="0">
                          <a:solidFill>
                            <a:srgbClr val="FF0000"/>
                          </a:solidFill>
                        </a:rPr>
                        <a:t>Bank account for credit of refund</a:t>
                      </a:r>
                      <a:endParaRPr lang="en-US" sz="1200" dirty="0">
                        <a:solidFill>
                          <a:srgbClr val="FF0000"/>
                        </a:solidFill>
                      </a:endParaRPr>
                    </a:p>
                  </a:txBody>
                  <a:tcPr/>
                </a:tc>
              </a:tr>
              <a:tr h="266159">
                <a:tc>
                  <a:txBody>
                    <a:bodyPr/>
                    <a:lstStyle/>
                    <a:p>
                      <a:r>
                        <a:rPr lang="en-IN" sz="1200" dirty="0" smtClean="0">
                          <a:solidFill>
                            <a:srgbClr val="FF0000"/>
                          </a:solidFill>
                        </a:rPr>
                        <a:t>Rule 97 </a:t>
                      </a:r>
                      <a:endParaRPr lang="en-US" sz="1200" dirty="0">
                        <a:solidFill>
                          <a:srgbClr val="FF0000"/>
                        </a:solidFill>
                      </a:endParaRPr>
                    </a:p>
                  </a:txBody>
                  <a:tcPr/>
                </a:tc>
                <a:tc>
                  <a:txBody>
                    <a:bodyPr/>
                    <a:lstStyle/>
                    <a:p>
                      <a:r>
                        <a:rPr lang="en-IN" sz="1200" dirty="0" smtClean="0">
                          <a:solidFill>
                            <a:srgbClr val="FF0000"/>
                          </a:solidFill>
                        </a:rPr>
                        <a:t>Consumer</a:t>
                      </a:r>
                      <a:r>
                        <a:rPr lang="en-IN" sz="1200" baseline="0" dirty="0" smtClean="0">
                          <a:solidFill>
                            <a:srgbClr val="FF0000"/>
                          </a:solidFill>
                        </a:rPr>
                        <a:t> Welfare Fund </a:t>
                      </a:r>
                      <a:endParaRPr lang="en-US" sz="1200" dirty="0">
                        <a:solidFill>
                          <a:srgbClr val="FF0000"/>
                        </a:solidFill>
                      </a:endParaRPr>
                    </a:p>
                  </a:txBody>
                  <a:tcPr/>
                </a:tc>
              </a:tr>
              <a:tr h="270871">
                <a:tc>
                  <a:txBody>
                    <a:bodyPr/>
                    <a:lstStyle/>
                    <a:p>
                      <a:r>
                        <a:rPr lang="en-IN" sz="1200" dirty="0" smtClean="0">
                          <a:solidFill>
                            <a:srgbClr val="FF0000"/>
                          </a:solidFill>
                        </a:rPr>
                        <a:t>Rule 97A</a:t>
                      </a:r>
                      <a:endParaRPr lang="en-US" sz="1200" dirty="0">
                        <a:solidFill>
                          <a:srgbClr val="FF0000"/>
                        </a:solidFill>
                      </a:endParaRPr>
                    </a:p>
                  </a:txBody>
                  <a:tcPr/>
                </a:tc>
                <a:tc>
                  <a:txBody>
                    <a:bodyPr/>
                    <a:lstStyle/>
                    <a:p>
                      <a:r>
                        <a:rPr lang="en-IN" sz="1200" dirty="0" smtClean="0">
                          <a:solidFill>
                            <a:srgbClr val="FF0000"/>
                          </a:solidFill>
                        </a:rPr>
                        <a:t>Manual</a:t>
                      </a:r>
                      <a:r>
                        <a:rPr lang="en-IN" sz="1200" baseline="0" dirty="0" smtClean="0">
                          <a:solidFill>
                            <a:srgbClr val="FF0000"/>
                          </a:solidFill>
                        </a:rPr>
                        <a:t> Filing and Processing </a:t>
                      </a:r>
                      <a:endParaRPr lang="en-US" sz="1200" dirty="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42123953"/>
              </p:ext>
            </p:extLst>
          </p:nvPr>
        </p:nvGraphicFramePr>
        <p:xfrm>
          <a:off x="533400" y="778425"/>
          <a:ext cx="8229600" cy="5490845"/>
        </p:xfrm>
        <a:graphic>
          <a:graphicData uri="http://schemas.openxmlformats.org/drawingml/2006/table">
            <a:tbl>
              <a:tblPr firstRow="1" bandRow="1">
                <a:tableStyleId>{5C22544A-7EE6-4342-B048-85BDC9FD1C3A}</a:tableStyleId>
              </a:tblPr>
              <a:tblGrid>
                <a:gridCol w="2019670"/>
                <a:gridCol w="6209930"/>
              </a:tblGrid>
              <a:tr h="328999">
                <a:tc>
                  <a:txBody>
                    <a:bodyPr/>
                    <a:lstStyle/>
                    <a:p>
                      <a:pPr algn="ctr"/>
                      <a:r>
                        <a:rPr lang="en-IN" sz="1600" dirty="0" smtClean="0"/>
                        <a:t>Form No. </a:t>
                      </a:r>
                      <a:endParaRPr lang="en-US" sz="1600" dirty="0"/>
                    </a:p>
                  </a:txBody>
                  <a:tcPr/>
                </a:tc>
                <a:tc>
                  <a:txBody>
                    <a:bodyPr/>
                    <a:lstStyle/>
                    <a:p>
                      <a:pPr algn="ctr"/>
                      <a:r>
                        <a:rPr lang="en-IN" sz="1600" dirty="0" smtClean="0"/>
                        <a:t>Purpose </a:t>
                      </a:r>
                      <a:endParaRPr lang="en-US" sz="1600" dirty="0"/>
                    </a:p>
                  </a:txBody>
                  <a:tcPr/>
                </a:tc>
              </a:tr>
              <a:tr h="269181">
                <a:tc>
                  <a:txBody>
                    <a:bodyPr/>
                    <a:lstStyle/>
                    <a:p>
                      <a:r>
                        <a:rPr lang="en-IN" sz="1200" dirty="0" smtClean="0">
                          <a:solidFill>
                            <a:srgbClr val="FF0000"/>
                          </a:solidFill>
                        </a:rPr>
                        <a:t>GST RFD-01</a:t>
                      </a:r>
                      <a:endParaRPr lang="en-US" sz="1200" dirty="0">
                        <a:solidFill>
                          <a:srgbClr val="FF0000"/>
                        </a:solidFill>
                      </a:endParaRPr>
                    </a:p>
                  </a:txBody>
                  <a:tcPr/>
                </a:tc>
                <a:tc>
                  <a:txBody>
                    <a:bodyPr/>
                    <a:lstStyle/>
                    <a:p>
                      <a:r>
                        <a:rPr lang="en-IN" sz="1200" dirty="0" smtClean="0">
                          <a:solidFill>
                            <a:srgbClr val="FF0000"/>
                          </a:solidFill>
                        </a:rPr>
                        <a:t>Application for refund</a:t>
                      </a:r>
                      <a:r>
                        <a:rPr lang="en-IN" sz="1200" baseline="0" dirty="0" smtClean="0">
                          <a:solidFill>
                            <a:srgbClr val="FF0000"/>
                          </a:solidFill>
                        </a:rPr>
                        <a:t> (made operational from 26.09.2019)</a:t>
                      </a:r>
                      <a:endParaRPr lang="en-US" sz="1200" dirty="0">
                        <a:solidFill>
                          <a:srgbClr val="FF0000"/>
                        </a:solidFill>
                      </a:endParaRPr>
                    </a:p>
                  </a:txBody>
                  <a:tcPr/>
                </a:tc>
              </a:tr>
              <a:tr h="448635">
                <a:tc>
                  <a:txBody>
                    <a:bodyPr/>
                    <a:lstStyle/>
                    <a:p>
                      <a:r>
                        <a:rPr lang="en-IN" sz="1200" dirty="0" smtClean="0">
                          <a:solidFill>
                            <a:srgbClr val="FF0000"/>
                          </a:solidFill>
                        </a:rPr>
                        <a:t>GST RFD-01A</a:t>
                      </a:r>
                      <a:endParaRPr lang="en-US" sz="1200" dirty="0">
                        <a:solidFill>
                          <a:srgbClr val="FF0000"/>
                        </a:solidFill>
                      </a:endParaRPr>
                    </a:p>
                  </a:txBody>
                  <a:tcPr/>
                </a:tc>
                <a:tc>
                  <a:txBody>
                    <a:bodyPr/>
                    <a:lstStyle/>
                    <a:p>
                      <a:r>
                        <a:rPr lang="en-IN" sz="1200" dirty="0" smtClean="0">
                          <a:solidFill>
                            <a:srgbClr val="FF0000"/>
                          </a:solidFill>
                        </a:rPr>
                        <a:t>Manual</a:t>
                      </a:r>
                      <a:r>
                        <a:rPr lang="en-IN" sz="1200" baseline="0" dirty="0" smtClean="0">
                          <a:solidFill>
                            <a:srgbClr val="FF0000"/>
                          </a:solidFill>
                        </a:rPr>
                        <a:t> application for filing refund in all cases other than those filed by special agencies (filed till 25.09.2019)</a:t>
                      </a:r>
                      <a:endParaRPr lang="en-US" sz="1200" dirty="0">
                        <a:solidFill>
                          <a:srgbClr val="FF0000"/>
                        </a:solidFill>
                      </a:endParaRPr>
                    </a:p>
                  </a:txBody>
                  <a:tcPr/>
                </a:tc>
              </a:tr>
              <a:tr h="269181">
                <a:tc>
                  <a:txBody>
                    <a:bodyPr/>
                    <a:lstStyle/>
                    <a:p>
                      <a:r>
                        <a:rPr lang="en-IN" sz="1200" dirty="0" smtClean="0">
                          <a:solidFill>
                            <a:srgbClr val="FF0000"/>
                          </a:solidFill>
                        </a:rPr>
                        <a:t>GST RFD-01B </a:t>
                      </a:r>
                      <a:endParaRPr lang="en-US" sz="1200" dirty="0">
                        <a:solidFill>
                          <a:srgbClr val="FF0000"/>
                        </a:solidFill>
                      </a:endParaRPr>
                    </a:p>
                  </a:txBody>
                  <a:tcPr/>
                </a:tc>
                <a:tc>
                  <a:txBody>
                    <a:bodyPr/>
                    <a:lstStyle/>
                    <a:p>
                      <a:r>
                        <a:rPr lang="en-IN" sz="1200" dirty="0" smtClean="0">
                          <a:solidFill>
                            <a:srgbClr val="FF0000"/>
                          </a:solidFill>
                        </a:rPr>
                        <a:t>Refund Order Details (Manual)</a:t>
                      </a:r>
                      <a:endParaRPr lang="en-US" sz="1200" dirty="0">
                        <a:solidFill>
                          <a:srgbClr val="FF0000"/>
                        </a:solidFill>
                      </a:endParaRPr>
                    </a:p>
                  </a:txBody>
                  <a:tcPr/>
                </a:tc>
              </a:tr>
              <a:tr h="269181">
                <a:tc>
                  <a:txBody>
                    <a:bodyPr/>
                    <a:lstStyle/>
                    <a:p>
                      <a:r>
                        <a:rPr lang="en-IN" sz="1200" dirty="0" smtClean="0">
                          <a:solidFill>
                            <a:srgbClr val="FF0000"/>
                          </a:solidFill>
                        </a:rPr>
                        <a:t>GST RFD-01W</a:t>
                      </a:r>
                      <a:endParaRPr lang="en-US" sz="1200" dirty="0">
                        <a:solidFill>
                          <a:srgbClr val="FF0000"/>
                        </a:solidFill>
                      </a:endParaRPr>
                    </a:p>
                  </a:txBody>
                  <a:tcPr/>
                </a:tc>
                <a:tc>
                  <a:txBody>
                    <a:bodyPr/>
                    <a:lstStyle/>
                    <a:p>
                      <a:r>
                        <a:rPr lang="en-IN" sz="1200" dirty="0" smtClean="0">
                          <a:solidFill>
                            <a:srgbClr val="FF0000"/>
                          </a:solidFill>
                        </a:rPr>
                        <a:t>Application for </a:t>
                      </a:r>
                      <a:r>
                        <a:rPr lang="en-IN" sz="1200" dirty="0" err="1" smtClean="0">
                          <a:solidFill>
                            <a:srgbClr val="FF0000"/>
                          </a:solidFill>
                        </a:rPr>
                        <a:t>withdrawl</a:t>
                      </a:r>
                      <a:r>
                        <a:rPr lang="en-IN" sz="1200" baseline="0" dirty="0" smtClean="0">
                          <a:solidFill>
                            <a:srgbClr val="FF0000"/>
                          </a:solidFill>
                        </a:rPr>
                        <a:t> of refund application </a:t>
                      </a:r>
                      <a:endParaRPr lang="en-US" sz="1200" dirty="0">
                        <a:solidFill>
                          <a:srgbClr val="FF0000"/>
                        </a:solidFill>
                      </a:endParaRPr>
                    </a:p>
                  </a:txBody>
                  <a:tcPr/>
                </a:tc>
              </a:tr>
              <a:tr h="269181">
                <a:tc>
                  <a:txBody>
                    <a:bodyPr/>
                    <a:lstStyle/>
                    <a:p>
                      <a:r>
                        <a:rPr lang="en-IN" sz="1200" dirty="0" smtClean="0">
                          <a:solidFill>
                            <a:srgbClr val="FF0000"/>
                          </a:solidFill>
                        </a:rPr>
                        <a:t>GST RFD-02</a:t>
                      </a:r>
                      <a:endParaRPr lang="en-US" sz="1200" dirty="0">
                        <a:solidFill>
                          <a:srgbClr val="FF0000"/>
                        </a:solidFill>
                      </a:endParaRPr>
                    </a:p>
                  </a:txBody>
                  <a:tcPr/>
                </a:tc>
                <a:tc>
                  <a:txBody>
                    <a:bodyPr/>
                    <a:lstStyle/>
                    <a:p>
                      <a:r>
                        <a:rPr lang="en-IN" sz="1200" dirty="0" smtClean="0">
                          <a:solidFill>
                            <a:srgbClr val="FF0000"/>
                          </a:solidFill>
                        </a:rPr>
                        <a:t>Acknowledgment</a:t>
                      </a:r>
                      <a:endParaRPr lang="en-US" sz="1200" dirty="0">
                        <a:solidFill>
                          <a:srgbClr val="FF0000"/>
                        </a:solidFill>
                      </a:endParaRPr>
                    </a:p>
                  </a:txBody>
                  <a:tcPr/>
                </a:tc>
              </a:tr>
              <a:tr h="269181">
                <a:tc>
                  <a:txBody>
                    <a:bodyPr/>
                    <a:lstStyle/>
                    <a:p>
                      <a:r>
                        <a:rPr lang="en-IN" sz="1200" dirty="0" smtClean="0">
                          <a:solidFill>
                            <a:srgbClr val="FF0000"/>
                          </a:solidFill>
                        </a:rPr>
                        <a:t>GST RFD-03</a:t>
                      </a:r>
                      <a:endParaRPr lang="en-US" sz="1200" dirty="0">
                        <a:solidFill>
                          <a:srgbClr val="FF0000"/>
                        </a:solidFill>
                      </a:endParaRPr>
                    </a:p>
                  </a:txBody>
                  <a:tcPr/>
                </a:tc>
                <a:tc>
                  <a:txBody>
                    <a:bodyPr/>
                    <a:lstStyle/>
                    <a:p>
                      <a:r>
                        <a:rPr lang="en-IN" sz="1200" dirty="0" smtClean="0">
                          <a:solidFill>
                            <a:srgbClr val="FF0000"/>
                          </a:solidFill>
                        </a:rPr>
                        <a:t>Deficiency Memo</a:t>
                      </a:r>
                      <a:r>
                        <a:rPr lang="en-IN" sz="1200" baseline="0" dirty="0" smtClean="0">
                          <a:solidFill>
                            <a:srgbClr val="FF0000"/>
                          </a:solidFill>
                        </a:rPr>
                        <a:t> </a:t>
                      </a:r>
                      <a:endParaRPr lang="en-US" sz="1200" dirty="0">
                        <a:solidFill>
                          <a:srgbClr val="FF0000"/>
                        </a:solidFill>
                      </a:endParaRPr>
                    </a:p>
                  </a:txBody>
                  <a:tcPr/>
                </a:tc>
              </a:tr>
              <a:tr h="269181">
                <a:tc>
                  <a:txBody>
                    <a:bodyPr/>
                    <a:lstStyle/>
                    <a:p>
                      <a:r>
                        <a:rPr lang="en-IN" sz="1200" dirty="0" smtClean="0">
                          <a:solidFill>
                            <a:srgbClr val="FF0000"/>
                          </a:solidFill>
                        </a:rPr>
                        <a:t>GST RFD-04</a:t>
                      </a:r>
                      <a:endParaRPr lang="en-US" sz="1200" dirty="0">
                        <a:solidFill>
                          <a:srgbClr val="FF0000"/>
                        </a:solidFill>
                      </a:endParaRPr>
                    </a:p>
                  </a:txBody>
                  <a:tcPr/>
                </a:tc>
                <a:tc>
                  <a:txBody>
                    <a:bodyPr/>
                    <a:lstStyle/>
                    <a:p>
                      <a:r>
                        <a:rPr lang="en-IN" sz="1200" dirty="0" smtClean="0">
                          <a:solidFill>
                            <a:srgbClr val="FF0000"/>
                          </a:solidFill>
                        </a:rPr>
                        <a:t>Provisional Refund Order </a:t>
                      </a:r>
                      <a:endParaRPr lang="en-US" sz="1200" dirty="0">
                        <a:solidFill>
                          <a:srgbClr val="FF0000"/>
                        </a:solidFill>
                      </a:endParaRPr>
                    </a:p>
                  </a:txBody>
                  <a:tcPr/>
                </a:tc>
              </a:tr>
              <a:tr h="269181">
                <a:tc>
                  <a:txBody>
                    <a:bodyPr/>
                    <a:lstStyle/>
                    <a:p>
                      <a:r>
                        <a:rPr lang="en-IN" sz="1200" dirty="0" smtClean="0">
                          <a:solidFill>
                            <a:srgbClr val="FF0000"/>
                          </a:solidFill>
                        </a:rPr>
                        <a:t>GST RFD-05 </a:t>
                      </a:r>
                      <a:endParaRPr lang="en-US" sz="1200" dirty="0">
                        <a:solidFill>
                          <a:srgbClr val="FF0000"/>
                        </a:solidFill>
                      </a:endParaRPr>
                    </a:p>
                  </a:txBody>
                  <a:tcPr/>
                </a:tc>
                <a:tc>
                  <a:txBody>
                    <a:bodyPr/>
                    <a:lstStyle/>
                    <a:p>
                      <a:r>
                        <a:rPr lang="en-IN" sz="1200" dirty="0" smtClean="0">
                          <a:solidFill>
                            <a:srgbClr val="FF0000"/>
                          </a:solidFill>
                        </a:rPr>
                        <a:t>Payment Order</a:t>
                      </a:r>
                      <a:r>
                        <a:rPr lang="en-IN" sz="1200" baseline="0" dirty="0" smtClean="0">
                          <a:solidFill>
                            <a:srgbClr val="FF0000"/>
                          </a:solidFill>
                        </a:rPr>
                        <a:t> </a:t>
                      </a:r>
                      <a:endParaRPr lang="en-US" sz="1200" dirty="0">
                        <a:solidFill>
                          <a:srgbClr val="FF0000"/>
                        </a:solidFill>
                      </a:endParaRPr>
                    </a:p>
                  </a:txBody>
                  <a:tcPr/>
                </a:tc>
              </a:tr>
              <a:tr h="269181">
                <a:tc>
                  <a:txBody>
                    <a:bodyPr/>
                    <a:lstStyle/>
                    <a:p>
                      <a:r>
                        <a:rPr lang="en-IN" sz="1200" dirty="0" smtClean="0">
                          <a:solidFill>
                            <a:srgbClr val="FF0000"/>
                          </a:solidFill>
                        </a:rPr>
                        <a:t>GST RFD-06</a:t>
                      </a:r>
                      <a:endParaRPr lang="en-US" sz="1200" dirty="0">
                        <a:solidFill>
                          <a:srgbClr val="FF0000"/>
                        </a:solidFill>
                      </a:endParaRPr>
                    </a:p>
                  </a:txBody>
                  <a:tcPr/>
                </a:tc>
                <a:tc>
                  <a:txBody>
                    <a:bodyPr/>
                    <a:lstStyle/>
                    <a:p>
                      <a:r>
                        <a:rPr lang="en-IN" sz="1200" dirty="0" smtClean="0">
                          <a:solidFill>
                            <a:srgbClr val="FF0000"/>
                          </a:solidFill>
                        </a:rPr>
                        <a:t>Refund Sanction/Rejection Order </a:t>
                      </a:r>
                      <a:endParaRPr lang="en-US" sz="1200" dirty="0">
                        <a:solidFill>
                          <a:srgbClr val="FF0000"/>
                        </a:solidFill>
                      </a:endParaRPr>
                    </a:p>
                  </a:txBody>
                  <a:tcPr/>
                </a:tc>
              </a:tr>
              <a:tr h="269181">
                <a:tc>
                  <a:txBody>
                    <a:bodyPr/>
                    <a:lstStyle/>
                    <a:p>
                      <a:r>
                        <a:rPr lang="en-IN" sz="1200" dirty="0" smtClean="0">
                          <a:solidFill>
                            <a:srgbClr val="FF0000"/>
                          </a:solidFill>
                        </a:rPr>
                        <a:t>GST RFD-07</a:t>
                      </a:r>
                      <a:endParaRPr lang="en-US" sz="1200" dirty="0">
                        <a:solidFill>
                          <a:srgbClr val="FF0000"/>
                        </a:solidFill>
                      </a:endParaRPr>
                    </a:p>
                  </a:txBody>
                  <a:tcPr/>
                </a:tc>
                <a:tc>
                  <a:txBody>
                    <a:bodyPr/>
                    <a:lstStyle/>
                    <a:p>
                      <a:r>
                        <a:rPr lang="en-IN" sz="1200" dirty="0" smtClean="0">
                          <a:solidFill>
                            <a:srgbClr val="FF0000"/>
                          </a:solidFill>
                        </a:rPr>
                        <a:t>Order for</a:t>
                      </a:r>
                      <a:r>
                        <a:rPr lang="en-IN" sz="1200" baseline="0" dirty="0" smtClean="0">
                          <a:solidFill>
                            <a:srgbClr val="FF0000"/>
                          </a:solidFill>
                        </a:rPr>
                        <a:t> complete adjustment of sanctioned Refund</a:t>
                      </a:r>
                      <a:endParaRPr lang="en-US" sz="1200" dirty="0">
                        <a:solidFill>
                          <a:srgbClr val="FF0000"/>
                        </a:solidFill>
                      </a:endParaRPr>
                    </a:p>
                  </a:txBody>
                  <a:tcPr/>
                </a:tc>
              </a:tr>
              <a:tr h="269181">
                <a:tc>
                  <a:txBody>
                    <a:bodyPr/>
                    <a:lstStyle/>
                    <a:p>
                      <a:r>
                        <a:rPr lang="en-IN" sz="1200" dirty="0" smtClean="0">
                          <a:solidFill>
                            <a:srgbClr val="FF0000"/>
                          </a:solidFill>
                        </a:rPr>
                        <a:t>GST RFD-08</a:t>
                      </a:r>
                      <a:endParaRPr lang="en-US" sz="1200" dirty="0">
                        <a:solidFill>
                          <a:srgbClr val="FF0000"/>
                        </a:solidFill>
                      </a:endParaRPr>
                    </a:p>
                  </a:txBody>
                  <a:tcPr/>
                </a:tc>
                <a:tc>
                  <a:txBody>
                    <a:bodyPr/>
                    <a:lstStyle/>
                    <a:p>
                      <a:r>
                        <a:rPr lang="en-IN" sz="1200" dirty="0" smtClean="0">
                          <a:solidFill>
                            <a:srgbClr val="FF0000"/>
                          </a:solidFill>
                        </a:rPr>
                        <a:t>Notice for</a:t>
                      </a:r>
                      <a:r>
                        <a:rPr lang="en-IN" sz="1200" baseline="0" dirty="0" smtClean="0">
                          <a:solidFill>
                            <a:srgbClr val="FF0000"/>
                          </a:solidFill>
                        </a:rPr>
                        <a:t> rejection of application for refund </a:t>
                      </a:r>
                      <a:endParaRPr lang="en-US" sz="1200" dirty="0">
                        <a:solidFill>
                          <a:srgbClr val="FF0000"/>
                        </a:solidFill>
                      </a:endParaRPr>
                    </a:p>
                  </a:txBody>
                  <a:tcPr/>
                </a:tc>
              </a:tr>
              <a:tr h="269181">
                <a:tc>
                  <a:txBody>
                    <a:bodyPr/>
                    <a:lstStyle/>
                    <a:p>
                      <a:r>
                        <a:rPr lang="en-IN" sz="1200" dirty="0" smtClean="0">
                          <a:solidFill>
                            <a:srgbClr val="FF0000"/>
                          </a:solidFill>
                        </a:rPr>
                        <a:t>GST RFD-09 </a:t>
                      </a:r>
                      <a:endParaRPr lang="en-US" sz="1200" dirty="0">
                        <a:solidFill>
                          <a:srgbClr val="FF0000"/>
                        </a:solidFill>
                      </a:endParaRPr>
                    </a:p>
                  </a:txBody>
                  <a:tcPr/>
                </a:tc>
                <a:tc>
                  <a:txBody>
                    <a:bodyPr/>
                    <a:lstStyle/>
                    <a:p>
                      <a:r>
                        <a:rPr lang="en-IN" sz="1200" dirty="0" smtClean="0">
                          <a:solidFill>
                            <a:srgbClr val="FF0000"/>
                          </a:solidFill>
                        </a:rPr>
                        <a:t>Reply to show cause notice </a:t>
                      </a:r>
                      <a:endParaRPr lang="en-US" sz="1200" dirty="0">
                        <a:solidFill>
                          <a:srgbClr val="FF0000"/>
                        </a:solidFill>
                      </a:endParaRPr>
                    </a:p>
                  </a:txBody>
                  <a:tcPr/>
                </a:tc>
              </a:tr>
              <a:tr h="269181">
                <a:tc>
                  <a:txBody>
                    <a:bodyPr/>
                    <a:lstStyle/>
                    <a:p>
                      <a:r>
                        <a:rPr lang="en-IN" sz="1200" dirty="0" smtClean="0">
                          <a:solidFill>
                            <a:srgbClr val="FF0000"/>
                          </a:solidFill>
                        </a:rPr>
                        <a:t>GST</a:t>
                      </a:r>
                      <a:r>
                        <a:rPr lang="en-IN" sz="1200" baseline="0" dirty="0" smtClean="0">
                          <a:solidFill>
                            <a:srgbClr val="FF0000"/>
                          </a:solidFill>
                        </a:rPr>
                        <a:t> RFD-10</a:t>
                      </a:r>
                      <a:endParaRPr lang="en-US" sz="1200" dirty="0">
                        <a:solidFill>
                          <a:srgbClr val="FF0000"/>
                        </a:solidFill>
                      </a:endParaRPr>
                    </a:p>
                  </a:txBody>
                  <a:tcPr/>
                </a:tc>
                <a:tc>
                  <a:txBody>
                    <a:bodyPr/>
                    <a:lstStyle/>
                    <a:p>
                      <a:r>
                        <a:rPr lang="en-IN" sz="1200" dirty="0" smtClean="0">
                          <a:solidFill>
                            <a:srgbClr val="FF0000"/>
                          </a:solidFill>
                        </a:rPr>
                        <a:t>Application of refund by UIN holders etc. </a:t>
                      </a:r>
                      <a:endParaRPr lang="en-US" sz="1200" dirty="0">
                        <a:solidFill>
                          <a:srgbClr val="FF0000"/>
                        </a:solidFill>
                      </a:endParaRPr>
                    </a:p>
                  </a:txBody>
                  <a:tcPr/>
                </a:tc>
              </a:tr>
              <a:tr h="269181">
                <a:tc>
                  <a:txBody>
                    <a:bodyPr/>
                    <a:lstStyle/>
                    <a:p>
                      <a:r>
                        <a:rPr lang="en-IN" sz="1200" dirty="0" smtClean="0">
                          <a:solidFill>
                            <a:srgbClr val="FF0000"/>
                          </a:solidFill>
                        </a:rPr>
                        <a:t>GST RFD-10A</a:t>
                      </a:r>
                      <a:endParaRPr lang="en-US" sz="1200" dirty="0">
                        <a:solidFill>
                          <a:srgbClr val="FF0000"/>
                        </a:solidFill>
                      </a:endParaRPr>
                    </a:p>
                  </a:txBody>
                  <a:tcPr/>
                </a:tc>
                <a:tc>
                  <a:txBody>
                    <a:bodyPr/>
                    <a:lstStyle/>
                    <a:p>
                      <a:r>
                        <a:rPr lang="en-IN" sz="1200" dirty="0" smtClean="0">
                          <a:solidFill>
                            <a:srgbClr val="FF0000"/>
                          </a:solidFill>
                        </a:rPr>
                        <a:t>Application for refund by Canteen</a:t>
                      </a:r>
                      <a:r>
                        <a:rPr lang="en-IN" sz="1200" baseline="0" dirty="0" smtClean="0">
                          <a:solidFill>
                            <a:srgbClr val="FF0000"/>
                          </a:solidFill>
                        </a:rPr>
                        <a:t> Stores Department (CSD)</a:t>
                      </a:r>
                      <a:endParaRPr lang="en-US" sz="1200" dirty="0">
                        <a:solidFill>
                          <a:srgbClr val="FF0000"/>
                        </a:solidFill>
                      </a:endParaRPr>
                    </a:p>
                  </a:txBody>
                  <a:tcPr/>
                </a:tc>
              </a:tr>
              <a:tr h="269181">
                <a:tc>
                  <a:txBody>
                    <a:bodyPr/>
                    <a:lstStyle/>
                    <a:p>
                      <a:r>
                        <a:rPr lang="en-IN" sz="1200" dirty="0" smtClean="0">
                          <a:solidFill>
                            <a:srgbClr val="FF0000"/>
                          </a:solidFill>
                        </a:rPr>
                        <a:t>GST RFD-10B</a:t>
                      </a:r>
                      <a:endParaRPr lang="en-US" sz="1200" dirty="0">
                        <a:solidFill>
                          <a:srgbClr val="FF0000"/>
                        </a:solidFill>
                      </a:endParaRPr>
                    </a:p>
                  </a:txBody>
                  <a:tcPr/>
                </a:tc>
                <a:tc>
                  <a:txBody>
                    <a:bodyPr/>
                    <a:lstStyle/>
                    <a:p>
                      <a:r>
                        <a:rPr lang="en-IN" sz="1200" dirty="0" smtClean="0">
                          <a:solidFill>
                            <a:srgbClr val="FF0000"/>
                          </a:solidFill>
                        </a:rPr>
                        <a:t>Application for refund </a:t>
                      </a:r>
                      <a:endParaRPr lang="en-US" sz="1200" dirty="0">
                        <a:solidFill>
                          <a:srgbClr val="FF0000"/>
                        </a:solidFill>
                      </a:endParaRPr>
                    </a:p>
                  </a:txBody>
                  <a:tcPr/>
                </a:tc>
              </a:tr>
              <a:tr h="269181">
                <a:tc>
                  <a:txBody>
                    <a:bodyPr/>
                    <a:lstStyle/>
                    <a:p>
                      <a:r>
                        <a:rPr lang="en-IN" sz="1200" dirty="0" smtClean="0">
                          <a:solidFill>
                            <a:srgbClr val="FF0000"/>
                          </a:solidFill>
                        </a:rPr>
                        <a:t>GST RFD-11</a:t>
                      </a:r>
                      <a:endParaRPr lang="en-US" sz="1200" dirty="0">
                        <a:solidFill>
                          <a:srgbClr val="FF0000"/>
                        </a:solidFill>
                      </a:endParaRPr>
                    </a:p>
                  </a:txBody>
                  <a:tcPr/>
                </a:tc>
                <a:tc>
                  <a:txBody>
                    <a:bodyPr/>
                    <a:lstStyle/>
                    <a:p>
                      <a:r>
                        <a:rPr lang="en-IN" sz="1200" dirty="0" smtClean="0">
                          <a:solidFill>
                            <a:srgbClr val="FF0000"/>
                          </a:solidFill>
                        </a:rPr>
                        <a:t>Furnishing</a:t>
                      </a:r>
                      <a:r>
                        <a:rPr lang="en-IN" sz="1200" baseline="0" dirty="0" smtClean="0">
                          <a:solidFill>
                            <a:srgbClr val="FF0000"/>
                          </a:solidFill>
                        </a:rPr>
                        <a:t> of bond or Letter of undertaking for export of goods &amp; services</a:t>
                      </a:r>
                      <a:endParaRPr lang="en-US" sz="1200" dirty="0">
                        <a:solidFill>
                          <a:srgbClr val="FF0000"/>
                        </a:solidFill>
                      </a:endParaRPr>
                    </a:p>
                  </a:txBody>
                  <a:tcPr/>
                </a:tc>
              </a:tr>
              <a:tr h="269181">
                <a:tc>
                  <a:txBody>
                    <a:bodyPr/>
                    <a:lstStyle/>
                    <a:p>
                      <a:r>
                        <a:rPr lang="en-IN" sz="1200" dirty="0" smtClean="0">
                          <a:solidFill>
                            <a:srgbClr val="FF0000"/>
                          </a:solidFill>
                        </a:rPr>
                        <a:t>GST RFD-11 Bond</a:t>
                      </a:r>
                      <a:endParaRPr lang="en-US" sz="1200" dirty="0">
                        <a:solidFill>
                          <a:srgbClr val="FF0000"/>
                        </a:solidFill>
                      </a:endParaRPr>
                    </a:p>
                  </a:txBody>
                  <a:tcPr/>
                </a:tc>
                <a:tc>
                  <a:txBody>
                    <a:bodyPr/>
                    <a:lstStyle/>
                    <a:p>
                      <a:r>
                        <a:rPr lang="en-IN" sz="1200" dirty="0" smtClean="0">
                          <a:solidFill>
                            <a:srgbClr val="FF0000"/>
                          </a:solidFill>
                        </a:rPr>
                        <a:t>Bond for export of goods</a:t>
                      </a:r>
                      <a:r>
                        <a:rPr lang="en-IN" sz="1200" baseline="0" dirty="0" smtClean="0">
                          <a:solidFill>
                            <a:srgbClr val="FF0000"/>
                          </a:solidFill>
                        </a:rPr>
                        <a:t> or services without payment of integrated tax </a:t>
                      </a:r>
                      <a:endParaRPr lang="en-US" sz="1200" dirty="0">
                        <a:solidFill>
                          <a:srgbClr val="FF0000"/>
                        </a:solidFill>
                      </a:endParaRPr>
                    </a:p>
                  </a:txBody>
                  <a:tcPr/>
                </a:tc>
              </a:tr>
              <a:tr h="309245">
                <a:tc>
                  <a:txBody>
                    <a:bodyPr/>
                    <a:lstStyle/>
                    <a:p>
                      <a:r>
                        <a:rPr lang="en-IN" sz="1200" dirty="0" smtClean="0">
                          <a:solidFill>
                            <a:srgbClr val="FF0000"/>
                          </a:solidFill>
                        </a:rPr>
                        <a:t>GST RFD-11 LUT </a:t>
                      </a:r>
                      <a:endParaRPr lang="en-US" sz="1200" dirty="0">
                        <a:solidFill>
                          <a:srgbClr val="FF0000"/>
                        </a:solidFill>
                      </a:endParaRPr>
                    </a:p>
                  </a:txBody>
                  <a:tcPr/>
                </a:tc>
                <a:tc>
                  <a:txBody>
                    <a:bodyPr/>
                    <a:lstStyle/>
                    <a:p>
                      <a:r>
                        <a:rPr lang="en-IN" sz="1200" dirty="0" smtClean="0">
                          <a:solidFill>
                            <a:srgbClr val="FF0000"/>
                          </a:solidFill>
                        </a:rPr>
                        <a:t>Letter of Undertaking</a:t>
                      </a:r>
                      <a:r>
                        <a:rPr lang="en-IN" sz="1200" baseline="0" dirty="0" smtClean="0">
                          <a:solidFill>
                            <a:srgbClr val="FF0000"/>
                          </a:solidFill>
                        </a:rPr>
                        <a:t> for export of goods or services without payment of </a:t>
                      </a:r>
                      <a:r>
                        <a:rPr lang="en-IN" sz="1200" baseline="0" dirty="0" err="1" smtClean="0">
                          <a:solidFill>
                            <a:srgbClr val="FF0000"/>
                          </a:solidFill>
                        </a:rPr>
                        <a:t>in.tax</a:t>
                      </a:r>
                      <a:endParaRPr lang="en-US" sz="1200" dirty="0">
                        <a:solidFill>
                          <a:srgbClr val="FF0000"/>
                        </a:solidFill>
                      </a:endParaRPr>
                    </a:p>
                  </a:txBody>
                  <a:tcPr/>
                </a:tc>
              </a:tr>
            </a:tbl>
          </a:graphicData>
        </a:graphic>
      </p:graphicFrame>
      <p:sp>
        <p:nvSpPr>
          <p:cNvPr id="2" name="Title 1"/>
          <p:cNvSpPr>
            <a:spLocks noGrp="1"/>
          </p:cNvSpPr>
          <p:nvPr>
            <p:ph type="title"/>
          </p:nvPr>
        </p:nvSpPr>
        <p:spPr>
          <a:xfrm>
            <a:off x="457200" y="152400"/>
            <a:ext cx="8229600" cy="533400"/>
          </a:xfrm>
        </p:spPr>
        <p:txBody>
          <a:bodyPr>
            <a:normAutofit/>
          </a:bodyPr>
          <a:lstStyle/>
          <a:p>
            <a:pPr algn="l"/>
            <a:r>
              <a:rPr lang="en-IN" sz="2000" b="1" dirty="0" smtClean="0"/>
              <a:t>Forms under Chapter X of the CGST Rules: Refund</a:t>
            </a:r>
            <a:endParaRPr lang="en-US" sz="2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84461069"/>
              </p:ext>
            </p:extLst>
          </p:nvPr>
        </p:nvGraphicFramePr>
        <p:xfrm>
          <a:off x="457200" y="685799"/>
          <a:ext cx="8229600" cy="5451778"/>
        </p:xfrm>
        <a:graphic>
          <a:graphicData uri="http://schemas.openxmlformats.org/drawingml/2006/table">
            <a:tbl>
              <a:tblPr firstRow="1" bandRow="1">
                <a:tableStyleId>{5C22544A-7EE6-4342-B048-85BDC9FD1C3A}</a:tableStyleId>
              </a:tblPr>
              <a:tblGrid>
                <a:gridCol w="2514600"/>
                <a:gridCol w="5715000"/>
              </a:tblGrid>
              <a:tr h="324390">
                <a:tc>
                  <a:txBody>
                    <a:bodyPr/>
                    <a:lstStyle/>
                    <a:p>
                      <a:pPr algn="ctr"/>
                      <a:r>
                        <a:rPr lang="en-IN" sz="1600" dirty="0" smtClean="0"/>
                        <a:t>Words</a:t>
                      </a:r>
                      <a:r>
                        <a:rPr lang="en-IN" sz="1600" baseline="0" dirty="0" smtClean="0"/>
                        <a:t> </a:t>
                      </a:r>
                      <a:endParaRPr lang="en-US" sz="1600" dirty="0"/>
                    </a:p>
                  </a:txBody>
                  <a:tcPr/>
                </a:tc>
                <a:tc>
                  <a:txBody>
                    <a:bodyPr/>
                    <a:lstStyle/>
                    <a:p>
                      <a:pPr algn="ctr"/>
                      <a:r>
                        <a:rPr lang="en-IN" sz="1600" dirty="0" smtClean="0"/>
                        <a:t>Meanings</a:t>
                      </a:r>
                      <a:r>
                        <a:rPr lang="en-IN" sz="1600" baseline="0" dirty="0" smtClean="0"/>
                        <a:t> </a:t>
                      </a:r>
                      <a:endParaRPr lang="en-US" sz="1600" dirty="0"/>
                    </a:p>
                  </a:txBody>
                  <a:tcPr/>
                </a:tc>
              </a:tr>
              <a:tr h="530092">
                <a:tc>
                  <a:txBody>
                    <a:bodyPr/>
                    <a:lstStyle/>
                    <a:p>
                      <a:r>
                        <a:rPr lang="en-IN" sz="1400" dirty="0" smtClean="0">
                          <a:solidFill>
                            <a:srgbClr val="FF0000"/>
                          </a:solidFill>
                        </a:rPr>
                        <a:t>Net ITC </a:t>
                      </a:r>
                    </a:p>
                    <a:p>
                      <a:r>
                        <a:rPr lang="en-IN" sz="1400" dirty="0" smtClean="0">
                          <a:solidFill>
                            <a:srgbClr val="FF0000"/>
                          </a:solidFill>
                        </a:rPr>
                        <a:t>(in case of Export Refund)</a:t>
                      </a:r>
                      <a:endParaRPr lang="en-US" sz="1400" dirty="0">
                        <a:solidFill>
                          <a:srgbClr val="FF0000"/>
                        </a:solidFill>
                      </a:endParaRPr>
                    </a:p>
                  </a:txBody>
                  <a:tcPr/>
                </a:tc>
                <a:tc>
                  <a:txBody>
                    <a:bodyPr/>
                    <a:lstStyle/>
                    <a:p>
                      <a:pPr algn="just"/>
                      <a:r>
                        <a:rPr lang="en-IN" sz="1400" baseline="0" dirty="0" smtClean="0"/>
                        <a:t>means input tax credit availed on inputs and input services during the relevant period;</a:t>
                      </a:r>
                      <a:endParaRPr lang="en-US" sz="1400" dirty="0"/>
                    </a:p>
                  </a:txBody>
                  <a:tcPr/>
                </a:tc>
              </a:tr>
              <a:tr h="530092">
                <a:tc>
                  <a:txBody>
                    <a:bodyPr/>
                    <a:lstStyle/>
                    <a:p>
                      <a:r>
                        <a:rPr lang="en-IN" sz="1400" dirty="0" smtClean="0">
                          <a:solidFill>
                            <a:srgbClr val="FF0000"/>
                          </a:solidFill>
                        </a:rPr>
                        <a:t>Net ITC  (in case of Inv. tax structure Refund)</a:t>
                      </a:r>
                      <a:endParaRPr lang="en-US" sz="1400" dirty="0">
                        <a:solidFill>
                          <a:srgbClr val="FF0000"/>
                        </a:solidFill>
                      </a:endParaRPr>
                    </a:p>
                  </a:txBody>
                  <a:tcPr/>
                </a:tc>
                <a:tc>
                  <a:txBody>
                    <a:bodyPr/>
                    <a:lstStyle/>
                    <a:p>
                      <a:pPr algn="just"/>
                      <a:r>
                        <a:rPr lang="en-IN" sz="1400" baseline="0" dirty="0" smtClean="0"/>
                        <a:t>means input tax credit availed on inputs during the relevant period;</a:t>
                      </a:r>
                      <a:endParaRPr lang="en-US" sz="1400" dirty="0"/>
                    </a:p>
                  </a:txBody>
                  <a:tcPr/>
                </a:tc>
              </a:tr>
              <a:tr h="753290">
                <a:tc>
                  <a:txBody>
                    <a:bodyPr/>
                    <a:lstStyle/>
                    <a:p>
                      <a:r>
                        <a:rPr lang="en-IN" sz="1400" dirty="0" smtClean="0">
                          <a:solidFill>
                            <a:srgbClr val="FF0000"/>
                          </a:solidFill>
                        </a:rPr>
                        <a:t>Turnover</a:t>
                      </a:r>
                      <a:r>
                        <a:rPr lang="en-IN" sz="1400" baseline="0" dirty="0" smtClean="0">
                          <a:solidFill>
                            <a:srgbClr val="FF0000"/>
                          </a:solidFill>
                        </a:rPr>
                        <a:t> of zero-rated supply of goods</a:t>
                      </a:r>
                      <a:endParaRPr lang="en-US" sz="1400" dirty="0">
                        <a:solidFill>
                          <a:srgbClr val="FF0000"/>
                        </a:solidFill>
                      </a:endParaRPr>
                    </a:p>
                  </a:txBody>
                  <a:tcPr/>
                </a:tc>
                <a:tc>
                  <a:txBody>
                    <a:bodyPr/>
                    <a:lstStyle/>
                    <a:p>
                      <a:pPr algn="just"/>
                      <a:r>
                        <a:rPr lang="en-IN" sz="1400" dirty="0" smtClean="0"/>
                        <a:t>means the value of zero-rated</a:t>
                      </a:r>
                      <a:r>
                        <a:rPr lang="en-IN" sz="1400" baseline="0" dirty="0" smtClean="0"/>
                        <a:t> supply of goods during the relevant period without payment of tax under bond or letter of undertaking;</a:t>
                      </a:r>
                      <a:endParaRPr lang="en-US" sz="1400" dirty="0"/>
                    </a:p>
                  </a:txBody>
                  <a:tcPr/>
                </a:tc>
              </a:tr>
              <a:tr h="976486">
                <a:tc>
                  <a:txBody>
                    <a:bodyPr/>
                    <a:lstStyle/>
                    <a:p>
                      <a:r>
                        <a:rPr lang="en-IN" sz="1400" dirty="0" smtClean="0">
                          <a:solidFill>
                            <a:srgbClr val="FF0000"/>
                          </a:solidFill>
                        </a:rPr>
                        <a:t>Adjusted</a:t>
                      </a:r>
                      <a:r>
                        <a:rPr lang="en-IN" sz="1400" baseline="0" dirty="0" smtClean="0">
                          <a:solidFill>
                            <a:srgbClr val="FF0000"/>
                          </a:solidFill>
                        </a:rPr>
                        <a:t> Total Turnover</a:t>
                      </a:r>
                      <a:endParaRPr lang="en-US" sz="1400" dirty="0">
                        <a:solidFill>
                          <a:srgbClr val="FF0000"/>
                        </a:solidFill>
                      </a:endParaRPr>
                    </a:p>
                  </a:txBody>
                  <a:tcPr/>
                </a:tc>
                <a:tc>
                  <a:txBody>
                    <a:bodyPr/>
                    <a:lstStyle/>
                    <a:p>
                      <a:pPr algn="just"/>
                      <a:r>
                        <a:rPr lang="en-IN" sz="1400" dirty="0" smtClean="0"/>
                        <a:t>means the turnover in</a:t>
                      </a:r>
                      <a:r>
                        <a:rPr lang="en-IN" sz="1400" baseline="0" dirty="0" smtClean="0"/>
                        <a:t> a State or a Union territory, as defined under sub-section (112) of section 2, excluding the value of exempt supply other than zero-rated supplies, during the relevant period;</a:t>
                      </a:r>
                      <a:endParaRPr lang="en-US" sz="1400" dirty="0"/>
                    </a:p>
                  </a:txBody>
                  <a:tcPr/>
                </a:tc>
              </a:tr>
              <a:tr h="321474">
                <a:tc>
                  <a:txBody>
                    <a:bodyPr/>
                    <a:lstStyle/>
                    <a:p>
                      <a:r>
                        <a:rPr lang="en-IN" sz="1400" dirty="0" smtClean="0">
                          <a:solidFill>
                            <a:srgbClr val="FF0000"/>
                          </a:solidFill>
                        </a:rPr>
                        <a:t>Relevant period </a:t>
                      </a:r>
                      <a:endParaRPr lang="en-US" sz="1400" dirty="0">
                        <a:solidFill>
                          <a:srgbClr val="FF0000"/>
                        </a:solidFill>
                      </a:endParaRPr>
                    </a:p>
                  </a:txBody>
                  <a:tcPr/>
                </a:tc>
                <a:tc>
                  <a:txBody>
                    <a:bodyPr/>
                    <a:lstStyle/>
                    <a:p>
                      <a:pPr algn="just"/>
                      <a:r>
                        <a:rPr lang="en-IN" sz="1400" dirty="0" smtClean="0"/>
                        <a:t>means the period</a:t>
                      </a:r>
                      <a:r>
                        <a:rPr lang="en-IN" sz="1400" baseline="0" dirty="0" smtClean="0"/>
                        <a:t> for which the claim has been filed.</a:t>
                      </a:r>
                      <a:endParaRPr lang="en-US" sz="1400" dirty="0"/>
                    </a:p>
                  </a:txBody>
                  <a:tcPr/>
                </a:tc>
              </a:tr>
              <a:tr h="914191">
                <a:tc>
                  <a:txBody>
                    <a:bodyPr/>
                    <a:lstStyle/>
                    <a:p>
                      <a:r>
                        <a:rPr lang="en-IN" sz="1400" dirty="0" smtClean="0">
                          <a:solidFill>
                            <a:srgbClr val="FF0000"/>
                          </a:solidFill>
                        </a:rPr>
                        <a:t>Capital Goods </a:t>
                      </a:r>
                      <a:endParaRPr lang="en-US" sz="1400" dirty="0">
                        <a:solidFill>
                          <a:srgbClr val="FF0000"/>
                        </a:solidFill>
                      </a:endParaRPr>
                    </a:p>
                  </a:txBody>
                  <a:tcPr/>
                </a:tc>
                <a:tc>
                  <a:txBody>
                    <a:bodyPr/>
                    <a:lstStyle/>
                    <a:p>
                      <a:pPr algn="just"/>
                      <a:r>
                        <a:rPr lang="en-IN" sz="1400" baseline="0" dirty="0" smtClean="0"/>
                        <a:t>means goods, the value of which is capitalised in the books of account of the person claiming the input tax credit and which are used or intended to be used in the course or furtherance of business.</a:t>
                      </a:r>
                      <a:endParaRPr lang="en-US" sz="1400" dirty="0"/>
                    </a:p>
                  </a:txBody>
                  <a:tcPr/>
                </a:tc>
              </a:tr>
              <a:tr h="530092">
                <a:tc>
                  <a:txBody>
                    <a:bodyPr/>
                    <a:lstStyle/>
                    <a:p>
                      <a:r>
                        <a:rPr lang="en-IN" sz="1400" dirty="0" smtClean="0">
                          <a:solidFill>
                            <a:srgbClr val="FF0000"/>
                          </a:solidFill>
                        </a:rPr>
                        <a:t>Input</a:t>
                      </a:r>
                      <a:endParaRPr lang="en-US" sz="1400" dirty="0">
                        <a:solidFill>
                          <a:srgbClr val="FF0000"/>
                        </a:solidFill>
                      </a:endParaRPr>
                    </a:p>
                  </a:txBody>
                  <a:tcPr/>
                </a:tc>
                <a:tc>
                  <a:txBody>
                    <a:bodyPr/>
                    <a:lstStyle/>
                    <a:p>
                      <a:pPr algn="just"/>
                      <a:r>
                        <a:rPr lang="en-IN" sz="1400" dirty="0" smtClean="0"/>
                        <a:t>means any goods other than</a:t>
                      </a:r>
                      <a:r>
                        <a:rPr lang="en-IN" sz="1400" baseline="0" dirty="0" smtClean="0"/>
                        <a:t> capital goods used or intended to be used by a supplier in the course or furtherance of business;</a:t>
                      </a:r>
                      <a:endParaRPr lang="en-US" sz="1400" dirty="0"/>
                    </a:p>
                  </a:txBody>
                  <a:tcPr/>
                </a:tc>
              </a:tr>
              <a:tr h="530092">
                <a:tc>
                  <a:txBody>
                    <a:bodyPr/>
                    <a:lstStyle/>
                    <a:p>
                      <a:r>
                        <a:rPr lang="en-IN" sz="1400" dirty="0" smtClean="0">
                          <a:solidFill>
                            <a:srgbClr val="FF0000"/>
                          </a:solidFill>
                        </a:rPr>
                        <a:t>Input services</a:t>
                      </a:r>
                      <a:endParaRPr lang="en-US" sz="1400" dirty="0">
                        <a:solidFill>
                          <a:srgbClr val="FF0000"/>
                        </a:solidFill>
                      </a:endParaRPr>
                    </a:p>
                  </a:txBody>
                  <a:tcPr/>
                </a:tc>
                <a:tc>
                  <a:txBody>
                    <a:bodyPr/>
                    <a:lstStyle/>
                    <a:p>
                      <a:pPr algn="just"/>
                      <a:r>
                        <a:rPr lang="en-IN" sz="1400" dirty="0" smtClean="0"/>
                        <a:t>means any service used</a:t>
                      </a:r>
                      <a:r>
                        <a:rPr lang="en-IN" sz="1400" baseline="0" dirty="0" smtClean="0"/>
                        <a:t> or intended to be used by a supplier in the course or furtherance of business;</a:t>
                      </a:r>
                      <a:endParaRPr lang="en-US" sz="1400" dirty="0"/>
                    </a:p>
                  </a:txBody>
                  <a:tcPr/>
                </a:tc>
              </a:tr>
            </a:tbl>
          </a:graphicData>
        </a:graphic>
      </p:graphicFrame>
      <p:sp>
        <p:nvSpPr>
          <p:cNvPr id="2" name="Title 1"/>
          <p:cNvSpPr>
            <a:spLocks noGrp="1"/>
          </p:cNvSpPr>
          <p:nvPr>
            <p:ph type="title"/>
          </p:nvPr>
        </p:nvSpPr>
        <p:spPr>
          <a:xfrm>
            <a:off x="457200" y="152400"/>
            <a:ext cx="8229600" cy="457200"/>
          </a:xfrm>
        </p:spPr>
        <p:txBody>
          <a:bodyPr>
            <a:normAutofit fontScale="90000"/>
          </a:bodyPr>
          <a:lstStyle/>
          <a:p>
            <a:pPr algn="l"/>
            <a:r>
              <a:rPr lang="en-IN" sz="2800" b="1" u="sng" dirty="0" smtClean="0"/>
              <a:t>Meanings </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IN" sz="1800" dirty="0" smtClean="0"/>
              <a:t>As per explanation (1) to sec 54 of the CGST Act “refund” includes-</a:t>
            </a:r>
          </a:p>
          <a:p>
            <a:pPr>
              <a:buNone/>
            </a:pPr>
            <a:endParaRPr lang="en-IN" sz="1800" dirty="0" smtClean="0"/>
          </a:p>
          <a:p>
            <a:pPr algn="just">
              <a:buFont typeface="Wingdings"/>
              <a:buChar char="Ø"/>
            </a:pPr>
            <a:r>
              <a:rPr lang="en-IN" sz="1400" dirty="0" smtClean="0"/>
              <a:t>refund of tax paid on zero-rated supplies of goods or services or both; or</a:t>
            </a:r>
          </a:p>
          <a:p>
            <a:pPr algn="just">
              <a:buNone/>
            </a:pPr>
            <a:r>
              <a:rPr lang="en-IN" sz="1400" dirty="0" smtClean="0"/>
              <a:t> </a:t>
            </a:r>
          </a:p>
          <a:p>
            <a:pPr algn="just">
              <a:buFont typeface="Wingdings"/>
              <a:buChar char="Ø"/>
            </a:pPr>
            <a:r>
              <a:rPr lang="en-IN" sz="1400" dirty="0" smtClean="0"/>
              <a:t>refund of tax on inputs or input services used in making such zero-rated supplies; or refund of tax on the supply of goods regarded as deemed exports; or </a:t>
            </a:r>
          </a:p>
          <a:p>
            <a:pPr algn="just">
              <a:buNone/>
            </a:pPr>
            <a:endParaRPr lang="en-IN" sz="1400" dirty="0" smtClean="0"/>
          </a:p>
          <a:p>
            <a:pPr algn="just">
              <a:buFont typeface="Wingdings"/>
              <a:buChar char="Ø"/>
            </a:pPr>
            <a:r>
              <a:rPr lang="en-IN" sz="1400" dirty="0" smtClean="0"/>
              <a:t>Refund of unutilized input tax credit as provided under sub-sec (3) i.ein case of zero-rated supplies without payment of tax (excluding the export, which is subject to the Customs Export duty or in cases where rate of tax on inputs is higher than the rate of tax on outputs (</a:t>
            </a:r>
            <a:r>
              <a:rPr lang="en-IN" sz="1400" dirty="0" err="1" smtClean="0"/>
              <a:t>i.e.inverted</a:t>
            </a:r>
            <a:r>
              <a:rPr lang="en-IN" sz="1400" dirty="0" smtClean="0"/>
              <a:t> duty structure refund) other than nil rated or fully exempt supplies and notified goods/services like rail locomotives, etc.   </a:t>
            </a:r>
            <a:endParaRPr lang="en-US" sz="1400" dirty="0"/>
          </a:p>
        </p:txBody>
      </p:sp>
      <p:sp>
        <p:nvSpPr>
          <p:cNvPr id="3" name="Title 2"/>
          <p:cNvSpPr>
            <a:spLocks noGrp="1"/>
          </p:cNvSpPr>
          <p:nvPr>
            <p:ph type="title"/>
          </p:nvPr>
        </p:nvSpPr>
        <p:spPr/>
        <p:txBody>
          <a:bodyPr>
            <a:normAutofit/>
          </a:bodyPr>
          <a:lstStyle/>
          <a:p>
            <a:r>
              <a:rPr lang="en-IN" sz="2000" u="sng" dirty="0" smtClean="0"/>
              <a:t>MEANING OF TERM ‘REFUND</a:t>
            </a:r>
            <a:r>
              <a:rPr lang="en-IN" sz="2000" dirty="0" smtClean="0"/>
              <a:t>’</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56022115"/>
              </p:ext>
            </p:extLst>
          </p:nvPr>
        </p:nvGraphicFramePr>
        <p:xfrm>
          <a:off x="457200" y="1371601"/>
          <a:ext cx="8382000" cy="5083983"/>
        </p:xfrm>
        <a:graphic>
          <a:graphicData uri="http://schemas.openxmlformats.org/drawingml/2006/table">
            <a:tbl>
              <a:tblPr firstRow="1" bandRow="1">
                <a:tableStyleId>{5C22544A-7EE6-4342-B048-85BDC9FD1C3A}</a:tableStyleId>
              </a:tblPr>
              <a:tblGrid>
                <a:gridCol w="3276600"/>
                <a:gridCol w="5105400"/>
              </a:tblGrid>
              <a:tr h="329103">
                <a:tc>
                  <a:txBody>
                    <a:bodyPr/>
                    <a:lstStyle/>
                    <a:p>
                      <a:pPr algn="ctr"/>
                      <a:r>
                        <a:rPr lang="en-IN" sz="1400" dirty="0" smtClean="0">
                          <a:solidFill>
                            <a:srgbClr val="FFFF00"/>
                          </a:solidFill>
                        </a:rPr>
                        <a:t>Situations where refund arises </a:t>
                      </a:r>
                      <a:endParaRPr lang="en-US" sz="1400" dirty="0">
                        <a:solidFill>
                          <a:srgbClr val="FFFF00"/>
                        </a:solidFill>
                      </a:endParaRPr>
                    </a:p>
                  </a:txBody>
                  <a:tcPr/>
                </a:tc>
                <a:tc>
                  <a:txBody>
                    <a:bodyPr/>
                    <a:lstStyle/>
                    <a:p>
                      <a:pPr algn="ctr"/>
                      <a:r>
                        <a:rPr lang="en-IN" sz="1400" dirty="0" err="1" smtClean="0">
                          <a:solidFill>
                            <a:srgbClr val="FFFF00"/>
                          </a:solidFill>
                        </a:rPr>
                        <a:t>Relevent</a:t>
                      </a:r>
                      <a:r>
                        <a:rPr lang="en-IN" sz="1400" dirty="0" smtClean="0">
                          <a:solidFill>
                            <a:srgbClr val="FFFF00"/>
                          </a:solidFill>
                        </a:rPr>
                        <a:t> date for</a:t>
                      </a:r>
                      <a:r>
                        <a:rPr lang="en-IN" sz="1400" baseline="0" dirty="0" smtClean="0">
                          <a:solidFill>
                            <a:srgbClr val="FFFF00"/>
                          </a:solidFill>
                        </a:rPr>
                        <a:t> calculating two years </a:t>
                      </a:r>
                      <a:endParaRPr lang="en-US" sz="1400" dirty="0">
                        <a:solidFill>
                          <a:srgbClr val="FFFF00"/>
                        </a:solidFill>
                      </a:endParaRPr>
                    </a:p>
                  </a:txBody>
                  <a:tcPr/>
                </a:tc>
              </a:tr>
              <a:tr h="1162589">
                <a:tc>
                  <a:txBody>
                    <a:bodyPr/>
                    <a:lstStyle/>
                    <a:p>
                      <a:r>
                        <a:rPr lang="en-IN" sz="1200" dirty="0" smtClean="0">
                          <a:solidFill>
                            <a:srgbClr val="FF0000"/>
                          </a:solidFill>
                        </a:rPr>
                        <a:t>Export</a:t>
                      </a:r>
                      <a:r>
                        <a:rPr lang="en-IN" sz="1200" baseline="0" dirty="0" smtClean="0">
                          <a:solidFill>
                            <a:srgbClr val="FF0000"/>
                          </a:solidFill>
                        </a:rPr>
                        <a:t> of goods or services</a:t>
                      </a:r>
                      <a:endParaRPr lang="en-US" sz="1200" dirty="0">
                        <a:solidFill>
                          <a:srgbClr val="FF0000"/>
                        </a:solidFill>
                      </a:endParaRPr>
                    </a:p>
                  </a:txBody>
                  <a:tcPr/>
                </a:tc>
                <a:tc>
                  <a:txBody>
                    <a:bodyPr/>
                    <a:lstStyle/>
                    <a:p>
                      <a:pPr marL="285750" indent="-285750" algn="just">
                        <a:buAutoNum type="romanLcParenBoth"/>
                      </a:pPr>
                      <a:r>
                        <a:rPr lang="en-IN" sz="1200" dirty="0" smtClean="0">
                          <a:solidFill>
                            <a:srgbClr val="FF0000"/>
                          </a:solidFill>
                        </a:rPr>
                        <a:t>If</a:t>
                      </a:r>
                      <a:r>
                        <a:rPr lang="en-IN" sz="1200" baseline="0" dirty="0" smtClean="0">
                          <a:solidFill>
                            <a:srgbClr val="FF0000"/>
                          </a:solidFill>
                        </a:rPr>
                        <a:t> the goods are exported by sea or air, date on which the ship or the aircraft in which such goods are loaded, leaves </a:t>
                      </a:r>
                      <a:r>
                        <a:rPr lang="en-IN" sz="1200" baseline="0" dirty="0" err="1" smtClean="0">
                          <a:solidFill>
                            <a:srgbClr val="FF0000"/>
                          </a:solidFill>
                        </a:rPr>
                        <a:t>india</a:t>
                      </a:r>
                      <a:r>
                        <a:rPr lang="en-IN" sz="1200" baseline="0" dirty="0" smtClean="0">
                          <a:solidFill>
                            <a:srgbClr val="FF0000"/>
                          </a:solidFill>
                        </a:rPr>
                        <a:t>.</a:t>
                      </a:r>
                    </a:p>
                    <a:p>
                      <a:pPr marL="285750" indent="-285750" algn="just">
                        <a:buAutoNum type="romanLcParenBoth"/>
                      </a:pPr>
                      <a:r>
                        <a:rPr lang="en-IN" sz="1200" baseline="0" dirty="0" smtClean="0">
                          <a:solidFill>
                            <a:srgbClr val="FF0000"/>
                          </a:solidFill>
                        </a:rPr>
                        <a:t>If the goods are exported by land, date on which such goods pass the frontier.</a:t>
                      </a:r>
                    </a:p>
                    <a:p>
                      <a:pPr marL="285750" indent="-285750" algn="just">
                        <a:buAutoNum type="romanLcParenBoth"/>
                      </a:pPr>
                      <a:r>
                        <a:rPr lang="en-IN" sz="1200" baseline="0" dirty="0" smtClean="0">
                          <a:solidFill>
                            <a:srgbClr val="FF0000"/>
                          </a:solidFill>
                        </a:rPr>
                        <a:t>If the goods are exported by post, date of dispatch of goods by post office concerned to a place outside </a:t>
                      </a:r>
                      <a:r>
                        <a:rPr lang="en-IN" sz="1200" baseline="0" dirty="0" err="1" smtClean="0">
                          <a:solidFill>
                            <a:srgbClr val="FF0000"/>
                          </a:solidFill>
                        </a:rPr>
                        <a:t>india</a:t>
                      </a:r>
                      <a:r>
                        <a:rPr lang="en-IN" sz="1200" baseline="0" dirty="0" smtClean="0">
                          <a:solidFill>
                            <a:srgbClr val="FF0000"/>
                          </a:solidFill>
                        </a:rPr>
                        <a:t>.</a:t>
                      </a:r>
                      <a:endParaRPr lang="en-US" sz="1200" dirty="0">
                        <a:solidFill>
                          <a:srgbClr val="FF0000"/>
                        </a:solidFill>
                      </a:endParaRPr>
                    </a:p>
                  </a:txBody>
                  <a:tcPr/>
                </a:tc>
              </a:tr>
              <a:tr h="447150">
                <a:tc>
                  <a:txBody>
                    <a:bodyPr/>
                    <a:lstStyle/>
                    <a:p>
                      <a:r>
                        <a:rPr lang="en-IN" sz="1200" dirty="0" smtClean="0">
                          <a:solidFill>
                            <a:srgbClr val="FF0000"/>
                          </a:solidFill>
                        </a:rPr>
                        <a:t>Deemed export supplies</a:t>
                      </a:r>
                      <a:endParaRPr lang="en-US" sz="1200" dirty="0">
                        <a:solidFill>
                          <a:srgbClr val="FF0000"/>
                        </a:solidFill>
                      </a:endParaRPr>
                    </a:p>
                  </a:txBody>
                  <a:tcPr/>
                </a:tc>
                <a:tc>
                  <a:txBody>
                    <a:bodyPr/>
                    <a:lstStyle/>
                    <a:p>
                      <a:pPr algn="just"/>
                      <a:r>
                        <a:rPr lang="en-IN" sz="1200" dirty="0" smtClean="0">
                          <a:solidFill>
                            <a:srgbClr val="FF0000"/>
                          </a:solidFill>
                        </a:rPr>
                        <a:t>Date on which the</a:t>
                      </a:r>
                      <a:r>
                        <a:rPr lang="en-IN" sz="1200" baseline="0" dirty="0" smtClean="0">
                          <a:solidFill>
                            <a:srgbClr val="FF0000"/>
                          </a:solidFill>
                        </a:rPr>
                        <a:t> return relating to such deemed exports is furnished.</a:t>
                      </a:r>
                      <a:endParaRPr lang="en-US" sz="1200" dirty="0">
                        <a:solidFill>
                          <a:srgbClr val="FF0000"/>
                        </a:solidFill>
                      </a:endParaRPr>
                    </a:p>
                  </a:txBody>
                  <a:tcPr/>
                </a:tc>
              </a:tr>
              <a:tr h="447150">
                <a:tc>
                  <a:txBody>
                    <a:bodyPr/>
                    <a:lstStyle/>
                    <a:p>
                      <a:r>
                        <a:rPr lang="en-IN" sz="1200" dirty="0" smtClean="0">
                          <a:solidFill>
                            <a:srgbClr val="FF0000"/>
                          </a:solidFill>
                        </a:rPr>
                        <a:t>Supplies</a:t>
                      </a:r>
                      <a:r>
                        <a:rPr lang="en-IN" sz="1200" baseline="0" dirty="0" smtClean="0">
                          <a:solidFill>
                            <a:srgbClr val="FF0000"/>
                          </a:solidFill>
                        </a:rPr>
                        <a:t> of Goods / Services to SEZ unit or developers</a:t>
                      </a:r>
                      <a:endParaRPr lang="en-US" sz="1200" dirty="0">
                        <a:solidFill>
                          <a:srgbClr val="FF0000"/>
                        </a:solidFill>
                      </a:endParaRPr>
                    </a:p>
                  </a:txBody>
                  <a:tcPr/>
                </a:tc>
                <a:tc>
                  <a:txBody>
                    <a:bodyPr/>
                    <a:lstStyle/>
                    <a:p>
                      <a:pPr algn="just"/>
                      <a:r>
                        <a:rPr lang="en-IN" sz="1200" dirty="0" smtClean="0">
                          <a:solidFill>
                            <a:srgbClr val="FF0000"/>
                          </a:solidFill>
                        </a:rPr>
                        <a:t>Due date for furnishing of return Under sec 39 in respect of such supplies.</a:t>
                      </a:r>
                      <a:endParaRPr lang="en-US" sz="1200" dirty="0">
                        <a:solidFill>
                          <a:srgbClr val="FF0000"/>
                        </a:solidFill>
                      </a:endParaRPr>
                    </a:p>
                  </a:txBody>
                  <a:tcPr/>
                </a:tc>
              </a:tr>
              <a:tr h="804869">
                <a:tc>
                  <a:txBody>
                    <a:bodyPr/>
                    <a:lstStyle/>
                    <a:p>
                      <a:r>
                        <a:rPr lang="en-IN" sz="1200" dirty="0" smtClean="0">
                          <a:solidFill>
                            <a:srgbClr val="FF0000"/>
                          </a:solidFill>
                        </a:rPr>
                        <a:t>Export of Services</a:t>
                      </a:r>
                      <a:endParaRPr lang="en-US" sz="1200" dirty="0">
                        <a:solidFill>
                          <a:srgbClr val="FF0000"/>
                        </a:solidFill>
                      </a:endParaRPr>
                    </a:p>
                  </a:txBody>
                  <a:tcPr/>
                </a:tc>
                <a:tc>
                  <a:txBody>
                    <a:bodyPr/>
                    <a:lstStyle/>
                    <a:p>
                      <a:pPr algn="just"/>
                      <a:r>
                        <a:rPr lang="en-IN" sz="1200" dirty="0" smtClean="0">
                          <a:solidFill>
                            <a:srgbClr val="FF0000"/>
                          </a:solidFill>
                        </a:rPr>
                        <a:t>Date of-</a:t>
                      </a:r>
                    </a:p>
                    <a:p>
                      <a:pPr algn="just"/>
                      <a:r>
                        <a:rPr lang="en-IN" sz="1200" dirty="0" smtClean="0">
                          <a:solidFill>
                            <a:srgbClr val="FF0000"/>
                          </a:solidFill>
                        </a:rPr>
                        <a:t>(</a:t>
                      </a:r>
                      <a:r>
                        <a:rPr lang="en-IN" sz="1200" dirty="0" err="1" smtClean="0">
                          <a:solidFill>
                            <a:srgbClr val="FF0000"/>
                          </a:solidFill>
                        </a:rPr>
                        <a:t>i</a:t>
                      </a:r>
                      <a:r>
                        <a:rPr lang="en-IN" sz="1200" dirty="0" smtClean="0">
                          <a:solidFill>
                            <a:srgbClr val="FF0000"/>
                          </a:solidFill>
                        </a:rPr>
                        <a:t>) Receipt of payment in convertible foreign exchange or in Indian rupees wherever permitted by the RBI where the supply of service has been completed prior</a:t>
                      </a:r>
                      <a:r>
                        <a:rPr lang="en-IN" sz="1200" baseline="0" dirty="0" smtClean="0">
                          <a:solidFill>
                            <a:srgbClr val="FF0000"/>
                          </a:solidFill>
                        </a:rPr>
                        <a:t> to the receipt of such payment</a:t>
                      </a:r>
                      <a:r>
                        <a:rPr lang="en-IN" sz="1200" dirty="0" smtClean="0">
                          <a:solidFill>
                            <a:srgbClr val="FF0000"/>
                          </a:solidFill>
                        </a:rPr>
                        <a:t> </a:t>
                      </a:r>
                      <a:r>
                        <a:rPr lang="en-IN" sz="1200" baseline="0" dirty="0" smtClean="0">
                          <a:solidFill>
                            <a:srgbClr val="FF0000"/>
                          </a:solidFill>
                        </a:rPr>
                        <a:t> or </a:t>
                      </a:r>
                      <a:endParaRPr lang="en-US" sz="1200" dirty="0">
                        <a:solidFill>
                          <a:srgbClr val="FF0000"/>
                        </a:solidFill>
                      </a:endParaRPr>
                    </a:p>
                  </a:txBody>
                  <a:tcPr/>
                </a:tc>
              </a:tr>
              <a:tr h="804869">
                <a:tc>
                  <a:txBody>
                    <a:bodyPr/>
                    <a:lstStyle/>
                    <a:p>
                      <a:pPr algn="just"/>
                      <a:r>
                        <a:rPr lang="en-IN" sz="1200" dirty="0" smtClean="0">
                          <a:solidFill>
                            <a:srgbClr val="FF0000"/>
                          </a:solidFill>
                        </a:rPr>
                        <a:t>Where</a:t>
                      </a:r>
                      <a:r>
                        <a:rPr lang="en-IN" sz="1200" baseline="0" dirty="0" smtClean="0">
                          <a:solidFill>
                            <a:srgbClr val="FF0000"/>
                          </a:solidFill>
                        </a:rPr>
                        <a:t> the tax becomes refundable as a consequence of judgment, decree, order or direction of appellate authority, Appellate Tribunal or any court</a:t>
                      </a:r>
                      <a:endParaRPr lang="en-US" sz="1200" dirty="0">
                        <a:solidFill>
                          <a:srgbClr val="FF0000"/>
                        </a:solidFill>
                      </a:endParaRPr>
                    </a:p>
                  </a:txBody>
                  <a:tcPr/>
                </a:tc>
                <a:tc>
                  <a:txBody>
                    <a:bodyPr/>
                    <a:lstStyle/>
                    <a:p>
                      <a:pPr algn="just"/>
                      <a:r>
                        <a:rPr lang="en-IN" sz="1200" dirty="0" smtClean="0">
                          <a:solidFill>
                            <a:srgbClr val="FF0000"/>
                          </a:solidFill>
                        </a:rPr>
                        <a:t>Date of communication of</a:t>
                      </a:r>
                      <a:r>
                        <a:rPr lang="en-IN" sz="1200" baseline="0" dirty="0" smtClean="0">
                          <a:solidFill>
                            <a:srgbClr val="FF0000"/>
                          </a:solidFill>
                        </a:rPr>
                        <a:t> such judgment, decree, order of direction</a:t>
                      </a:r>
                      <a:endParaRPr lang="en-US" sz="1200" dirty="0">
                        <a:solidFill>
                          <a:srgbClr val="FF0000"/>
                        </a:solidFill>
                      </a:endParaRPr>
                    </a:p>
                  </a:txBody>
                  <a:tcPr/>
                </a:tc>
              </a:tr>
              <a:tr h="804869">
                <a:tc>
                  <a:txBody>
                    <a:bodyPr/>
                    <a:lstStyle/>
                    <a:p>
                      <a:pPr algn="just"/>
                      <a:r>
                        <a:rPr lang="en-IN" sz="1200" dirty="0" smtClean="0">
                          <a:solidFill>
                            <a:srgbClr val="FF0000"/>
                          </a:solidFill>
                        </a:rPr>
                        <a:t>For the period</a:t>
                      </a:r>
                      <a:r>
                        <a:rPr lang="en-IN" sz="1200" baseline="0" dirty="0" smtClean="0">
                          <a:solidFill>
                            <a:srgbClr val="FF0000"/>
                          </a:solidFill>
                        </a:rPr>
                        <a:t> 01.07.17 to 31.01.2019 Unutilized input tax credit under sub sec  (3) of sec 54 i.e. Refund of unutilized ITC on Zero rated supplies made without payment of tax </a:t>
                      </a:r>
                      <a:endParaRPr lang="en-US" sz="1200" dirty="0">
                        <a:solidFill>
                          <a:srgbClr val="FF0000"/>
                        </a:solidFill>
                      </a:endParaRPr>
                    </a:p>
                  </a:txBody>
                  <a:tcPr/>
                </a:tc>
                <a:tc>
                  <a:txBody>
                    <a:bodyPr/>
                    <a:lstStyle/>
                    <a:p>
                      <a:pPr algn="just"/>
                      <a:r>
                        <a:rPr lang="en-IN" sz="1200" dirty="0" smtClean="0">
                          <a:solidFill>
                            <a:srgbClr val="FF0000"/>
                          </a:solidFill>
                        </a:rPr>
                        <a:t>For</a:t>
                      </a:r>
                      <a:r>
                        <a:rPr lang="en-IN" sz="1200" baseline="0" dirty="0" smtClean="0">
                          <a:solidFill>
                            <a:srgbClr val="FF0000"/>
                          </a:solidFill>
                        </a:rPr>
                        <a:t> the period 01.07.17 to 31.01.19 the end of financial year in which such claim for refund arises.</a:t>
                      </a:r>
                      <a:endParaRPr lang="en-US" sz="1200" dirty="0">
                        <a:solidFill>
                          <a:srgbClr val="FF0000"/>
                        </a:solidFill>
                      </a:endParaRPr>
                    </a:p>
                  </a:txBody>
                  <a:tcPr/>
                </a:tc>
              </a:tr>
            </a:tbl>
          </a:graphicData>
        </a:graphic>
      </p:graphicFrame>
      <p:sp>
        <p:nvSpPr>
          <p:cNvPr id="3" name="Title 2"/>
          <p:cNvSpPr>
            <a:spLocks noGrp="1"/>
          </p:cNvSpPr>
          <p:nvPr>
            <p:ph type="title"/>
          </p:nvPr>
        </p:nvSpPr>
        <p:spPr>
          <a:xfrm>
            <a:off x="457200" y="274638"/>
            <a:ext cx="8229600" cy="1020762"/>
          </a:xfrm>
        </p:spPr>
        <p:txBody>
          <a:bodyPr>
            <a:normAutofit fontScale="90000"/>
          </a:bodyPr>
          <a:lstStyle/>
          <a:p>
            <a:r>
              <a:rPr lang="en-IN" sz="2000" u="sng" dirty="0" smtClean="0">
                <a:effectLst/>
              </a:rPr>
              <a:t>SITUATIONS WHERE REFUNDS COULD ARISE</a:t>
            </a:r>
            <a:r>
              <a:rPr lang="en-IN" sz="2000" dirty="0" smtClean="0">
                <a:effectLst/>
              </a:rPr>
              <a:t/>
            </a:r>
            <a:br>
              <a:rPr lang="en-IN" sz="2000" dirty="0" smtClean="0">
                <a:effectLst/>
              </a:rPr>
            </a:br>
            <a:r>
              <a:rPr lang="en-IN" sz="1400" dirty="0" smtClean="0">
                <a:effectLst/>
              </a:rPr>
              <a:t>	The relevant provision embodied in sec 54 of the CGST Act and provisions contained in sec 77 of the CGST Act, are an indicator of the various situations that may necessitate a refund. A claim for refund may arise on account of:</a:t>
            </a:r>
            <a:endParaRPr lang="en-US" sz="2000" dirty="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7145992"/>
              </p:ext>
            </p:extLst>
          </p:nvPr>
        </p:nvGraphicFramePr>
        <p:xfrm>
          <a:off x="457200" y="761998"/>
          <a:ext cx="8229600" cy="4876801"/>
        </p:xfrm>
        <a:graphic>
          <a:graphicData uri="http://schemas.openxmlformats.org/drawingml/2006/table">
            <a:tbl>
              <a:tblPr firstRow="1" bandRow="1">
                <a:tableStyleId>{5C22544A-7EE6-4342-B048-85BDC9FD1C3A}</a:tableStyleId>
              </a:tblPr>
              <a:tblGrid>
                <a:gridCol w="3200400"/>
                <a:gridCol w="5029200"/>
              </a:tblGrid>
              <a:tr h="348416">
                <a:tc>
                  <a:txBody>
                    <a:bodyPr/>
                    <a:lstStyle/>
                    <a:p>
                      <a:pPr algn="ctr"/>
                      <a:r>
                        <a:rPr lang="en-IN" sz="1400" dirty="0" smtClean="0">
                          <a:solidFill>
                            <a:srgbClr val="FFFF00"/>
                          </a:solidFill>
                        </a:rPr>
                        <a:t>Situations where refund arises </a:t>
                      </a:r>
                      <a:endParaRPr lang="en-US" sz="1400" dirty="0">
                        <a:solidFill>
                          <a:srgbClr val="FFFF00"/>
                        </a:solidFill>
                      </a:endParaRPr>
                    </a:p>
                  </a:txBody>
                  <a:tcPr/>
                </a:tc>
                <a:tc>
                  <a:txBody>
                    <a:bodyPr/>
                    <a:lstStyle/>
                    <a:p>
                      <a:pPr algn="ctr"/>
                      <a:r>
                        <a:rPr lang="en-IN" sz="1400" dirty="0" smtClean="0">
                          <a:solidFill>
                            <a:srgbClr val="FFFF00"/>
                          </a:solidFill>
                        </a:rPr>
                        <a:t>Relevant date for</a:t>
                      </a:r>
                      <a:r>
                        <a:rPr lang="en-IN" sz="1400" baseline="0" dirty="0" smtClean="0">
                          <a:solidFill>
                            <a:srgbClr val="FFFF00"/>
                          </a:solidFill>
                        </a:rPr>
                        <a:t> calculating two years </a:t>
                      </a:r>
                      <a:endParaRPr lang="en-US" sz="1400" dirty="0">
                        <a:solidFill>
                          <a:srgbClr val="FFFF00"/>
                        </a:solidFill>
                      </a:endParaRPr>
                    </a:p>
                  </a:txBody>
                  <a:tcPr/>
                </a:tc>
              </a:tr>
              <a:tr h="2613122">
                <a:tc>
                  <a:txBody>
                    <a:bodyPr/>
                    <a:lstStyle/>
                    <a:p>
                      <a:pPr algn="just"/>
                      <a:r>
                        <a:rPr lang="en-IN" sz="1200" dirty="0" smtClean="0"/>
                        <a:t>(ii) Refund or unutilized ITC arising out of inverted duty structure</a:t>
                      </a:r>
                    </a:p>
                    <a:p>
                      <a:pPr algn="just"/>
                      <a:r>
                        <a:rPr lang="en-IN" sz="1200" dirty="0" err="1" smtClean="0"/>
                        <a:t>w.e.f</a:t>
                      </a:r>
                      <a:r>
                        <a:rPr lang="en-IN" sz="1200" dirty="0" smtClean="0"/>
                        <a:t>. 01.02.2019</a:t>
                      </a:r>
                    </a:p>
                    <a:p>
                      <a:pPr algn="just"/>
                      <a:r>
                        <a:rPr lang="en-IN" sz="1200" dirty="0" smtClean="0"/>
                        <a:t>Unutilized input</a:t>
                      </a:r>
                      <a:r>
                        <a:rPr lang="en-IN" sz="1200" baseline="0" dirty="0" smtClean="0"/>
                        <a:t> tax credit under clause (ii) of the first proviso to sub-sec (3) [i.e. arises arising out of inverted duty structure]</a:t>
                      </a:r>
                      <a:endParaRPr lang="en-US" sz="1200" dirty="0"/>
                    </a:p>
                  </a:txBody>
                  <a:tcPr/>
                </a:tc>
                <a:tc>
                  <a:txBody>
                    <a:bodyPr/>
                    <a:lstStyle/>
                    <a:p>
                      <a:pPr algn="just"/>
                      <a:r>
                        <a:rPr lang="en-IN" sz="1200" dirty="0" err="1" smtClean="0"/>
                        <a:t>w.e.f</a:t>
                      </a:r>
                      <a:r>
                        <a:rPr lang="en-IN" sz="1200" dirty="0" smtClean="0"/>
                        <a:t>. 01.02.2019</a:t>
                      </a:r>
                    </a:p>
                    <a:p>
                      <a:pPr algn="just"/>
                      <a:r>
                        <a:rPr lang="en-IN" sz="1200" dirty="0" smtClean="0"/>
                        <a:t>Due date for furnishing</a:t>
                      </a:r>
                      <a:r>
                        <a:rPr lang="en-IN" sz="1200" baseline="0" dirty="0" smtClean="0"/>
                        <a:t> of return under sec 39 for the period in which such claim for refund arises.</a:t>
                      </a:r>
                    </a:p>
                    <a:p>
                      <a:pPr algn="just"/>
                      <a:r>
                        <a:rPr lang="en-IN" sz="1200" baseline="0" dirty="0" smtClean="0"/>
                        <a:t>In nutshell;</a:t>
                      </a:r>
                    </a:p>
                    <a:p>
                      <a:pPr algn="just"/>
                      <a:r>
                        <a:rPr lang="en-IN" sz="1200" baseline="0" dirty="0" err="1" smtClean="0"/>
                        <a:t>w.e.f</a:t>
                      </a:r>
                      <a:r>
                        <a:rPr lang="en-IN" sz="1200" baseline="0" dirty="0" smtClean="0"/>
                        <a:t>. 01.02.2019</a:t>
                      </a:r>
                    </a:p>
                    <a:p>
                      <a:pPr algn="just"/>
                      <a:r>
                        <a:rPr lang="en-IN" sz="1200" baseline="0" dirty="0" smtClean="0"/>
                        <a:t>The relevant date in the case of refund of u</a:t>
                      </a:r>
                      <a:r>
                        <a:rPr lang="en-IN" sz="1200" dirty="0" smtClean="0"/>
                        <a:t>nutilized</a:t>
                      </a:r>
                      <a:r>
                        <a:rPr lang="en-IN" sz="1200" baseline="0" dirty="0" smtClean="0"/>
                        <a:t> ITC arising out of inverted duty structure, shall be the due date for furnishing of return under sec 39 of the CGST Act for the period in which such claim for refund arises. </a:t>
                      </a:r>
                    </a:p>
                    <a:p>
                      <a:pPr algn="just"/>
                      <a:r>
                        <a:rPr lang="en-IN" sz="1200" baseline="0" dirty="0" smtClean="0"/>
                        <a:t>For all other cases of u</a:t>
                      </a:r>
                      <a:r>
                        <a:rPr lang="en-IN" sz="1200" dirty="0" smtClean="0"/>
                        <a:t>nutilized ITC, relevant date shall be the</a:t>
                      </a:r>
                      <a:r>
                        <a:rPr lang="en-IN" sz="1200" baseline="0" dirty="0" smtClean="0"/>
                        <a:t> end of any tax period as mentioned in sec 54(3) of the CGST Act (discussed in detail below)</a:t>
                      </a:r>
                      <a:endParaRPr lang="en-US" sz="1200" dirty="0"/>
                    </a:p>
                  </a:txBody>
                  <a:tcPr/>
                </a:tc>
              </a:tr>
              <a:tr h="452473">
                <a:tc>
                  <a:txBody>
                    <a:bodyPr/>
                    <a:lstStyle/>
                    <a:p>
                      <a:pPr algn="just"/>
                      <a:r>
                        <a:rPr lang="en-IN" sz="1200" dirty="0" smtClean="0"/>
                        <a:t>Where</a:t>
                      </a:r>
                      <a:r>
                        <a:rPr lang="en-IN" sz="1200" baseline="0" dirty="0" smtClean="0"/>
                        <a:t> tax is paid provisionally </a:t>
                      </a:r>
                      <a:endParaRPr lang="en-US" sz="1200" dirty="0"/>
                    </a:p>
                  </a:txBody>
                  <a:tcPr/>
                </a:tc>
                <a:tc>
                  <a:txBody>
                    <a:bodyPr/>
                    <a:lstStyle/>
                    <a:p>
                      <a:pPr algn="just"/>
                      <a:r>
                        <a:rPr lang="en-IN" sz="1200" dirty="0" smtClean="0"/>
                        <a:t>Date of adjustment of tax after the</a:t>
                      </a:r>
                      <a:r>
                        <a:rPr lang="en-IN" sz="1200" baseline="0" dirty="0" smtClean="0"/>
                        <a:t> final assessment.</a:t>
                      </a:r>
                      <a:endParaRPr lang="en-US" sz="1200" dirty="0"/>
                    </a:p>
                  </a:txBody>
                  <a:tcPr/>
                </a:tc>
              </a:tr>
              <a:tr h="557844">
                <a:tc>
                  <a:txBody>
                    <a:bodyPr/>
                    <a:lstStyle/>
                    <a:p>
                      <a:pPr algn="just"/>
                      <a:r>
                        <a:rPr lang="en-IN" sz="1200" dirty="0" smtClean="0"/>
                        <a:t>In the case of a person, other</a:t>
                      </a:r>
                      <a:r>
                        <a:rPr lang="en-IN" sz="1200" baseline="0" dirty="0" smtClean="0"/>
                        <a:t> than the supplier</a:t>
                      </a:r>
                      <a:endParaRPr lang="en-US" sz="1200" dirty="0"/>
                    </a:p>
                  </a:txBody>
                  <a:tcPr/>
                </a:tc>
                <a:tc>
                  <a:txBody>
                    <a:bodyPr/>
                    <a:lstStyle/>
                    <a:p>
                      <a:pPr algn="just"/>
                      <a:r>
                        <a:rPr lang="en-IN" sz="1200" dirty="0" smtClean="0"/>
                        <a:t>Date of receipt of goods or services or both by such person</a:t>
                      </a:r>
                      <a:endParaRPr lang="en-US" sz="1200" dirty="0"/>
                    </a:p>
                  </a:txBody>
                  <a:tcPr/>
                </a:tc>
              </a:tr>
              <a:tr h="452473">
                <a:tc>
                  <a:txBody>
                    <a:bodyPr/>
                    <a:lstStyle/>
                    <a:p>
                      <a:pPr algn="just"/>
                      <a:r>
                        <a:rPr lang="en-IN" sz="1200" dirty="0" smtClean="0"/>
                        <a:t>In any other</a:t>
                      </a:r>
                      <a:r>
                        <a:rPr lang="en-IN" sz="1200" baseline="0" dirty="0" smtClean="0"/>
                        <a:t> case </a:t>
                      </a:r>
                      <a:endParaRPr lang="en-US" sz="1200" dirty="0"/>
                    </a:p>
                  </a:txBody>
                  <a:tcPr/>
                </a:tc>
                <a:tc>
                  <a:txBody>
                    <a:bodyPr/>
                    <a:lstStyle/>
                    <a:p>
                      <a:pPr algn="just"/>
                      <a:r>
                        <a:rPr lang="en-IN" sz="1200" dirty="0" smtClean="0"/>
                        <a:t>Date of payment of</a:t>
                      </a:r>
                      <a:r>
                        <a:rPr lang="en-IN" sz="1200" baseline="0" dirty="0" smtClean="0"/>
                        <a:t> tax </a:t>
                      </a:r>
                      <a:endParaRPr lang="en-US" sz="1200" dirty="0"/>
                    </a:p>
                  </a:txBody>
                  <a:tcPr/>
                </a:tc>
              </a:tr>
              <a:tr h="452473">
                <a:tc>
                  <a:txBody>
                    <a:bodyPr/>
                    <a:lstStyle/>
                    <a:p>
                      <a:pPr algn="just"/>
                      <a:r>
                        <a:rPr lang="en-IN" sz="1200" dirty="0" smtClean="0"/>
                        <a:t>UIN Holders </a:t>
                      </a:r>
                      <a:endParaRPr lang="en-US" sz="1200" dirty="0"/>
                    </a:p>
                  </a:txBody>
                  <a:tcPr/>
                </a:tc>
                <a:tc>
                  <a:txBody>
                    <a:bodyPr/>
                    <a:lstStyle/>
                    <a:p>
                      <a:pPr algn="just"/>
                      <a:r>
                        <a:rPr lang="en-IN" sz="1200" dirty="0" smtClean="0"/>
                        <a:t>Last day of</a:t>
                      </a:r>
                      <a:r>
                        <a:rPr lang="en-IN" sz="1200" baseline="0" dirty="0" smtClean="0"/>
                        <a:t> the quarter in which such supply was received.</a:t>
                      </a:r>
                      <a:endParaRPr lang="en-US" sz="1200" dirty="0"/>
                    </a:p>
                  </a:txBody>
                  <a:tcPr/>
                </a:tc>
              </a:tr>
            </a:tbl>
          </a:graphicData>
        </a:graphic>
      </p:graphicFrame>
      <p:sp>
        <p:nvSpPr>
          <p:cNvPr id="3" name="Title 2"/>
          <p:cNvSpPr>
            <a:spLocks noGrp="1"/>
          </p:cNvSpPr>
          <p:nvPr>
            <p:ph type="title"/>
          </p:nvPr>
        </p:nvSpPr>
        <p:spPr>
          <a:xfrm rot="10800000" flipH="1" flipV="1">
            <a:off x="762000" y="304800"/>
            <a:ext cx="7772400" cy="381000"/>
          </a:xfrm>
        </p:spPr>
        <p:txBody>
          <a:bodyPr>
            <a:normAutofit fontScale="90000"/>
          </a:bodyPr>
          <a:lstStyle/>
          <a:p>
            <a:endParaRPr lang="en-US" dirty="0">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buNone/>
            </a:pPr>
            <a:r>
              <a:rPr lang="en-IN" sz="1400" dirty="0" smtClean="0"/>
              <a:t>It is pertinent to note that, recently the limitation period under any general or special laws due to the drastic surge and spread of COVID19 has been extended by the </a:t>
            </a:r>
            <a:r>
              <a:rPr lang="en-IN" sz="1400" dirty="0" err="1" smtClean="0"/>
              <a:t>Hon’ble</a:t>
            </a:r>
            <a:r>
              <a:rPr lang="en-IN" sz="1400" dirty="0" smtClean="0"/>
              <a:t> SC in following manner:</a:t>
            </a:r>
          </a:p>
          <a:p>
            <a:pPr>
              <a:buNone/>
            </a:pPr>
            <a:endParaRPr lang="en-IN" sz="1400" dirty="0" smtClean="0"/>
          </a:p>
          <a:p>
            <a:pPr>
              <a:buFont typeface="Arial" charset="0"/>
              <a:buChar char="•"/>
            </a:pPr>
            <a:r>
              <a:rPr lang="en-IN" sz="1400" dirty="0" smtClean="0"/>
              <a:t>excluded period starting from 15.03.2020 till 28.02.2022, for the purposes of limitation prescribed under any general or special laws in respect of all judicial or quasi-judicial proceedings.</a:t>
            </a:r>
          </a:p>
          <a:p>
            <a:pPr>
              <a:buFont typeface="Arial" charset="0"/>
              <a:buChar char="•"/>
            </a:pPr>
            <a:r>
              <a:rPr lang="en-IN" sz="1400" dirty="0" smtClean="0"/>
              <a:t>in cases where the limitation expired during the period between 15.03.2020 till 28.02.2022, all persons shall have a limitation period of 90 days from 01.03.2022;</a:t>
            </a:r>
          </a:p>
          <a:p>
            <a:pPr>
              <a:buFont typeface="Arial" charset="0"/>
              <a:buChar char="•"/>
            </a:pPr>
            <a:r>
              <a:rPr lang="en-IN" sz="1400" dirty="0" smtClean="0"/>
              <a:t>where the actual balance period of limitation remaining, with effect from 01.03.2022 is greater than 90 days, that longer shall apply.</a:t>
            </a:r>
          </a:p>
          <a:p>
            <a:pPr>
              <a:buNone/>
            </a:pPr>
            <a:endParaRPr lang="en-IN" sz="1400" dirty="0" smtClean="0"/>
          </a:p>
          <a:p>
            <a:pPr>
              <a:buNone/>
            </a:pPr>
            <a:r>
              <a:rPr lang="en-IN" sz="1400" dirty="0" err="1" smtClean="0"/>
              <a:t>Hon’ble</a:t>
            </a:r>
            <a:r>
              <a:rPr lang="en-IN" sz="1400" dirty="0" smtClean="0"/>
              <a:t>  SC in re </a:t>
            </a:r>
            <a:r>
              <a:rPr lang="en-IN" sz="1400" dirty="0"/>
              <a:t>c</a:t>
            </a:r>
            <a:r>
              <a:rPr lang="en-IN" sz="1400" dirty="0" smtClean="0"/>
              <a:t>ognizance for Extension of Limitation  [miscellaneous application no. 21 of 2022 in miscellaneous application no. 665 of 2021 in </a:t>
            </a:r>
            <a:r>
              <a:rPr lang="en-IN" sz="1400" dirty="0" err="1" smtClean="0"/>
              <a:t>suo</a:t>
            </a:r>
            <a:r>
              <a:rPr lang="en-IN" sz="1400" dirty="0" smtClean="0"/>
              <a:t> </a:t>
            </a:r>
            <a:r>
              <a:rPr lang="en-IN" sz="1400" dirty="0" err="1" smtClean="0"/>
              <a:t>moto</a:t>
            </a:r>
            <a:r>
              <a:rPr lang="en-IN" sz="1400" dirty="0" smtClean="0"/>
              <a:t> Writ Petition (C) No. 3 of 2020 dated 10.01.2022)  </a:t>
            </a:r>
            <a:endParaRPr lang="en-US" sz="1400" dirty="0"/>
          </a:p>
        </p:txBody>
      </p:sp>
      <p:sp>
        <p:nvSpPr>
          <p:cNvPr id="3" name="Title 2"/>
          <p:cNvSpPr>
            <a:spLocks noGrp="1"/>
          </p:cNvSpPr>
          <p:nvPr>
            <p:ph type="title"/>
          </p:nvPr>
        </p:nvSpPr>
        <p:spPr/>
        <p:txBody>
          <a:bodyPr>
            <a:normAutofit/>
          </a:bodyPr>
          <a:lstStyle/>
          <a:p>
            <a:r>
              <a:rPr lang="en-IN" sz="2000" u="sng" dirty="0" smtClean="0">
                <a:solidFill>
                  <a:srgbClr val="FF0000"/>
                </a:solidFill>
              </a:rPr>
              <a:t>Relaxations given due to COVID-19</a:t>
            </a:r>
            <a:endParaRPr lang="en-US" sz="2000" u="sng"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701</TotalTime>
  <Words>4699</Words>
  <Application>Microsoft Office PowerPoint</Application>
  <PresentationFormat>On-screen Show (4:3)</PresentationFormat>
  <Paragraphs>394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जी0एस0टी0 व्‍यवस्‍था के अन्‍तर्गत रिफण्‍ड </vt:lpstr>
      <vt:lpstr> Chapter XI of the CGST Act: Refunds </vt:lpstr>
      <vt:lpstr>PowerPoint Presentation</vt:lpstr>
      <vt:lpstr>Forms under Chapter X of the CGST Rules: Refund</vt:lpstr>
      <vt:lpstr>Meanings </vt:lpstr>
      <vt:lpstr>MEANING OF TERM ‘REFUND’</vt:lpstr>
      <vt:lpstr>SITUATIONS WHERE REFUNDS COULD ARISE  The relevant provision embodied in sec 54 of the CGST Act and provisions contained in sec 77 of the CGST Act, are an indicator of the various situations that may necessitate a refund. A claim for refund may arise on account of:</vt:lpstr>
      <vt:lpstr>PowerPoint Presentation</vt:lpstr>
      <vt:lpstr>Relaxations given due to COVID-19</vt:lpstr>
      <vt:lpstr>Electronic filing of refund claim in Form GST RFD-01 </vt:lpstr>
      <vt:lpstr>Documents to be annexed with various refund claims </vt:lpstr>
      <vt:lpstr>PowerPoint Presentation</vt:lpstr>
      <vt:lpstr>Guidelines regarding RFD-01</vt:lpstr>
      <vt:lpstr>Documents to be annexed  with the refund application</vt:lpstr>
      <vt:lpstr>PowerPoint Presentation</vt:lpstr>
      <vt:lpstr>PowerPoint Presentation</vt:lpstr>
      <vt:lpstr>PowerPoint Presentation</vt:lpstr>
      <vt:lpstr>PowerPoint Presentation</vt:lpstr>
      <vt:lpstr>जी0एस0टी0 के अन्‍तर्गत रिफण्‍ड (धारा-54 एवं नियम 89) के सम्‍बन्‍ध में जांच के बिन्‍दु -</vt:lpstr>
      <vt:lpstr>चैक बिन्‍दु-</vt:lpstr>
      <vt:lpstr>चैक बिन्‍दु-</vt:lpstr>
      <vt:lpstr>चैक बिन्‍दु-</vt:lpstr>
      <vt:lpstr>चैक बिन्‍दु-</vt:lpstr>
      <vt:lpstr>सुझाव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जी0एस0टी0 व्‍यवस्‍था के अन्‍तर्गत रिफण्‍ड</dc:title>
  <dc:creator>HP</dc:creator>
  <cp:lastModifiedBy>JCAMBD1</cp:lastModifiedBy>
  <cp:revision>101</cp:revision>
  <dcterms:created xsi:type="dcterms:W3CDTF">2006-08-16T00:00:00Z</dcterms:created>
  <dcterms:modified xsi:type="dcterms:W3CDTF">2023-08-11T02:11:07Z</dcterms:modified>
</cp:coreProperties>
</file>