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57" r:id="rId4"/>
    <p:sldId id="260" r:id="rId5"/>
    <p:sldId id="261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56"/>
    <a:srgbClr val="003635"/>
    <a:srgbClr val="9EFF29"/>
    <a:srgbClr val="007033"/>
    <a:srgbClr val="5EEC3C"/>
    <a:srgbClr val="F1C88B"/>
    <a:srgbClr val="FE9202"/>
    <a:srgbClr val="FF2549"/>
    <a:srgbClr val="1D3A00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59" autoAdjust="0"/>
    <p:restoredTop sz="86323" autoAdjust="0"/>
  </p:normalViewPr>
  <p:slideViewPr>
    <p:cSldViewPr snapToGrid="0">
      <p:cViewPr>
        <p:scale>
          <a:sx n="78" d="100"/>
          <a:sy n="78" d="100"/>
        </p:scale>
        <p:origin x="-1698" y="-28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3728" y="2831690"/>
            <a:ext cx="8203575" cy="1517832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1104" y="1908666"/>
            <a:ext cx="8188953" cy="672302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=""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80089"/>
            <a:ext cx="8246070" cy="763526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526458"/>
            <a:ext cx="8246070" cy="3335864"/>
          </a:xfrm>
        </p:spPr>
        <p:txBody>
          <a:bodyPr/>
          <a:lstStyle>
            <a:lvl1pPr algn="l"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algn="l"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algn="l"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algn="l"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algn="l"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2482" y="391788"/>
            <a:ext cx="6284320" cy="72534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2482" y="1155313"/>
            <a:ext cx="6284320" cy="3511061"/>
          </a:xfrm>
        </p:spPr>
        <p:txBody>
          <a:bodyPr/>
          <a:lstStyle>
            <a:lvl1pPr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317" y="197907"/>
            <a:ext cx="8093365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456413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1928810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algn="ctr"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algn="ctr"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algn="ctr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algn="ctr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456413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1928810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algn="ctr"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algn="ctr"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algn="ctr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algn="ctr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3728" y="2750574"/>
            <a:ext cx="8203575" cy="1628445"/>
          </a:xfrm>
        </p:spPr>
        <p:txBody>
          <a:bodyPr>
            <a:normAutofit/>
          </a:bodyPr>
          <a:lstStyle/>
          <a:p>
            <a:r>
              <a:rPr lang="en-US" dirty="0"/>
              <a:t>Iron &amp; Steel Checklist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02482" y="207265"/>
            <a:ext cx="6284320" cy="536448"/>
          </a:xfrm>
        </p:spPr>
        <p:txBody>
          <a:bodyPr>
            <a:noAutofit/>
          </a:bodyPr>
          <a:lstStyle/>
          <a:p>
            <a:r>
              <a:rPr lang="en-US" sz="3000" dirty="0" smtClean="0"/>
              <a:t>For Traders</a:t>
            </a:r>
            <a:endParaRPr lang="en-US" sz="3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06752" y="743712"/>
            <a:ext cx="6827520" cy="4303777"/>
          </a:xfrm>
        </p:spPr>
        <p:txBody>
          <a:bodyPr/>
          <a:lstStyle/>
          <a:p>
            <a:pPr lvl="0"/>
            <a:r>
              <a:rPr lang="hi-IN" sz="1400" dirty="0"/>
              <a:t>जांच के समय स्टाक मिलान करते समय सरिया पर अंकित ब्रांड/मार्का का नाम नोट कर लिया जाये एवं इसका ब्रांड/मार्का वार मिलान खरीद के प्रपत्रों से किया जाये ।</a:t>
            </a:r>
            <a:endParaRPr lang="en-US" sz="1400" dirty="0"/>
          </a:p>
          <a:p>
            <a:pPr lvl="0"/>
            <a:r>
              <a:rPr lang="hi-IN" sz="1400" dirty="0"/>
              <a:t>मोटाई/परिधि के आधार पर सरिया का वजन एवं संख्या निम्नवत होती है- </a:t>
            </a:r>
            <a:endParaRPr lang="en-US" sz="1400" dirty="0"/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053684"/>
              </p:ext>
            </p:extLst>
          </p:nvPr>
        </p:nvGraphicFramePr>
        <p:xfrm>
          <a:off x="2255520" y="1611033"/>
          <a:ext cx="6742176" cy="34081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9760"/>
                <a:gridCol w="1316736"/>
                <a:gridCol w="1743456"/>
                <a:gridCol w="1792224"/>
              </a:tblGrid>
              <a:tr h="522514">
                <a:tc>
                  <a:txBody>
                    <a:bodyPr/>
                    <a:lstStyle/>
                    <a:p>
                      <a:pPr marL="0" marR="0">
                        <a:lnSpc>
                          <a:spcPts val="165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hi-IN" sz="1200" dirty="0">
                          <a:effectLst/>
                        </a:rPr>
                        <a:t>टीएमटी बार का आकार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7150" marR="57150" marT="28575" marB="2857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5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hi-IN" sz="1200" dirty="0">
                          <a:effectLst/>
                        </a:rPr>
                        <a:t>रॉड प्रति बंडल की संख्या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7150" marR="57150" marT="28575" marB="2857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5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hi-IN" sz="1200">
                          <a:effectLst/>
                        </a:rPr>
                        <a:t>वजन किलो/बंडल में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7150" marR="57150" marT="28575" marB="2857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5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hi-IN" sz="1200" dirty="0" smtClean="0">
                          <a:effectLst/>
                        </a:rPr>
                        <a:t>प्रति </a:t>
                      </a:r>
                      <a:r>
                        <a:rPr lang="hi-IN" sz="1200" dirty="0">
                          <a:effectLst/>
                        </a:rPr>
                        <a:t>टन बंडलों की संख्या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9525" marR="9525" marT="9525" marB="9525"/>
                </a:tc>
              </a:tr>
              <a:tr h="522514">
                <a:tc>
                  <a:txBody>
                    <a:bodyPr/>
                    <a:lstStyle/>
                    <a:p>
                      <a:pPr marL="0" marR="0">
                        <a:lnSpc>
                          <a:spcPts val="165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200">
                          <a:effectLst/>
                        </a:rPr>
                        <a:t>8 </a:t>
                      </a:r>
                      <a:r>
                        <a:rPr lang="hi-IN" sz="1200">
                          <a:effectLst/>
                        </a:rPr>
                        <a:t>मिमी टीएमटी बार वजन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7150" marR="57150" marT="28575" marB="2857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5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2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7150" marR="57150" marT="28575" marB="2857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5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200">
                          <a:effectLst/>
                        </a:rPr>
                        <a:t>45 </a:t>
                      </a:r>
                      <a:r>
                        <a:rPr lang="hi-IN" sz="1200">
                          <a:effectLst/>
                        </a:rPr>
                        <a:t>से </a:t>
                      </a:r>
                      <a:r>
                        <a:rPr lang="en-US" sz="1200">
                          <a:effectLst/>
                        </a:rPr>
                        <a:t>46 </a:t>
                      </a:r>
                      <a:r>
                        <a:rPr lang="hi-IN" sz="1200">
                          <a:effectLst/>
                        </a:rPr>
                        <a:t>किग्रा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7150" marR="57150" marT="28575" marB="2857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5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hi-IN" sz="1200">
                          <a:effectLst/>
                        </a:rPr>
                        <a:t>         22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9525" marR="9525" marT="9525" marB="9525"/>
                </a:tc>
              </a:tr>
              <a:tr h="522514">
                <a:tc>
                  <a:txBody>
                    <a:bodyPr/>
                    <a:lstStyle/>
                    <a:p>
                      <a:pPr marL="0" marR="0">
                        <a:lnSpc>
                          <a:spcPts val="165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200" dirty="0">
                          <a:effectLst/>
                        </a:rPr>
                        <a:t>10 </a:t>
                      </a:r>
                      <a:r>
                        <a:rPr lang="hi-IN" sz="1200" dirty="0">
                          <a:effectLst/>
                        </a:rPr>
                        <a:t>मिमी टीएमटी बार वजन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7150" marR="57150" marT="28575" marB="2857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5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2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7150" marR="57150" marT="28575" marB="2857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5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200">
                          <a:effectLst/>
                        </a:rPr>
                        <a:t>49 </a:t>
                      </a:r>
                      <a:r>
                        <a:rPr lang="hi-IN" sz="1200">
                          <a:effectLst/>
                        </a:rPr>
                        <a:t>से </a:t>
                      </a:r>
                      <a:r>
                        <a:rPr lang="en-US" sz="1200">
                          <a:effectLst/>
                        </a:rPr>
                        <a:t>50 </a:t>
                      </a:r>
                      <a:r>
                        <a:rPr lang="hi-IN" sz="1200">
                          <a:effectLst/>
                        </a:rPr>
                        <a:t>किग्रा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7150" marR="57150" marT="28575" marB="28575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65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                 20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9525" marR="9525" marT="9525" marB="9525"/>
                </a:tc>
              </a:tr>
              <a:tr h="522514">
                <a:tc>
                  <a:txBody>
                    <a:bodyPr/>
                    <a:lstStyle/>
                    <a:p>
                      <a:pPr marL="0" marR="0">
                        <a:lnSpc>
                          <a:spcPts val="165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200">
                          <a:effectLst/>
                        </a:rPr>
                        <a:t>12 </a:t>
                      </a:r>
                      <a:r>
                        <a:rPr lang="hi-IN" sz="1200">
                          <a:effectLst/>
                        </a:rPr>
                        <a:t>मिमी टीएमटी बार वजन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7150" marR="57150" marT="28575" marB="2857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5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7150" marR="57150" marT="28575" marB="2857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5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200">
                          <a:effectLst/>
                        </a:rPr>
                        <a:t>51 </a:t>
                      </a:r>
                      <a:r>
                        <a:rPr lang="hi-IN" sz="1200">
                          <a:effectLst/>
                        </a:rPr>
                        <a:t>से </a:t>
                      </a:r>
                      <a:r>
                        <a:rPr lang="en-US" sz="1200">
                          <a:effectLst/>
                        </a:rPr>
                        <a:t>52 </a:t>
                      </a:r>
                      <a:r>
                        <a:rPr lang="hi-IN" sz="1200">
                          <a:effectLst/>
                        </a:rPr>
                        <a:t>किग्रा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7150" marR="57150" marT="28575" marB="2857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5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200">
                          <a:effectLst/>
                        </a:rPr>
                        <a:t>                 20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9525" marR="9525" marT="9525" marB="9525"/>
                </a:tc>
              </a:tr>
              <a:tr h="522514">
                <a:tc>
                  <a:txBody>
                    <a:bodyPr/>
                    <a:lstStyle/>
                    <a:p>
                      <a:pPr marL="0" marR="0">
                        <a:lnSpc>
                          <a:spcPts val="165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200">
                          <a:effectLst/>
                        </a:rPr>
                        <a:t>16 </a:t>
                      </a:r>
                      <a:r>
                        <a:rPr lang="hi-IN" sz="1200">
                          <a:effectLst/>
                        </a:rPr>
                        <a:t>मिमी टीएमटी बार वजन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7150" marR="57150" marT="28575" marB="2857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5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7150" marR="57150" marT="28575" marB="2857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5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200" dirty="0">
                          <a:effectLst/>
                        </a:rPr>
                        <a:t>54 </a:t>
                      </a:r>
                      <a:r>
                        <a:rPr lang="hi-IN" sz="1200" dirty="0">
                          <a:effectLst/>
                        </a:rPr>
                        <a:t>से </a:t>
                      </a:r>
                      <a:r>
                        <a:rPr lang="en-US" sz="1200" dirty="0">
                          <a:effectLst/>
                        </a:rPr>
                        <a:t>56 </a:t>
                      </a:r>
                      <a:r>
                        <a:rPr lang="hi-IN" sz="1200" dirty="0">
                          <a:effectLst/>
                        </a:rPr>
                        <a:t>किग्रा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7150" marR="57150" marT="28575" marB="2857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5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200">
                          <a:effectLst/>
                        </a:rPr>
                        <a:t>                  18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9525" marR="9525" marT="9525" marB="9525"/>
                </a:tc>
              </a:tr>
              <a:tr h="522514">
                <a:tc>
                  <a:txBody>
                    <a:bodyPr/>
                    <a:lstStyle/>
                    <a:p>
                      <a:pPr marL="0" marR="0">
                        <a:lnSpc>
                          <a:spcPts val="165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200">
                          <a:effectLst/>
                        </a:rPr>
                        <a:t>20 </a:t>
                      </a:r>
                      <a:r>
                        <a:rPr lang="hi-IN" sz="1200">
                          <a:effectLst/>
                        </a:rPr>
                        <a:t>मिमी टीएमटी बार वजन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7150" marR="57150" marT="28575" marB="2857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5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7150" marR="57150" marT="28575" marB="2857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5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200">
                          <a:effectLst/>
                        </a:rPr>
                        <a:t>58 </a:t>
                      </a:r>
                      <a:r>
                        <a:rPr lang="hi-IN" sz="1200">
                          <a:effectLst/>
                        </a:rPr>
                        <a:t>से </a:t>
                      </a:r>
                      <a:r>
                        <a:rPr lang="en-US" sz="1200">
                          <a:effectLst/>
                        </a:rPr>
                        <a:t>60 </a:t>
                      </a:r>
                      <a:r>
                        <a:rPr lang="hi-IN" sz="1200">
                          <a:effectLst/>
                        </a:rPr>
                        <a:t>किग्रा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7150" marR="57150" marT="28575" marB="2857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5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200">
                          <a:effectLst/>
                        </a:rPr>
                        <a:t>                  17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9525" marR="9525" marT="9525" marB="9525"/>
                </a:tc>
              </a:tr>
              <a:tr h="146086">
                <a:tc>
                  <a:txBody>
                    <a:bodyPr/>
                    <a:lstStyle/>
                    <a:p>
                      <a:pPr marL="0" marR="0">
                        <a:lnSpc>
                          <a:spcPts val="165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200">
                          <a:effectLst/>
                        </a:rPr>
                        <a:t>25 </a:t>
                      </a:r>
                      <a:r>
                        <a:rPr lang="hi-IN" sz="1200">
                          <a:effectLst/>
                        </a:rPr>
                        <a:t>मिमी टीएमटी बार वजन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7150" marR="57150" marT="28575" marB="2857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5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7150" marR="57150" marT="28575" marB="2857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5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200" dirty="0">
                          <a:effectLst/>
                        </a:rPr>
                        <a:t>44 </a:t>
                      </a:r>
                      <a:r>
                        <a:rPr lang="hi-IN" sz="1200" dirty="0">
                          <a:effectLst/>
                        </a:rPr>
                        <a:t>से </a:t>
                      </a:r>
                      <a:r>
                        <a:rPr lang="en-US" sz="1200" dirty="0">
                          <a:effectLst/>
                        </a:rPr>
                        <a:t>46 </a:t>
                      </a:r>
                      <a:r>
                        <a:rPr lang="hi-IN" sz="1200" dirty="0">
                          <a:effectLst/>
                        </a:rPr>
                        <a:t>किग्रा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7150" marR="57150" marT="28575" marB="2857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5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200" dirty="0">
                          <a:effectLst/>
                        </a:rPr>
                        <a:t>                  22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For Manufacturers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963168"/>
            <a:ext cx="8246070" cy="3899154"/>
          </a:xfrm>
        </p:spPr>
        <p:txBody>
          <a:bodyPr/>
          <a:lstStyle/>
          <a:p>
            <a:pPr marL="0" indent="0" algn="just">
              <a:buNone/>
            </a:pPr>
            <a:r>
              <a:rPr lang="en-US" sz="1600" dirty="0" smtClean="0"/>
              <a:t>        </a:t>
            </a:r>
            <a:r>
              <a:rPr lang="hi-IN" sz="1600" dirty="0" smtClean="0"/>
              <a:t>निम्न </a:t>
            </a:r>
            <a:r>
              <a:rPr lang="hi-IN" sz="1600" dirty="0"/>
              <a:t>विवरण दर्ज किये जाने चाहिये- </a:t>
            </a:r>
            <a:endParaRPr lang="en-US" sz="1600" dirty="0" smtClean="0"/>
          </a:p>
          <a:p>
            <a:pPr marL="0" indent="0" algn="just">
              <a:buNone/>
            </a:pPr>
            <a:endParaRPr lang="en-US" sz="1600" dirty="0"/>
          </a:p>
          <a:p>
            <a:pPr lvl="0" algn="just"/>
            <a:r>
              <a:rPr lang="hi-IN" sz="1600" dirty="0"/>
              <a:t>निर्माता ईकाई की ऊर्जा खपत का विवरण दर्ज किया जाना चाहिये।</a:t>
            </a:r>
            <a:endParaRPr lang="en-US" sz="1600" dirty="0"/>
          </a:p>
          <a:p>
            <a:pPr lvl="0" algn="just"/>
            <a:r>
              <a:rPr lang="hi-IN" sz="1600" dirty="0"/>
              <a:t>सिलिको मैंगनीज का स्टाक एवं खपत का विवरण दर्ज किया जाना चाहिये</a:t>
            </a:r>
            <a:r>
              <a:rPr lang="en-IN" sz="1600" dirty="0"/>
              <a:t>,</a:t>
            </a:r>
            <a:r>
              <a:rPr lang="hi-IN" sz="1600" dirty="0"/>
              <a:t> सामान्यतया 1 टन आयरन स्टील के उत्पादन में 7 कि0ग्रा0 सिलिको मैंगनीज प्रयोग किया जाता है।</a:t>
            </a:r>
            <a:endParaRPr lang="en-US" sz="1600" dirty="0"/>
          </a:p>
          <a:p>
            <a:pPr lvl="0" algn="just"/>
            <a:r>
              <a:rPr lang="hi-IN" sz="1600" dirty="0"/>
              <a:t>निर्माण स्थल पर प्रवेश करते ही सीसीटीवी कैमरा एवं डीवीआर संबंधी इलेक्ट्रानिक डिवाईस कब्जे में ली जानी चाहिये।</a:t>
            </a:r>
            <a:endParaRPr lang="en-US" sz="1600" dirty="0"/>
          </a:p>
          <a:p>
            <a:pPr lvl="0" algn="just"/>
            <a:r>
              <a:rPr lang="hi-IN" sz="1600" dirty="0"/>
              <a:t>इन एंड आऊट रजिस्टर कब्जे में लिया जाना चाहिये।</a:t>
            </a:r>
            <a:endParaRPr lang="en-US" sz="1600" dirty="0"/>
          </a:p>
          <a:p>
            <a:pPr lvl="0" algn="just"/>
            <a:r>
              <a:rPr lang="hi-IN" sz="1600" dirty="0"/>
              <a:t>ईकाई में लगाई गयी कुल फर्नेस</a:t>
            </a:r>
            <a:r>
              <a:rPr lang="en-IN" sz="1600" dirty="0"/>
              <a:t>,</a:t>
            </a:r>
            <a:r>
              <a:rPr lang="hi-IN" sz="1600" dirty="0"/>
              <a:t> उनके प्रकार एवं क्षमता तथा जांच के समय कार्यशील फर्नेस की संख्या दर्ज की जानी चाहिये।</a:t>
            </a:r>
            <a:endParaRPr lang="en-US" sz="1600" dirty="0"/>
          </a:p>
          <a:p>
            <a:pPr lvl="0" algn="just"/>
            <a:r>
              <a:rPr lang="hi-IN" sz="1600" dirty="0"/>
              <a:t>ईकाई मे विभिन्न स्थानों पर कार्यरत भिन्न-2 कार्य करने वाले कर्मचारियों यथा गेट कीपर</a:t>
            </a:r>
            <a:r>
              <a:rPr lang="en-IN" sz="1600" dirty="0"/>
              <a:t>, </a:t>
            </a:r>
            <a:r>
              <a:rPr lang="hi-IN" sz="1600" dirty="0"/>
              <a:t>फर्नेस आपरेटर</a:t>
            </a:r>
            <a:r>
              <a:rPr lang="en-IN" sz="1600" dirty="0"/>
              <a:t>,</a:t>
            </a:r>
            <a:r>
              <a:rPr lang="hi-IN" sz="1600" dirty="0"/>
              <a:t> फोरमैन आदि के पृथक एवं स्वतंत्र बयान दर्ज किये जाने चाहिये तथा जांच समाप्त होने के बाद इनका एक दूसरे से </a:t>
            </a:r>
            <a:r>
              <a:rPr lang="en-IN" sz="1600" dirty="0"/>
              <a:t>cross verification </a:t>
            </a:r>
            <a:r>
              <a:rPr lang="hi-IN" sz="1600" dirty="0"/>
              <a:t>किया जाना चाहिये। </a:t>
            </a:r>
            <a:endParaRPr lang="en-US" sz="1600" dirty="0"/>
          </a:p>
          <a:p>
            <a:pPr lvl="0" algn="just"/>
            <a:r>
              <a:rPr lang="en-IN" sz="1600" dirty="0"/>
              <a:t> </a:t>
            </a:r>
            <a:r>
              <a:rPr lang="hi-IN" sz="1600" dirty="0"/>
              <a:t>स्टाक का भौतिक सत्यापन एवं इसका दर्ज किया जाना । </a:t>
            </a:r>
            <a:endParaRPr lang="en-US" sz="1600" dirty="0"/>
          </a:p>
          <a:p>
            <a:endParaRPr lang="en-US" sz="1400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6720" y="1409462"/>
            <a:ext cx="790041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hi-IN" sz="1600" dirty="0"/>
              <a:t>ईकाई में उपलब्ध विद्युत कनेक्शनों की संख्या एवं एकाऊंट नंबर ।</a:t>
            </a:r>
            <a:endParaRPr lang="en-US" sz="16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hi-IN" sz="1600" dirty="0"/>
              <a:t>वैकल्पिक ऊर्जा श्रोत यथा जेनेरेटर आदि की संख्या एवं प्रचालन आदि का विवरण।</a:t>
            </a:r>
            <a:endParaRPr lang="en-US" sz="16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hi-IN" sz="1600" dirty="0"/>
              <a:t>स्टाक एवं एकाऊंट संबंधी कार्य से संबंधित कंप्यूटर रिकार्ड का अभिग्रहण एवं इनसे </a:t>
            </a:r>
            <a:r>
              <a:rPr lang="en-IN" sz="1600" dirty="0"/>
              <a:t>Data extraction </a:t>
            </a:r>
            <a:endParaRPr lang="en-US" sz="16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hi-IN" sz="1600" dirty="0"/>
              <a:t>मैनुअल स्टाक रजिस्टर का अभिग्रहण एवं सत्यापन।</a:t>
            </a:r>
            <a:endParaRPr lang="en-US" sz="16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hi-IN" sz="1600" dirty="0"/>
              <a:t>स्टाक का </a:t>
            </a:r>
            <a:r>
              <a:rPr lang="en-IN" sz="1600" dirty="0"/>
              <a:t>Raw material, finished, semi finished, waste , by product </a:t>
            </a:r>
            <a:r>
              <a:rPr lang="hi-IN" sz="1600" dirty="0"/>
              <a:t>आदि श्रेणियों में पृथक-2 अंकन । 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3728" y="2750574"/>
            <a:ext cx="8203575" cy="1628445"/>
          </a:xfrm>
        </p:spPr>
        <p:txBody>
          <a:bodyPr>
            <a:normAutofit/>
          </a:bodyPr>
          <a:lstStyle/>
          <a:p>
            <a:r>
              <a:rPr lang="en-US" dirty="0" smtClean="0"/>
              <a:t>Thank You…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69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368</Words>
  <Application>Microsoft Office PowerPoint</Application>
  <PresentationFormat>On-screen Show (16:9)</PresentationFormat>
  <Paragraphs>51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Iron &amp; Steel Checklist</vt:lpstr>
      <vt:lpstr>For Traders</vt:lpstr>
      <vt:lpstr>For Manufacturers</vt:lpstr>
      <vt:lpstr>PowerPoint Presentation</vt:lpstr>
      <vt:lpstr>Thank You…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2023-03-31T09:43:58Z</dcterms:modified>
</cp:coreProperties>
</file>