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"/>
  </p:notesMasterIdLst>
  <p:sldIdLst>
    <p:sldId id="405" r:id="rId2"/>
    <p:sldId id="428" r:id="rId3"/>
    <p:sldId id="427" r:id="rId4"/>
    <p:sldId id="42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374" autoAdjust="0"/>
  </p:normalViewPr>
  <p:slideViewPr>
    <p:cSldViewPr snapToGrid="0">
      <p:cViewPr varScale="1">
        <p:scale>
          <a:sx n="113" d="100"/>
          <a:sy n="113" d="100"/>
        </p:scale>
        <p:origin x="11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8E34-2459-4CD9-81CD-18A15BB76C51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5362-62AB-4629-AE62-1D2F77463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55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5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655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319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6005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463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310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168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683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20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78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764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0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70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56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264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93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BEC8B-FD93-426C-B081-08CECBD9EFE2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7F5A55-78A2-46D2-B5A5-0A261BD1C7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19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88B7BE-A343-600B-CA86-2F6A4D52D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409540-73B4-F621-AD6C-F28908C33513}"/>
              </a:ext>
            </a:extLst>
          </p:cNvPr>
          <p:cNvSpPr txBox="1"/>
          <p:nvPr/>
        </p:nvSpPr>
        <p:spPr>
          <a:xfrm>
            <a:off x="6540500" y="1838200"/>
            <a:ext cx="55324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Bookman Old Style" panose="02050604050505020204" pitchFamily="18" charset="0"/>
              </a:rPr>
              <a:t>Best Practices under CBIC Formations</a:t>
            </a:r>
            <a:endParaRPr lang="en-IN" sz="5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9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F9DAF-9E7B-1279-1A1F-2B63F3016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292" y="1568741"/>
            <a:ext cx="8456102" cy="4907559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en-US" sz="2000" b="1" u="sng" dirty="0"/>
              <a:t>Revenue Augmentation &amp; Enforcement</a:t>
            </a:r>
          </a:p>
          <a:p>
            <a:pPr lvl="0" algn="just"/>
            <a:r>
              <a:rPr lang="en-IN" sz="2000" b="1" dirty="0"/>
              <a:t>Red Flag System:</a:t>
            </a:r>
            <a:r>
              <a:rPr lang="en-IN" sz="2000" dirty="0"/>
              <a:t> At registration stage development of a system identifying risks at the registration stage, using parameters like phone numbers, email IDs, and addresses.</a:t>
            </a:r>
          </a:p>
          <a:p>
            <a:pPr algn="just"/>
            <a:r>
              <a:rPr lang="en-IN" sz="2000" b="1" dirty="0"/>
              <a:t>Connection Analysis:</a:t>
            </a:r>
            <a:r>
              <a:rPr lang="en-IN" sz="2000" dirty="0"/>
              <a:t> Investigation of GSTINs linked through common private email domains to prevent fraudulent activities.</a:t>
            </a:r>
          </a:p>
          <a:p>
            <a:pPr lvl="0" algn="just"/>
            <a:r>
              <a:rPr lang="en-IN" sz="2000" b="1" dirty="0"/>
              <a:t>Document Verification:</a:t>
            </a:r>
            <a:r>
              <a:rPr lang="en-IN" sz="2000" dirty="0"/>
              <a:t> Utilization of public domain portals for cross-verifying documents, including electricity bills and PAN details.</a:t>
            </a:r>
          </a:p>
          <a:p>
            <a:pPr algn="just"/>
            <a:r>
              <a:rPr lang="en-IN" sz="2000" b="1" dirty="0"/>
              <a:t>E-Way Bill Analysis:</a:t>
            </a:r>
            <a:r>
              <a:rPr lang="en-IN" sz="2000" dirty="0"/>
              <a:t> Using intelligence-based tools for </a:t>
            </a:r>
            <a:r>
              <a:rPr lang="en-IN" sz="2000" dirty="0" err="1"/>
              <a:t>analyzing</a:t>
            </a:r>
            <a:r>
              <a:rPr lang="en-IN" sz="2000" dirty="0"/>
              <a:t> e-way bills and identifying mismatches and defaults.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359DD1-DA11-0A7A-2184-D634EA8A2716}"/>
              </a:ext>
            </a:extLst>
          </p:cNvPr>
          <p:cNvSpPr txBox="1"/>
          <p:nvPr/>
        </p:nvSpPr>
        <p:spPr>
          <a:xfrm>
            <a:off x="2776756" y="771787"/>
            <a:ext cx="47649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>
                <a:latin typeface="Century" panose="02040604050505020304" pitchFamily="18" charset="0"/>
                <a:ea typeface="+mj-ea"/>
                <a:cs typeface="Calibri" panose="020F0502020204030204" pitchFamily="34" charset="0"/>
              </a:rPr>
              <a:t>Best Practices – Mumbai Zone</a:t>
            </a:r>
          </a:p>
        </p:txBody>
      </p:sp>
    </p:spTree>
    <p:extLst>
      <p:ext uri="{BB962C8B-B14F-4D97-AF65-F5344CB8AC3E}">
        <p14:creationId xmlns:p14="http://schemas.microsoft.com/office/powerpoint/2010/main" val="259651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7B836-C7C3-91BF-0438-0560C4F7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32" y="609600"/>
            <a:ext cx="8556772" cy="766194"/>
          </a:xfrm>
        </p:spPr>
        <p:txBody>
          <a:bodyPr>
            <a:normAutofit fontScale="90000"/>
          </a:bodyPr>
          <a:lstStyle/>
          <a:p>
            <a:br>
              <a:rPr lang="en-US" sz="3600" b="1" u="sng" dirty="0"/>
            </a:b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21A7-7171-E75D-1408-52E0E096F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13064"/>
            <a:ext cx="9204898" cy="5704513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en-US" sz="2000" b="1" u="sng" dirty="0"/>
              <a:t>Revenue </a:t>
            </a:r>
            <a:r>
              <a:rPr lang="en-US" sz="2000" b="1" u="sng" dirty="0" err="1"/>
              <a:t>Mobilisation</a:t>
            </a:r>
            <a:endParaRPr lang="en-US" sz="2000" b="1" u="sng" dirty="0"/>
          </a:p>
          <a:p>
            <a:pPr algn="just"/>
            <a:r>
              <a:rPr lang="en-IN" sz="2200" b="1" dirty="0"/>
              <a:t>Comprehensive and Scrupulous Auditing:</a:t>
            </a:r>
            <a:r>
              <a:rPr lang="en-IN" sz="2200" dirty="0"/>
              <a:t> The Audit Section scrutinizes business transactions, including tax payment, ITC utilization, and misclassification of goods and services. </a:t>
            </a:r>
            <a:r>
              <a:rPr lang="en-US" sz="2200" dirty="0"/>
              <a:t>Strengthening of the Audit Section for comprehensive review of taxpayer transactions </a:t>
            </a:r>
            <a:endParaRPr lang="en-IN" sz="2200" b="1" dirty="0"/>
          </a:p>
          <a:p>
            <a:pPr algn="just"/>
            <a:r>
              <a:rPr lang="en-IN" sz="2200" b="1" dirty="0"/>
              <a:t>Outreach and Compliance:</a:t>
            </a:r>
            <a:r>
              <a:rPr lang="en-IN" sz="2200" dirty="0"/>
              <a:t> Conducting outreach programs for trade facilitation and ensuring 100% return filing compliance for high-turnover taxpayers.</a:t>
            </a:r>
          </a:p>
          <a:p>
            <a:pPr algn="just"/>
            <a:r>
              <a:rPr lang="en-US" sz="2200" b="1" dirty="0"/>
              <a:t>Expanding Taxpayer Base</a:t>
            </a:r>
            <a:r>
              <a:rPr lang="en-IN" sz="2200" b="1" dirty="0"/>
              <a:t>:</a:t>
            </a:r>
            <a:r>
              <a:rPr lang="en-IN" sz="2200" dirty="0"/>
              <a:t> Conducting detailed revenue analysis across different sectors to identify untapped areas and potential tax contributors.</a:t>
            </a:r>
          </a:p>
          <a:p>
            <a:pPr algn="just"/>
            <a:r>
              <a:rPr lang="en-IN" sz="2200" b="1" dirty="0"/>
              <a:t>Rigorous Follow-up with Non-Filers by way of a Targeted Approach:</a:t>
            </a:r>
            <a:r>
              <a:rPr lang="en-IN" sz="2200" dirty="0"/>
              <a:t> Focusing on taxpayers who file returns but fail to meet their liabilities under the CGST Act, 2017.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2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84646-B6EA-5971-D940-774B6A13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904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1068</TotalTime>
  <Words>211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Century</vt:lpstr>
      <vt:lpstr>Trebuchet MS</vt:lpstr>
      <vt:lpstr>Wingdings 3</vt:lpstr>
      <vt:lpstr>Facet</vt:lpstr>
      <vt:lpstr>PowerPoint Presentation</vt:lpstr>
      <vt:lpstr>PowerPoint Presentation</vt:lpstr>
      <vt:lpstr>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HP</cp:lastModifiedBy>
  <cp:revision>110</cp:revision>
  <dcterms:created xsi:type="dcterms:W3CDTF">2023-02-23T09:43:13Z</dcterms:created>
  <dcterms:modified xsi:type="dcterms:W3CDTF">2023-12-11T05:38:51Z</dcterms:modified>
</cp:coreProperties>
</file>