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836" r:id="rId1"/>
  </p:sldMasterIdLst>
  <p:notesMasterIdLst>
    <p:notesMasterId r:id="rId40"/>
  </p:notesMasterIdLst>
  <p:sldIdLst>
    <p:sldId id="270" r:id="rId2"/>
    <p:sldId id="296" r:id="rId3"/>
    <p:sldId id="257" r:id="rId4"/>
    <p:sldId id="297" r:id="rId5"/>
    <p:sldId id="286" r:id="rId6"/>
    <p:sldId id="285" r:id="rId7"/>
    <p:sldId id="281" r:id="rId8"/>
    <p:sldId id="259" r:id="rId9"/>
    <p:sldId id="260" r:id="rId10"/>
    <p:sldId id="261" r:id="rId11"/>
    <p:sldId id="279" r:id="rId12"/>
    <p:sldId id="264" r:id="rId13"/>
    <p:sldId id="294" r:id="rId14"/>
    <p:sldId id="295" r:id="rId15"/>
    <p:sldId id="262" r:id="rId16"/>
    <p:sldId id="266" r:id="rId17"/>
    <p:sldId id="267" r:id="rId18"/>
    <p:sldId id="268" r:id="rId19"/>
    <p:sldId id="272" r:id="rId20"/>
    <p:sldId id="273" r:id="rId21"/>
    <p:sldId id="287" r:id="rId22"/>
    <p:sldId id="274" r:id="rId23"/>
    <p:sldId id="275" r:id="rId24"/>
    <p:sldId id="282" r:id="rId25"/>
    <p:sldId id="288" r:id="rId26"/>
    <p:sldId id="276" r:id="rId27"/>
    <p:sldId id="278" r:id="rId28"/>
    <p:sldId id="283" r:id="rId29"/>
    <p:sldId id="284" r:id="rId30"/>
    <p:sldId id="277" r:id="rId31"/>
    <p:sldId id="289" r:id="rId32"/>
    <p:sldId id="290" r:id="rId33"/>
    <p:sldId id="291" r:id="rId34"/>
    <p:sldId id="299" r:id="rId35"/>
    <p:sldId id="298" r:id="rId36"/>
    <p:sldId id="292" r:id="rId37"/>
    <p:sldId id="293" r:id="rId38"/>
    <p:sldId id="271"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 /></Relationships>
</file>

<file path=ppt/charts/_rels/chart2.xml.rels><?xml version="1.0" encoding="UTF-8" standalone="yes"?>
<Relationships xmlns="http://schemas.openxmlformats.org/package/2006/relationships"><Relationship Id="rId1" Type="http://schemas.openxmlformats.org/officeDocument/2006/relationships/oleObject" Target="file:///C:\Users\JC_Tax_Audit\Desktop\New%20Microsoft%20Excel%20Worksheet.xlsx" TargetMode="External" /></Relationships>
</file>

<file path=ppt/charts/_rels/chart3.xml.rels><?xml version="1.0" encoding="UTF-8" standalone="yes"?>
<Relationships xmlns="http://schemas.openxmlformats.org/package/2006/relationships"><Relationship Id="rId1" Type="http://schemas.openxmlformats.org/officeDocument/2006/relationships/oleObject" Target="file:///C:\Users\JC_Tax_Audit\Desktop\New%20Microsoft%20Excel%20Worksheet.xlsx" TargetMode="External" /></Relationships>
</file>

<file path=ppt/charts/_rels/chart4.xml.rels><?xml version="1.0" encoding="UTF-8" standalone="yes"?>
<Relationships xmlns="http://schemas.openxmlformats.org/package/2006/relationships"><Relationship Id="rId1" Type="http://schemas.openxmlformats.org/officeDocument/2006/relationships/oleObject" Target="file:///C:\Users\JC_Tax_Audit\Desktop\New%20Microsoft%20Excel%20Worksheet.xlsx" TargetMode="Externa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 Of Paper Mills</c:v>
                </c:pt>
              </c:strCache>
            </c:strRef>
          </c:tx>
          <c:invertIfNegative val="0"/>
          <c:cat>
            <c:strRef>
              <c:f>Sheet1!$A$2:$A$7</c:f>
              <c:strCache>
                <c:ptCount val="6"/>
                <c:pt idx="0">
                  <c:v>पश्चिम बंगाल</c:v>
                </c:pt>
                <c:pt idx="1">
                  <c:v>महाराष्‍ट्र</c:v>
                </c:pt>
                <c:pt idx="2">
                  <c:v>आन्‍ध्र प्रदेश</c:v>
                </c:pt>
                <c:pt idx="3">
                  <c:v>मध्‍यप्रदेश</c:v>
                </c:pt>
                <c:pt idx="4">
                  <c:v>कर्नाटक</c:v>
                </c:pt>
                <c:pt idx="5">
                  <c:v>उत्तर प्रदेश</c:v>
                </c:pt>
              </c:strCache>
            </c:strRef>
          </c:cat>
          <c:val>
            <c:numRef>
              <c:f>Sheet1!$B$2:$B$7</c:f>
              <c:numCache>
                <c:formatCode>General</c:formatCode>
                <c:ptCount val="6"/>
                <c:pt idx="0">
                  <c:v>33</c:v>
                </c:pt>
                <c:pt idx="1">
                  <c:v>48</c:v>
                </c:pt>
                <c:pt idx="2">
                  <c:v>37</c:v>
                </c:pt>
                <c:pt idx="3">
                  <c:v>5</c:v>
                </c:pt>
                <c:pt idx="4">
                  <c:v>17</c:v>
                </c:pt>
                <c:pt idx="5">
                  <c:v>84</c:v>
                </c:pt>
              </c:numCache>
            </c:numRef>
          </c:val>
          <c:extLst>
            <c:ext xmlns:c16="http://schemas.microsoft.com/office/drawing/2014/chart" uri="{C3380CC4-5D6E-409C-BE32-E72D297353CC}">
              <c16:uniqueId val="{00000000-D037-CE40-8419-39A1AE3979E3}"/>
            </c:ext>
          </c:extLst>
        </c:ser>
        <c:ser>
          <c:idx val="1"/>
          <c:order val="1"/>
          <c:tx>
            <c:strRef>
              <c:f>Sheet1!$C$1</c:f>
              <c:strCache>
                <c:ptCount val="1"/>
                <c:pt idx="0">
                  <c:v>Production %</c:v>
                </c:pt>
              </c:strCache>
            </c:strRef>
          </c:tx>
          <c:invertIfNegative val="0"/>
          <c:cat>
            <c:strRef>
              <c:f>Sheet1!$A$2:$A$7</c:f>
              <c:strCache>
                <c:ptCount val="6"/>
                <c:pt idx="0">
                  <c:v>पश्चिम बंगाल</c:v>
                </c:pt>
                <c:pt idx="1">
                  <c:v>महाराष्‍ट्र</c:v>
                </c:pt>
                <c:pt idx="2">
                  <c:v>आन्‍ध्र प्रदेश</c:v>
                </c:pt>
                <c:pt idx="3">
                  <c:v>मध्‍यप्रदेश</c:v>
                </c:pt>
                <c:pt idx="4">
                  <c:v>कर्नाटक</c:v>
                </c:pt>
                <c:pt idx="5">
                  <c:v>उत्तर प्रदेश</c:v>
                </c:pt>
              </c:strCache>
            </c:strRef>
          </c:cat>
          <c:val>
            <c:numRef>
              <c:f>Sheet1!$C$2:$C$7</c:f>
              <c:numCache>
                <c:formatCode>General</c:formatCode>
                <c:ptCount val="6"/>
                <c:pt idx="0">
                  <c:v>20</c:v>
                </c:pt>
                <c:pt idx="1">
                  <c:v>13</c:v>
                </c:pt>
                <c:pt idx="2">
                  <c:v>12</c:v>
                </c:pt>
                <c:pt idx="3">
                  <c:v>10</c:v>
                </c:pt>
                <c:pt idx="4">
                  <c:v>10</c:v>
                </c:pt>
                <c:pt idx="5">
                  <c:v>4</c:v>
                </c:pt>
              </c:numCache>
            </c:numRef>
          </c:val>
          <c:extLst>
            <c:ext xmlns:c16="http://schemas.microsoft.com/office/drawing/2014/chart" uri="{C3380CC4-5D6E-409C-BE32-E72D297353CC}">
              <c16:uniqueId val="{00000001-D037-CE40-8419-39A1AE3979E3}"/>
            </c:ext>
          </c:extLst>
        </c:ser>
        <c:dLbls>
          <c:showLegendKey val="0"/>
          <c:showVal val="0"/>
          <c:showCatName val="0"/>
          <c:showSerName val="0"/>
          <c:showPercent val="0"/>
          <c:showBubbleSize val="0"/>
        </c:dLbls>
        <c:gapWidth val="150"/>
        <c:axId val="49591040"/>
        <c:axId val="49592576"/>
      </c:barChart>
      <c:catAx>
        <c:axId val="49591040"/>
        <c:scaling>
          <c:orientation val="minMax"/>
        </c:scaling>
        <c:delete val="0"/>
        <c:axPos val="b"/>
        <c:numFmt formatCode="General" sourceLinked="0"/>
        <c:majorTickMark val="out"/>
        <c:minorTickMark val="none"/>
        <c:tickLblPos val="nextTo"/>
        <c:txPr>
          <a:bodyPr/>
          <a:lstStyle/>
          <a:p>
            <a:pPr>
              <a:defRPr sz="1600" b="1">
                <a:latin typeface="+mj-lt"/>
              </a:defRPr>
            </a:pPr>
            <a:endParaRPr lang="en-US"/>
          </a:p>
        </c:txPr>
        <c:crossAx val="49592576"/>
        <c:crosses val="autoZero"/>
        <c:auto val="1"/>
        <c:lblAlgn val="ctr"/>
        <c:lblOffset val="100"/>
        <c:noMultiLvlLbl val="0"/>
      </c:catAx>
      <c:valAx>
        <c:axId val="49592576"/>
        <c:scaling>
          <c:orientation val="minMax"/>
        </c:scaling>
        <c:delete val="0"/>
        <c:axPos val="l"/>
        <c:majorGridlines/>
        <c:numFmt formatCode="General" sourceLinked="1"/>
        <c:majorTickMark val="out"/>
        <c:minorTickMark val="none"/>
        <c:tickLblPos val="nextTo"/>
        <c:txPr>
          <a:bodyPr/>
          <a:lstStyle/>
          <a:p>
            <a:pPr>
              <a:defRPr sz="2400"/>
            </a:pPr>
            <a:endParaRPr lang="en-US"/>
          </a:p>
        </c:txPr>
        <c:crossAx val="49591040"/>
        <c:crosses val="autoZero"/>
        <c:crossBetween val="between"/>
      </c:valAx>
    </c:plotArea>
    <c:legend>
      <c:legendPos val="r"/>
      <c:layout>
        <c:manualLayout>
          <c:xMode val="edge"/>
          <c:yMode val="edge"/>
          <c:x val="0.74882405324334445"/>
          <c:y val="0.25787490246151668"/>
          <c:w val="0.24224737532808396"/>
          <c:h val="0.41668262750939916"/>
        </c:manualLayout>
      </c:layout>
      <c:overlay val="0"/>
      <c:txPr>
        <a:bodyPr/>
        <a:lstStyle/>
        <a:p>
          <a:pPr>
            <a:defRPr sz="2000">
              <a:latin typeface="+mj-lt"/>
            </a:defRPr>
          </a:pPr>
          <a:endParaRPr lang="en-US"/>
        </a:p>
      </c:txPr>
    </c:legend>
    <c:plotVisOnly val="1"/>
    <c:dispBlanksAs val="gap"/>
    <c:showDLblsOverMax val="0"/>
  </c:chart>
  <c:spPr>
    <a:solidFill>
      <a:schemeClr val="accent4">
        <a:lumMod val="40000"/>
        <a:lumOff val="6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u="sng" dirty="0"/>
              <a:t>Production %</a:t>
            </a:r>
          </a:p>
        </c:rich>
      </c:tx>
      <c:overlay val="0"/>
    </c:title>
    <c:autoTitleDeleted val="0"/>
    <c:plotArea>
      <c:layout/>
      <c:pieChart>
        <c:varyColors val="1"/>
        <c:ser>
          <c:idx val="0"/>
          <c:order val="0"/>
          <c:tx>
            <c:strRef>
              <c:f>Sheet1!$D$3</c:f>
              <c:strCache>
                <c:ptCount val="1"/>
                <c:pt idx="0">
                  <c:v>Percentage %</c:v>
                </c:pt>
              </c:strCache>
            </c:strRef>
          </c:tx>
          <c:cat>
            <c:strRef>
              <c:f>Sheet1!$C$4:$C$9</c:f>
              <c:strCache>
                <c:ptCount val="6"/>
                <c:pt idx="0">
                  <c:v>पश्चिचम बंगाल</c:v>
                </c:pt>
                <c:pt idx="1">
                  <c:v>महाराष्‍ट्र</c:v>
                </c:pt>
                <c:pt idx="2">
                  <c:v>आन्‍ध्र प्रदेश</c:v>
                </c:pt>
                <c:pt idx="3">
                  <c:v>मध्‍यप्रदेश</c:v>
                </c:pt>
                <c:pt idx="4">
                  <c:v>कर्नाटक</c:v>
                </c:pt>
                <c:pt idx="5">
                  <c:v>उत्तर प्रदेश</c:v>
                </c:pt>
              </c:strCache>
            </c:strRef>
          </c:cat>
          <c:val>
            <c:numRef>
              <c:f>Sheet1!$D$4:$D$9</c:f>
              <c:numCache>
                <c:formatCode>General</c:formatCode>
                <c:ptCount val="6"/>
                <c:pt idx="0">
                  <c:v>20</c:v>
                </c:pt>
                <c:pt idx="1">
                  <c:v>13</c:v>
                </c:pt>
                <c:pt idx="2">
                  <c:v>12</c:v>
                </c:pt>
                <c:pt idx="3">
                  <c:v>10</c:v>
                </c:pt>
                <c:pt idx="4">
                  <c:v>10</c:v>
                </c:pt>
                <c:pt idx="5">
                  <c:v>4</c:v>
                </c:pt>
              </c:numCache>
            </c:numRef>
          </c:val>
          <c:extLst>
            <c:ext xmlns:c16="http://schemas.microsoft.com/office/drawing/2014/chart" uri="{C3380CC4-5D6E-409C-BE32-E72D297353CC}">
              <c16:uniqueId val="{00000000-B6F6-BD48-A165-14EA4497461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150131233595808"/>
          <c:y val="0.23570126461465038"/>
          <c:w val="0.34183202099737542"/>
          <c:h val="0.65196635647816781"/>
        </c:manualLayout>
      </c:layout>
      <c:overlay val="0"/>
      <c:txPr>
        <a:bodyPr/>
        <a:lstStyle/>
        <a:p>
          <a:pPr>
            <a:defRPr sz="1800">
              <a:latin typeface="Nirmala UI" pitchFamily="34" charset="0"/>
              <a:ea typeface="Nirmala UI" pitchFamily="34" charset="0"/>
              <a:cs typeface="Nirmala UI" pitchFamily="34" charset="0"/>
            </a:defRPr>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u="sng" dirty="0"/>
              <a:t>No. Of Mills</a:t>
            </a:r>
          </a:p>
        </c:rich>
      </c:tx>
      <c:overlay val="0"/>
    </c:title>
    <c:autoTitleDeleted val="0"/>
    <c:plotArea>
      <c:layout/>
      <c:pieChart>
        <c:varyColors val="1"/>
        <c:ser>
          <c:idx val="0"/>
          <c:order val="0"/>
          <c:tx>
            <c:strRef>
              <c:f>'Sheet1 (2)'!$D$3</c:f>
              <c:strCache>
                <c:ptCount val="1"/>
                <c:pt idx="0">
                  <c:v>No. Of Mills</c:v>
                </c:pt>
              </c:strCache>
            </c:strRef>
          </c:tx>
          <c:cat>
            <c:strRef>
              <c:f>'Sheet1 (2)'!$C$4:$C$9</c:f>
              <c:strCache>
                <c:ptCount val="6"/>
                <c:pt idx="0">
                  <c:v>पश्चिचम बंगाल</c:v>
                </c:pt>
                <c:pt idx="1">
                  <c:v>महाराष्‍ट्र</c:v>
                </c:pt>
                <c:pt idx="2">
                  <c:v>आन्‍ध्र प्रदेश</c:v>
                </c:pt>
                <c:pt idx="3">
                  <c:v>मध्‍यप्रदेश</c:v>
                </c:pt>
                <c:pt idx="4">
                  <c:v>कर्नाटक</c:v>
                </c:pt>
                <c:pt idx="5">
                  <c:v>उत्तर प्रदेश</c:v>
                </c:pt>
              </c:strCache>
            </c:strRef>
          </c:cat>
          <c:val>
            <c:numRef>
              <c:f>'Sheet1 (2)'!$D$4:$D$9</c:f>
              <c:numCache>
                <c:formatCode>General</c:formatCode>
                <c:ptCount val="6"/>
                <c:pt idx="0">
                  <c:v>33</c:v>
                </c:pt>
                <c:pt idx="1">
                  <c:v>48</c:v>
                </c:pt>
                <c:pt idx="2">
                  <c:v>37</c:v>
                </c:pt>
                <c:pt idx="3">
                  <c:v>5</c:v>
                </c:pt>
                <c:pt idx="4">
                  <c:v>17</c:v>
                </c:pt>
                <c:pt idx="5">
                  <c:v>84</c:v>
                </c:pt>
              </c:numCache>
            </c:numRef>
          </c:val>
          <c:extLst>
            <c:ext xmlns:c16="http://schemas.microsoft.com/office/drawing/2014/chart" uri="{C3380CC4-5D6E-409C-BE32-E72D297353CC}">
              <c16:uniqueId val="{00000000-A513-6346-8FB8-EF5A651A2B0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5816797900262458"/>
          <c:y val="0.23038574071683668"/>
          <c:w val="0.32516535433070876"/>
          <c:h val="0.70456477776343529"/>
        </c:manualLayout>
      </c:layout>
      <c:overlay val="0"/>
      <c:txPr>
        <a:bodyPr/>
        <a:lstStyle/>
        <a:p>
          <a:pPr>
            <a:defRPr sz="1800">
              <a:latin typeface="Nirmala UI" pitchFamily="34" charset="0"/>
              <a:ea typeface="Nirmala UI" pitchFamily="34" charset="0"/>
              <a:cs typeface="Nirmala UI" pitchFamily="34" charset="0"/>
            </a:defRPr>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60367454068266E-2"/>
          <c:y val="4.648793900762406E-2"/>
          <c:w val="0.6663005249343833"/>
          <c:h val="0.60210036245469323"/>
        </c:manualLayout>
      </c:layout>
      <c:barChart>
        <c:barDir val="col"/>
        <c:grouping val="clustered"/>
        <c:varyColors val="0"/>
        <c:ser>
          <c:idx val="0"/>
          <c:order val="0"/>
          <c:tx>
            <c:strRef>
              <c:f>Sheet3!$B$1</c:f>
              <c:strCache>
                <c:ptCount val="1"/>
                <c:pt idx="0">
                  <c:v>Amount (Import) </c:v>
                </c:pt>
              </c:strCache>
            </c:strRef>
          </c:tx>
          <c:invertIfNegative val="0"/>
          <c:cat>
            <c:strRef>
              <c:f>Sheet3!$A$2:$A$8</c:f>
              <c:strCache>
                <c:ptCount val="7"/>
                <c:pt idx="0">
                  <c:v>2016-17</c:v>
                </c:pt>
                <c:pt idx="1">
                  <c:v>2017-18</c:v>
                </c:pt>
                <c:pt idx="2">
                  <c:v>2018-19</c:v>
                </c:pt>
                <c:pt idx="3">
                  <c:v>2019-20</c:v>
                </c:pt>
                <c:pt idx="4">
                  <c:v>2020-21</c:v>
                </c:pt>
                <c:pt idx="5">
                  <c:v>2021-22</c:v>
                </c:pt>
                <c:pt idx="6">
                  <c:v>2022-23</c:v>
                </c:pt>
              </c:strCache>
            </c:strRef>
          </c:cat>
          <c:val>
            <c:numRef>
              <c:f>Sheet3!$B$2:$B$8</c:f>
              <c:numCache>
                <c:formatCode>General</c:formatCode>
                <c:ptCount val="7"/>
                <c:pt idx="0">
                  <c:v>4.3099999999999996</c:v>
                </c:pt>
                <c:pt idx="1">
                  <c:v>3.57</c:v>
                </c:pt>
                <c:pt idx="2">
                  <c:v>3.25</c:v>
                </c:pt>
                <c:pt idx="3">
                  <c:v>3.54</c:v>
                </c:pt>
                <c:pt idx="4">
                  <c:v>2.09</c:v>
                </c:pt>
                <c:pt idx="5">
                  <c:v>2.17</c:v>
                </c:pt>
                <c:pt idx="6">
                  <c:v>2.5099999999999998</c:v>
                </c:pt>
              </c:numCache>
            </c:numRef>
          </c:val>
          <c:extLst>
            <c:ext xmlns:c16="http://schemas.microsoft.com/office/drawing/2014/chart" uri="{C3380CC4-5D6E-409C-BE32-E72D297353CC}">
              <c16:uniqueId val="{00000000-DDE9-904A-85B8-1FB3D94F9CA8}"/>
            </c:ext>
          </c:extLst>
        </c:ser>
        <c:ser>
          <c:idx val="1"/>
          <c:order val="1"/>
          <c:tx>
            <c:strRef>
              <c:f>Sheet3!$C$1</c:f>
              <c:strCache>
                <c:ptCount val="1"/>
                <c:pt idx="0">
                  <c:v>Amount (Export)</c:v>
                </c:pt>
              </c:strCache>
            </c:strRef>
          </c:tx>
          <c:spPr>
            <a:scene3d>
              <a:camera prst="orthographicFront"/>
              <a:lightRig rig="chilly" dir="t"/>
            </a:scene3d>
            <a:sp3d prstMaterial="dkEdge"/>
          </c:spPr>
          <c:invertIfNegative val="0"/>
          <c:cat>
            <c:strRef>
              <c:f>Sheet3!$A$2:$A$8</c:f>
              <c:strCache>
                <c:ptCount val="7"/>
                <c:pt idx="0">
                  <c:v>2016-17</c:v>
                </c:pt>
                <c:pt idx="1">
                  <c:v>2017-18</c:v>
                </c:pt>
                <c:pt idx="2">
                  <c:v>2018-19</c:v>
                </c:pt>
                <c:pt idx="3">
                  <c:v>2019-20</c:v>
                </c:pt>
                <c:pt idx="4">
                  <c:v>2020-21</c:v>
                </c:pt>
                <c:pt idx="5">
                  <c:v>2021-22</c:v>
                </c:pt>
                <c:pt idx="6">
                  <c:v>2022-23</c:v>
                </c:pt>
              </c:strCache>
            </c:strRef>
          </c:cat>
          <c:val>
            <c:numRef>
              <c:f>Sheet3!$C$2:$C$8</c:f>
              <c:numCache>
                <c:formatCode>General</c:formatCode>
                <c:ptCount val="7"/>
                <c:pt idx="0">
                  <c:v>1.04</c:v>
                </c:pt>
                <c:pt idx="1">
                  <c:v>1.33</c:v>
                </c:pt>
                <c:pt idx="2">
                  <c:v>1.9100000000000001</c:v>
                </c:pt>
                <c:pt idx="3">
                  <c:v>2.09</c:v>
                </c:pt>
                <c:pt idx="4">
                  <c:v>2.58</c:v>
                </c:pt>
                <c:pt idx="5">
                  <c:v>3.53</c:v>
                </c:pt>
                <c:pt idx="6">
                  <c:v>2.46</c:v>
                </c:pt>
              </c:numCache>
            </c:numRef>
          </c:val>
          <c:extLst>
            <c:ext xmlns:c16="http://schemas.microsoft.com/office/drawing/2014/chart" uri="{C3380CC4-5D6E-409C-BE32-E72D297353CC}">
              <c16:uniqueId val="{00000001-DDE9-904A-85B8-1FB3D94F9CA8}"/>
            </c:ext>
          </c:extLst>
        </c:ser>
        <c:dLbls>
          <c:showLegendKey val="0"/>
          <c:showVal val="0"/>
          <c:showCatName val="0"/>
          <c:showSerName val="0"/>
          <c:showPercent val="0"/>
          <c:showBubbleSize val="0"/>
        </c:dLbls>
        <c:gapWidth val="150"/>
        <c:axId val="210476032"/>
        <c:axId val="210526976"/>
      </c:barChart>
      <c:catAx>
        <c:axId val="210476032"/>
        <c:scaling>
          <c:orientation val="minMax"/>
        </c:scaling>
        <c:delete val="0"/>
        <c:axPos val="b"/>
        <c:numFmt formatCode="General" sourceLinked="0"/>
        <c:majorTickMark val="out"/>
        <c:minorTickMark val="none"/>
        <c:tickLblPos val="nextTo"/>
        <c:txPr>
          <a:bodyPr/>
          <a:lstStyle/>
          <a:p>
            <a:pPr>
              <a:defRPr sz="1800" b="1">
                <a:latin typeface="+mn-lt"/>
              </a:defRPr>
            </a:pPr>
            <a:endParaRPr lang="en-US"/>
          </a:p>
        </c:txPr>
        <c:crossAx val="210526976"/>
        <c:crosses val="autoZero"/>
        <c:auto val="1"/>
        <c:lblAlgn val="ctr"/>
        <c:lblOffset val="100"/>
        <c:noMultiLvlLbl val="0"/>
      </c:catAx>
      <c:valAx>
        <c:axId val="210526976"/>
        <c:scaling>
          <c:orientation val="minMax"/>
        </c:scaling>
        <c:delete val="0"/>
        <c:axPos val="l"/>
        <c:majorGridlines/>
        <c:numFmt formatCode="General" sourceLinked="1"/>
        <c:majorTickMark val="out"/>
        <c:minorTickMark val="none"/>
        <c:tickLblPos val="nextTo"/>
        <c:txPr>
          <a:bodyPr/>
          <a:lstStyle/>
          <a:p>
            <a:pPr>
              <a:defRPr sz="1100" b="1"/>
            </a:pPr>
            <a:endParaRPr lang="en-US"/>
          </a:p>
        </c:txPr>
        <c:crossAx val="210476032"/>
        <c:crosses val="autoZero"/>
        <c:crossBetween val="between"/>
      </c:valAx>
    </c:plotArea>
    <c:legend>
      <c:legendPos val="r"/>
      <c:layout>
        <c:manualLayout>
          <c:xMode val="edge"/>
          <c:yMode val="edge"/>
          <c:x val="0.76492388451443594"/>
          <c:y val="0.10596956630421199"/>
          <c:w val="0.21840944881889771"/>
          <c:h val="0.66901324834395703"/>
        </c:manualLayout>
      </c:layout>
      <c:overlay val="0"/>
      <c:txPr>
        <a:bodyPr/>
        <a:lstStyle/>
        <a:p>
          <a:pPr>
            <a:defRPr sz="12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426280-1DE2-42AD-B771-EDD6F14DD3FE}" type="datetimeFigureOut">
              <a:rPr lang="en-US" smtClean="0"/>
              <a:pPr/>
              <a:t>8/21/2023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CB92AA-A9C5-44BD-91B6-84754A7951D7}" type="slidenum">
              <a:rPr lang="en-US" smtClean="0"/>
              <a:pPr/>
              <a:t>‹#›</a:t>
            </a:fld>
            <a:endParaRPr lang="en-US"/>
          </a:p>
        </p:txBody>
      </p:sp>
    </p:spTree>
    <p:extLst>
      <p:ext uri="{BB962C8B-B14F-4D97-AF65-F5344CB8AC3E}">
        <p14:creationId xmlns:p14="http://schemas.microsoft.com/office/powerpoint/2010/main" val="418196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8/21/2023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3">
              <a:lumMod val="20000"/>
              <a:lumOff val="80000"/>
            </a:schemeClr>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8/21/2023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7.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chart" Target="../charts/chart4.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chart" Target="../charts/chart1.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chart" Target="../charts/chart2.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chart" Target="../charts/chart3.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ntrolRoom1\Desktop\paper img\1.jpg"/>
          <p:cNvPicPr>
            <a:picLocks noChangeAspect="1" noChangeArrowheads="1"/>
          </p:cNvPicPr>
          <p:nvPr/>
        </p:nvPicPr>
        <p:blipFill>
          <a:blip r:embed="rId2" cstate="print"/>
          <a:srcRect/>
          <a:stretch>
            <a:fillRect/>
          </a:stretch>
        </p:blipFill>
        <p:spPr bwMode="auto">
          <a:xfrm>
            <a:off x="304800" y="990600"/>
            <a:ext cx="3886200" cy="2514600"/>
          </a:xfrm>
          <a:prstGeom prst="rect">
            <a:avLst/>
          </a:prstGeom>
          <a:noFill/>
        </p:spPr>
      </p:pic>
      <p:pic>
        <p:nvPicPr>
          <p:cNvPr id="1027" name="Picture 3" descr="C:\Users\ControlRoom1\Desktop\paper img\2.jpg"/>
          <p:cNvPicPr>
            <a:picLocks noChangeAspect="1" noChangeArrowheads="1"/>
          </p:cNvPicPr>
          <p:nvPr/>
        </p:nvPicPr>
        <p:blipFill>
          <a:blip r:embed="rId3" cstate="print"/>
          <a:srcRect/>
          <a:stretch>
            <a:fillRect/>
          </a:stretch>
        </p:blipFill>
        <p:spPr bwMode="auto">
          <a:xfrm>
            <a:off x="381001" y="3733800"/>
            <a:ext cx="3809999" cy="2895600"/>
          </a:xfrm>
          <a:prstGeom prst="rect">
            <a:avLst/>
          </a:prstGeom>
          <a:noFill/>
        </p:spPr>
      </p:pic>
      <p:sp>
        <p:nvSpPr>
          <p:cNvPr id="5" name="TextBox 4"/>
          <p:cNvSpPr txBox="1"/>
          <p:nvPr/>
        </p:nvSpPr>
        <p:spPr>
          <a:xfrm>
            <a:off x="4648200" y="1447800"/>
            <a:ext cx="4114800" cy="4154984"/>
          </a:xfrm>
          <a:prstGeom prst="rect">
            <a:avLst/>
          </a:prstGeom>
          <a:noFill/>
        </p:spPr>
        <p:txBody>
          <a:bodyPr wrap="square" rtlCol="0">
            <a:spAutoFit/>
          </a:bodyPr>
          <a:lstStyle/>
          <a:p>
            <a:pPr algn="ctr"/>
            <a:r>
              <a:rPr lang="hi-IN" sz="4400" b="1" dirty="0">
                <a:solidFill>
                  <a:srgbClr val="7030A0"/>
                </a:solidFill>
              </a:rPr>
              <a:t>प्रस्तुतीकरण</a:t>
            </a:r>
          </a:p>
          <a:p>
            <a:pPr algn="ctr"/>
            <a:endParaRPr lang="hi-IN" sz="4400" b="1" dirty="0">
              <a:solidFill>
                <a:srgbClr val="7030A0"/>
              </a:solidFill>
            </a:endParaRPr>
          </a:p>
          <a:p>
            <a:pPr algn="ctr"/>
            <a:r>
              <a:rPr lang="hi-IN" sz="4400" b="1" dirty="0">
                <a:solidFill>
                  <a:srgbClr val="7030A0"/>
                </a:solidFill>
              </a:rPr>
              <a:t>(</a:t>
            </a:r>
            <a:r>
              <a:rPr lang="hi-IN" sz="4400" b="1" dirty="0">
                <a:solidFill>
                  <a:srgbClr val="7030A0"/>
                </a:solidFill>
                <a:latin typeface="Nirmala UI" pitchFamily="34" charset="0"/>
                <a:ea typeface="Nirmala UI" pitchFamily="34" charset="0"/>
                <a:cs typeface="Nirmala UI" pitchFamily="34" charset="0"/>
              </a:rPr>
              <a:t>पेपर</a:t>
            </a:r>
            <a:r>
              <a:rPr lang="en-US" sz="4400" b="1" dirty="0">
                <a:solidFill>
                  <a:srgbClr val="7030A0"/>
                </a:solidFill>
              </a:rPr>
              <a:t> </a:t>
            </a:r>
            <a:r>
              <a:rPr lang="hi-IN" sz="4400" b="1" dirty="0">
                <a:solidFill>
                  <a:srgbClr val="7030A0"/>
                </a:solidFill>
                <a:latin typeface="Nirmala UI" pitchFamily="34" charset="0"/>
                <a:ea typeface="Nirmala UI" pitchFamily="34" charset="0"/>
                <a:cs typeface="Nirmala UI" pitchFamily="34" charset="0"/>
              </a:rPr>
              <a:t>उद्योग </a:t>
            </a:r>
            <a:r>
              <a:rPr lang="hi-IN" sz="4400" b="1" dirty="0">
                <a:solidFill>
                  <a:srgbClr val="7030A0"/>
                </a:solidFill>
              </a:rPr>
              <a:t>)</a:t>
            </a:r>
          </a:p>
          <a:p>
            <a:pPr algn="ctr"/>
            <a:endParaRPr lang="hi-IN" sz="4400" b="1" dirty="0">
              <a:solidFill>
                <a:srgbClr val="7030A0"/>
              </a:solidFill>
            </a:endParaRPr>
          </a:p>
          <a:p>
            <a:pPr algn="ctr"/>
            <a:r>
              <a:rPr lang="hi-IN" sz="4400" b="1" dirty="0">
                <a:solidFill>
                  <a:srgbClr val="7030A0"/>
                </a:solidFill>
              </a:rPr>
              <a:t>राज्य कर विभाग</a:t>
            </a:r>
          </a:p>
          <a:p>
            <a:pPr algn="ctr"/>
            <a:r>
              <a:rPr lang="hi-IN" sz="4400" b="1" dirty="0">
                <a:solidFill>
                  <a:srgbClr val="7030A0"/>
                </a:solidFill>
              </a:rPr>
              <a:t>जोन-सहारनपुर</a:t>
            </a:r>
            <a:endParaRPr lang="en-US" sz="4400" b="1" dirty="0">
              <a:solidFill>
                <a:srgbClr val="7030A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6858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47397933"/>
              </p:ext>
            </p:extLst>
          </p:nvPr>
        </p:nvGraphicFramePr>
        <p:xfrm>
          <a:off x="685800" y="1981200"/>
          <a:ext cx="7696200" cy="3233293"/>
        </p:xfrm>
        <a:graphic>
          <a:graphicData uri="http://schemas.openxmlformats.org/drawingml/2006/table">
            <a:tbl>
              <a:tblPr firstRow="1" firstCol="1" bandRow="1">
                <a:tableStyleId>{5C22544A-7EE6-4342-B048-85BDC9FD1C3A}</a:tableStyleId>
              </a:tblPr>
              <a:tblGrid>
                <a:gridCol w="3848881">
                  <a:extLst>
                    <a:ext uri="{9D8B030D-6E8A-4147-A177-3AD203B41FA5}">
                      <a16:colId xmlns:a16="http://schemas.microsoft.com/office/drawing/2014/main" val="20000"/>
                    </a:ext>
                  </a:extLst>
                </a:gridCol>
                <a:gridCol w="3847319">
                  <a:extLst>
                    <a:ext uri="{9D8B030D-6E8A-4147-A177-3AD203B41FA5}">
                      <a16:colId xmlns:a16="http://schemas.microsoft.com/office/drawing/2014/main" val="20001"/>
                    </a:ext>
                  </a:extLst>
                </a:gridCol>
              </a:tblGrid>
              <a:tr h="0">
                <a:tc>
                  <a:txBody>
                    <a:bodyPr/>
                    <a:lstStyle/>
                    <a:p>
                      <a:pPr marL="0" marR="0" algn="ctr">
                        <a:lnSpc>
                          <a:spcPct val="115000"/>
                        </a:lnSpc>
                        <a:spcBef>
                          <a:spcPts val="0"/>
                        </a:spcBef>
                        <a:spcAft>
                          <a:spcPts val="0"/>
                        </a:spcAft>
                      </a:pPr>
                      <a:r>
                        <a:rPr lang="en-US" sz="2800" dirty="0">
                          <a:solidFill>
                            <a:schemeClr val="tx1"/>
                          </a:solidFill>
                          <a:effectLst/>
                          <a:latin typeface="+mj-lt"/>
                        </a:rPr>
                        <a:t>2016-17</a:t>
                      </a:r>
                      <a:endParaRPr lang="en-US" sz="16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2800" dirty="0">
                          <a:solidFill>
                            <a:schemeClr val="tx1"/>
                          </a:solidFill>
                          <a:effectLst/>
                          <a:latin typeface="+mj-lt"/>
                        </a:rPr>
                        <a:t>16.91</a:t>
                      </a:r>
                      <a:endParaRPr lang="en-US" sz="16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800" dirty="0">
                          <a:solidFill>
                            <a:schemeClr val="tx1"/>
                          </a:solidFill>
                          <a:effectLst/>
                          <a:latin typeface="+mj-lt"/>
                        </a:rPr>
                        <a:t>2017-18</a:t>
                      </a:r>
                      <a:endParaRPr lang="en-US" sz="16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2800" dirty="0">
                          <a:effectLst/>
                          <a:latin typeface="+mj-lt"/>
                        </a:rPr>
                        <a:t>18.91</a:t>
                      </a:r>
                      <a:endParaRPr lang="en-US" sz="1600" dirty="0">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2800" dirty="0">
                          <a:solidFill>
                            <a:schemeClr val="tx1"/>
                          </a:solidFill>
                          <a:effectLst/>
                          <a:latin typeface="+mj-lt"/>
                        </a:rPr>
                        <a:t>2018-19</a:t>
                      </a:r>
                      <a:endParaRPr lang="en-US" sz="16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2800" dirty="0">
                          <a:effectLst/>
                          <a:latin typeface="+mj-lt"/>
                        </a:rPr>
                        <a:t>19.36</a:t>
                      </a:r>
                      <a:endParaRPr lang="en-US" sz="1600" dirty="0">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2800" dirty="0">
                          <a:solidFill>
                            <a:schemeClr val="tx1"/>
                          </a:solidFill>
                          <a:effectLst/>
                          <a:latin typeface="+mj-lt"/>
                        </a:rPr>
                        <a:t>2019-20</a:t>
                      </a:r>
                      <a:endParaRPr lang="en-US" sz="16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2800" dirty="0">
                          <a:effectLst/>
                          <a:latin typeface="+mj-lt"/>
                        </a:rPr>
                        <a:t>21.36</a:t>
                      </a:r>
                      <a:endParaRPr lang="en-US" sz="1600" dirty="0">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2800" dirty="0">
                          <a:solidFill>
                            <a:schemeClr val="tx1"/>
                          </a:solidFill>
                          <a:effectLst/>
                          <a:latin typeface="+mj-lt"/>
                        </a:rPr>
                        <a:t>2020-21</a:t>
                      </a:r>
                      <a:endParaRPr lang="en-US" sz="16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2800" dirty="0">
                          <a:effectLst/>
                          <a:latin typeface="+mj-lt"/>
                        </a:rPr>
                        <a:t>21.70</a:t>
                      </a:r>
                      <a:endParaRPr lang="en-US" sz="1600" dirty="0">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2800" dirty="0">
                          <a:solidFill>
                            <a:schemeClr val="tx1"/>
                          </a:solidFill>
                          <a:effectLst/>
                          <a:latin typeface="+mj-lt"/>
                        </a:rPr>
                        <a:t>2021-22</a:t>
                      </a:r>
                      <a:endParaRPr lang="en-US" sz="16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2800" dirty="0">
                          <a:effectLst/>
                          <a:latin typeface="+mj-lt"/>
                        </a:rPr>
                        <a:t>22.43</a:t>
                      </a:r>
                      <a:endParaRPr lang="en-US" sz="1600" dirty="0">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0">
                <a:tc>
                  <a:txBody>
                    <a:bodyPr/>
                    <a:lstStyle/>
                    <a:p>
                      <a:pPr marL="0" marR="0" algn="ctr">
                        <a:lnSpc>
                          <a:spcPct val="115000"/>
                        </a:lnSpc>
                        <a:spcBef>
                          <a:spcPts val="0"/>
                        </a:spcBef>
                        <a:spcAft>
                          <a:spcPts val="0"/>
                        </a:spcAft>
                      </a:pPr>
                      <a:r>
                        <a:rPr lang="en-US" sz="2800" dirty="0">
                          <a:solidFill>
                            <a:schemeClr val="tx1"/>
                          </a:solidFill>
                          <a:effectLst/>
                          <a:latin typeface="+mj-lt"/>
                        </a:rPr>
                        <a:t>2022-23</a:t>
                      </a:r>
                      <a:endParaRPr lang="en-US" sz="16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2800" dirty="0">
                          <a:effectLst/>
                          <a:latin typeface="+mj-lt"/>
                        </a:rPr>
                        <a:t>23.46</a:t>
                      </a:r>
                      <a:endParaRPr lang="en-US" sz="1600" dirty="0">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3" name="Rectangle 1"/>
          <p:cNvSpPr>
            <a:spLocks noChangeArrowheads="1"/>
          </p:cNvSpPr>
          <p:nvPr/>
        </p:nvSpPr>
        <p:spPr bwMode="auto">
          <a:xfrm>
            <a:off x="152400" y="726014"/>
            <a:ext cx="8839200" cy="1138773"/>
          </a:xfrm>
          <a:prstGeom prst="rect">
            <a:avLst/>
          </a:prstGeom>
          <a:solidFill>
            <a:schemeClr val="accent3">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Last five Years Paper, Paperboard and Newsprint- Production</a:t>
            </a:r>
            <a:endParaRPr kumimoji="0" lang="en-US" altLang="en-US" sz="900" b="0" i="0" u="none" strike="noStrike" cap="none" normalizeH="0" baseline="0" dirty="0">
              <a:ln>
                <a:noFill/>
              </a:ln>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Production (in million tons)</a:t>
            </a:r>
            <a:endParaRPr kumimoji="0" lang="en-US" altLang="en-US" b="1" i="1"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endParaRPr>
          </a:p>
        </p:txBody>
      </p:sp>
      <p:sp>
        <p:nvSpPr>
          <p:cNvPr id="4" name="Rectangle 3"/>
          <p:cNvSpPr/>
          <p:nvPr/>
        </p:nvSpPr>
        <p:spPr>
          <a:xfrm>
            <a:off x="685800" y="5638800"/>
            <a:ext cx="6248400" cy="1107996"/>
          </a:xfrm>
          <a:prstGeom prst="rect">
            <a:avLst/>
          </a:prstGeom>
          <a:solidFill>
            <a:schemeClr val="accent3">
              <a:lumMod val="20000"/>
              <a:lumOff val="80000"/>
            </a:schemeClr>
          </a:solidFill>
        </p:spPr>
        <p:txBody>
          <a:bodyPr wrap="square">
            <a:spAutoFit/>
          </a:bodyPr>
          <a:lstStyle/>
          <a:p>
            <a:r>
              <a:rPr lang="hi-IN" sz="2400" b="1" i="1" dirty="0"/>
              <a:t>स्रोत- </a:t>
            </a:r>
            <a:r>
              <a:rPr lang="en-US" sz="2400" b="1" i="1" dirty="0"/>
              <a:t>CPPRI Saharanpur</a:t>
            </a:r>
            <a:endParaRPr lang="en-US" sz="2400" dirty="0"/>
          </a:p>
          <a:p>
            <a:r>
              <a:rPr lang="hi-IN" sz="2400" dirty="0"/>
              <a:t>उत्पादन में  निरंतर वृद्धि परिलक्षित हो रहीं है ।</a:t>
            </a:r>
            <a:r>
              <a:rPr lang="hi-IN" dirty="0"/>
              <a:t> </a:t>
            </a:r>
            <a:endParaRPr lang="en-US" dirty="0"/>
          </a:p>
          <a:p>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 y="628197"/>
            <a:ext cx="895696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 y="3581854"/>
            <a:ext cx="8956964"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15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48493" y="0"/>
            <a:ext cx="8963890" cy="3276599"/>
          </a:xfrm>
          <a:prstGeom prst="rect">
            <a:avLst/>
          </a:prstGeom>
          <a:noFill/>
          <a:ln w="9525">
            <a:noFill/>
            <a:miter lim="800000"/>
            <a:headEnd/>
            <a:tailEnd/>
          </a:ln>
          <a:effectLst/>
        </p:spPr>
      </p:pic>
      <p:pic>
        <p:nvPicPr>
          <p:cNvPr id="3" name="Picture 1"/>
          <p:cNvPicPr>
            <a:picLocks noChangeAspect="1" noChangeArrowheads="1"/>
          </p:cNvPicPr>
          <p:nvPr/>
        </p:nvPicPr>
        <p:blipFill>
          <a:blip r:embed="rId3" cstate="print"/>
          <a:srcRect/>
          <a:stretch>
            <a:fillRect/>
          </a:stretch>
        </p:blipFill>
        <p:spPr bwMode="auto">
          <a:xfrm>
            <a:off x="48492" y="3290454"/>
            <a:ext cx="9053945" cy="32765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0" y="914399"/>
            <a:ext cx="9144000" cy="58549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0" y="685800"/>
            <a:ext cx="9144000" cy="6172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8839200" cy="954107"/>
          </a:xfrm>
          <a:prstGeom prst="rect">
            <a:avLst/>
          </a:prstGeom>
        </p:spPr>
        <p:txBody>
          <a:bodyPr wrap="square">
            <a:spAutoFit/>
          </a:bodyPr>
          <a:lstStyle/>
          <a:p>
            <a:pPr algn="ctr"/>
            <a:r>
              <a:rPr lang="en-US" sz="3200" b="1" dirty="0"/>
              <a:t>Paper, Paperboard and Newsprint- Import</a:t>
            </a:r>
            <a:endParaRPr lang="en-US" sz="3200" dirty="0"/>
          </a:p>
          <a:p>
            <a:pPr algn="ctr"/>
            <a:r>
              <a:rPr lang="en-US" sz="2400" dirty="0"/>
              <a:t>Imports /Export (in million tons)</a:t>
            </a:r>
          </a:p>
        </p:txBody>
      </p:sp>
      <p:graphicFrame>
        <p:nvGraphicFramePr>
          <p:cNvPr id="3" name="Table 2"/>
          <p:cNvGraphicFramePr>
            <a:graphicFrameLocks noGrp="1"/>
          </p:cNvGraphicFramePr>
          <p:nvPr>
            <p:extLst>
              <p:ext uri="{D42A27DB-BD31-4B8C-83A1-F6EECF244321}">
                <p14:modId xmlns:p14="http://schemas.microsoft.com/office/powerpoint/2010/main" val="4074119981"/>
              </p:ext>
            </p:extLst>
          </p:nvPr>
        </p:nvGraphicFramePr>
        <p:xfrm>
          <a:off x="228601" y="1944707"/>
          <a:ext cx="4230009" cy="2690876"/>
        </p:xfrm>
        <a:graphic>
          <a:graphicData uri="http://schemas.openxmlformats.org/drawingml/2006/table">
            <a:tbl>
              <a:tblPr firstRow="1" firstCol="1" bandRow="1">
                <a:tableStyleId>{5C22544A-7EE6-4342-B048-85BDC9FD1C3A}</a:tableStyleId>
              </a:tblPr>
              <a:tblGrid>
                <a:gridCol w="1411923">
                  <a:extLst>
                    <a:ext uri="{9D8B030D-6E8A-4147-A177-3AD203B41FA5}">
                      <a16:colId xmlns:a16="http://schemas.microsoft.com/office/drawing/2014/main" val="20000"/>
                    </a:ext>
                  </a:extLst>
                </a:gridCol>
                <a:gridCol w="1407476">
                  <a:extLst>
                    <a:ext uri="{9D8B030D-6E8A-4147-A177-3AD203B41FA5}">
                      <a16:colId xmlns:a16="http://schemas.microsoft.com/office/drawing/2014/main" val="20001"/>
                    </a:ext>
                  </a:extLst>
                </a:gridCol>
                <a:gridCol w="1410610">
                  <a:extLst>
                    <a:ext uri="{9D8B030D-6E8A-4147-A177-3AD203B41FA5}">
                      <a16:colId xmlns:a16="http://schemas.microsoft.com/office/drawing/2014/main" val="20002"/>
                    </a:ext>
                  </a:extLst>
                </a:gridCol>
              </a:tblGrid>
              <a:tr h="0">
                <a:tc>
                  <a:txBody>
                    <a:bodyPr/>
                    <a:lstStyle/>
                    <a:p>
                      <a:pPr marL="457200" algn="l">
                        <a:lnSpc>
                          <a:spcPct val="115000"/>
                        </a:lnSpc>
                        <a:spcAft>
                          <a:spcPts val="0"/>
                        </a:spcAft>
                      </a:pPr>
                      <a:r>
                        <a:rPr lang="en-US" sz="1800" dirty="0">
                          <a:solidFill>
                            <a:schemeClr val="tx1"/>
                          </a:solidFill>
                          <a:effectLst/>
                          <a:latin typeface="+mj-lt"/>
                        </a:rPr>
                        <a:t>YEAR</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Amount</a:t>
                      </a:r>
                      <a:r>
                        <a:rPr lang="hi-IN" sz="1800" dirty="0">
                          <a:solidFill>
                            <a:schemeClr val="tx1"/>
                          </a:solidFill>
                          <a:effectLst/>
                          <a:latin typeface="+mj-lt"/>
                        </a:rPr>
                        <a:t> </a:t>
                      </a:r>
                      <a:r>
                        <a:rPr lang="en-US" sz="1800" dirty="0">
                          <a:solidFill>
                            <a:schemeClr val="tx1"/>
                          </a:solidFill>
                          <a:effectLst/>
                          <a:latin typeface="+mj-lt"/>
                        </a:rPr>
                        <a:t> (Import) </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Amount (Export)</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457200" algn="l">
                        <a:lnSpc>
                          <a:spcPct val="115000"/>
                        </a:lnSpc>
                        <a:spcAft>
                          <a:spcPts val="0"/>
                        </a:spcAft>
                      </a:pPr>
                      <a:r>
                        <a:rPr lang="en-US" sz="1800" dirty="0">
                          <a:solidFill>
                            <a:schemeClr val="tx1"/>
                          </a:solidFill>
                          <a:effectLst/>
                          <a:latin typeface="+mj-lt"/>
                        </a:rPr>
                        <a:t>2016-17</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4.31</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1.04</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457200" algn="l">
                        <a:lnSpc>
                          <a:spcPct val="115000"/>
                        </a:lnSpc>
                        <a:spcAft>
                          <a:spcPts val="0"/>
                        </a:spcAft>
                      </a:pPr>
                      <a:r>
                        <a:rPr lang="en-US" sz="1800" dirty="0">
                          <a:solidFill>
                            <a:schemeClr val="tx1"/>
                          </a:solidFill>
                          <a:effectLst/>
                          <a:latin typeface="+mj-lt"/>
                        </a:rPr>
                        <a:t>2017-18</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3.57</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1.33</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457200" algn="l">
                        <a:lnSpc>
                          <a:spcPct val="115000"/>
                        </a:lnSpc>
                        <a:spcAft>
                          <a:spcPts val="0"/>
                        </a:spcAft>
                      </a:pPr>
                      <a:r>
                        <a:rPr lang="en-US" sz="1800" dirty="0">
                          <a:solidFill>
                            <a:schemeClr val="tx1"/>
                          </a:solidFill>
                          <a:effectLst/>
                          <a:latin typeface="+mj-lt"/>
                        </a:rPr>
                        <a:t>2018-19</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3.25</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1.91</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457200" algn="l">
                        <a:lnSpc>
                          <a:spcPct val="115000"/>
                        </a:lnSpc>
                        <a:spcAft>
                          <a:spcPts val="0"/>
                        </a:spcAft>
                      </a:pPr>
                      <a:r>
                        <a:rPr lang="en-US" sz="1800" dirty="0">
                          <a:solidFill>
                            <a:schemeClr val="tx1"/>
                          </a:solidFill>
                          <a:effectLst/>
                          <a:latin typeface="+mj-lt"/>
                        </a:rPr>
                        <a:t>2019-20</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3.54</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2.09</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457200" algn="l">
                        <a:lnSpc>
                          <a:spcPct val="115000"/>
                        </a:lnSpc>
                        <a:spcAft>
                          <a:spcPts val="0"/>
                        </a:spcAft>
                      </a:pPr>
                      <a:r>
                        <a:rPr lang="en-US" sz="1800" dirty="0">
                          <a:solidFill>
                            <a:schemeClr val="tx1"/>
                          </a:solidFill>
                          <a:effectLst/>
                          <a:latin typeface="+mj-lt"/>
                        </a:rPr>
                        <a:t>2020-21</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2.09</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2.58</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marL="457200" algn="l">
                        <a:lnSpc>
                          <a:spcPct val="115000"/>
                        </a:lnSpc>
                        <a:spcAft>
                          <a:spcPts val="0"/>
                        </a:spcAft>
                      </a:pPr>
                      <a:r>
                        <a:rPr lang="en-US" sz="1800" dirty="0">
                          <a:solidFill>
                            <a:schemeClr val="tx1"/>
                          </a:solidFill>
                          <a:effectLst/>
                          <a:latin typeface="+mj-lt"/>
                        </a:rPr>
                        <a:t>2021-22</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2.17</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3.53</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marL="457200" algn="l">
                        <a:lnSpc>
                          <a:spcPct val="115000"/>
                        </a:lnSpc>
                        <a:spcAft>
                          <a:spcPts val="0"/>
                        </a:spcAft>
                      </a:pPr>
                      <a:r>
                        <a:rPr lang="en-US" sz="1800" dirty="0">
                          <a:solidFill>
                            <a:schemeClr val="tx1"/>
                          </a:solidFill>
                          <a:effectLst/>
                          <a:latin typeface="+mj-lt"/>
                        </a:rPr>
                        <a:t>2022-23</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2.51</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a:lnSpc>
                          <a:spcPct val="115000"/>
                        </a:lnSpc>
                        <a:spcAft>
                          <a:spcPts val="0"/>
                        </a:spcAft>
                      </a:pPr>
                      <a:r>
                        <a:rPr lang="en-US" sz="1800" dirty="0">
                          <a:solidFill>
                            <a:schemeClr val="tx1"/>
                          </a:solidFill>
                          <a:effectLst/>
                          <a:latin typeface="+mj-lt"/>
                        </a:rPr>
                        <a:t>2.46</a:t>
                      </a:r>
                      <a:endParaRPr lang="en-US" sz="1100" dirty="0">
                        <a:solidFill>
                          <a:schemeClr val="tx1"/>
                        </a:solidFill>
                        <a:effectLst/>
                        <a:latin typeface="+mj-lt"/>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5" name="Chart 4"/>
          <p:cNvGraphicFramePr/>
          <p:nvPr>
            <p:extLst>
              <p:ext uri="{D42A27DB-BD31-4B8C-83A1-F6EECF244321}">
                <p14:modId xmlns:p14="http://schemas.microsoft.com/office/powerpoint/2010/main" val="2283598348"/>
              </p:ext>
            </p:extLst>
          </p:nvPr>
        </p:nvGraphicFramePr>
        <p:xfrm>
          <a:off x="4572000" y="1944707"/>
          <a:ext cx="4572000" cy="32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2400" y="533400"/>
            <a:ext cx="8839200" cy="2369880"/>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i-IN" sz="2800" b="1" i="0" u="sng" strike="noStrike" cap="none" normalizeH="0" baseline="0" dirty="0">
                <a:ln>
                  <a:noFill/>
                </a:ln>
                <a:solidFill>
                  <a:schemeClr val="tx1"/>
                </a:solidFill>
                <a:effectLst/>
                <a:latin typeface="Nirmala UI" pitchFamily="34" charset="0"/>
                <a:ea typeface="Calibri" pitchFamily="34" charset="0"/>
                <a:cs typeface="Nirmala UI" pitchFamily="34" charset="0"/>
              </a:rPr>
              <a:t>कर अपवंचन</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Nirmala UI" pitchFamily="34" charset="0"/>
                <a:ea typeface="Calibri" pitchFamily="34" charset="0"/>
                <a:cs typeface="Nirmala UI" pitchFamily="34" charset="0"/>
              </a:rPr>
              <a:t>1-</a:t>
            </a:r>
            <a:r>
              <a:rPr kumimoji="0" lang="hi-IN" sz="2400" b="1" i="0" u="sng" strike="noStrike" cap="none" normalizeH="0" baseline="0" dirty="0">
                <a:ln>
                  <a:noFill/>
                </a:ln>
                <a:solidFill>
                  <a:schemeClr val="tx1"/>
                </a:solidFill>
                <a:effectLst/>
                <a:latin typeface="Nirmala UI" pitchFamily="34" charset="0"/>
                <a:ea typeface="Calibri" pitchFamily="34" charset="0"/>
                <a:cs typeface="Nirmala UI" pitchFamily="34" charset="0"/>
              </a:rPr>
              <a:t>फेक </a:t>
            </a:r>
            <a:r>
              <a:rPr kumimoji="0" lang="en-US" sz="2400" b="1" i="0" u="sng" strike="noStrike" cap="none" normalizeH="0" baseline="0" dirty="0">
                <a:ln>
                  <a:noFill/>
                </a:ln>
                <a:solidFill>
                  <a:schemeClr val="tx1"/>
                </a:solidFill>
                <a:effectLst/>
                <a:latin typeface="Nirmala UI" pitchFamily="34" charset="0"/>
                <a:ea typeface="Calibri" pitchFamily="34" charset="0"/>
                <a:cs typeface="Nirmala UI" pitchFamily="34" charset="0"/>
              </a:rPr>
              <a:t>ITC</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 </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पेपर उद्योग का मुख्य रॉ</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मटेरियल-(</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1</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रीसाइकिल फाइबर बेस्‍ड(</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RCF BASED),</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2</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)-एग्रो</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बेस्‍ड</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(AGRO BASED)</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तथा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(3)-</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वुड बेस्‍ड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(WOOD BASED/WOOD PULP) </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है। इसके मुख्य सप्लायर अत्यंत छोटे-छोटे अपंजीकृत व्‍यक्ति</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होते हैं</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जिनके माध्यम से ये रॉ</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मटेरियल बड़े डीलर के पास पहुंचता है जिनसे निर्माता कम्पनियों द्वारा खरीदा जाता है। </a:t>
            </a:r>
            <a:endParaRPr kumimoji="0" lang="hi-IN" sz="2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34616795"/>
              </p:ext>
            </p:extLst>
          </p:nvPr>
        </p:nvGraphicFramePr>
        <p:xfrm>
          <a:off x="152400" y="2932921"/>
          <a:ext cx="8839200" cy="1600200"/>
        </p:xfrm>
        <a:graphic>
          <a:graphicData uri="http://schemas.openxmlformats.org/drawingml/2006/table">
            <a:tbl>
              <a:tblPr/>
              <a:tblGrid>
                <a:gridCol w="2074200">
                  <a:extLst>
                    <a:ext uri="{9D8B030D-6E8A-4147-A177-3AD203B41FA5}">
                      <a16:colId xmlns:a16="http://schemas.microsoft.com/office/drawing/2014/main" val="20000"/>
                    </a:ext>
                  </a:extLst>
                </a:gridCol>
                <a:gridCol w="1027274">
                  <a:extLst>
                    <a:ext uri="{9D8B030D-6E8A-4147-A177-3AD203B41FA5}">
                      <a16:colId xmlns:a16="http://schemas.microsoft.com/office/drawing/2014/main" val="20001"/>
                    </a:ext>
                  </a:extLst>
                </a:gridCol>
                <a:gridCol w="310147">
                  <a:extLst>
                    <a:ext uri="{9D8B030D-6E8A-4147-A177-3AD203B41FA5}">
                      <a16:colId xmlns:a16="http://schemas.microsoft.com/office/drawing/2014/main" val="20002"/>
                    </a:ext>
                  </a:extLst>
                </a:gridCol>
                <a:gridCol w="914827">
                  <a:extLst>
                    <a:ext uri="{9D8B030D-6E8A-4147-A177-3AD203B41FA5}">
                      <a16:colId xmlns:a16="http://schemas.microsoft.com/office/drawing/2014/main" val="20003"/>
                    </a:ext>
                  </a:extLst>
                </a:gridCol>
                <a:gridCol w="383064">
                  <a:extLst>
                    <a:ext uri="{9D8B030D-6E8A-4147-A177-3AD203B41FA5}">
                      <a16:colId xmlns:a16="http://schemas.microsoft.com/office/drawing/2014/main" val="20004"/>
                    </a:ext>
                  </a:extLst>
                </a:gridCol>
                <a:gridCol w="407920">
                  <a:extLst>
                    <a:ext uri="{9D8B030D-6E8A-4147-A177-3AD203B41FA5}">
                      <a16:colId xmlns:a16="http://schemas.microsoft.com/office/drawing/2014/main" val="20005"/>
                    </a:ext>
                  </a:extLst>
                </a:gridCol>
                <a:gridCol w="697832">
                  <a:extLst>
                    <a:ext uri="{9D8B030D-6E8A-4147-A177-3AD203B41FA5}">
                      <a16:colId xmlns:a16="http://schemas.microsoft.com/office/drawing/2014/main" val="20006"/>
                    </a:ext>
                  </a:extLst>
                </a:gridCol>
                <a:gridCol w="1085516">
                  <a:extLst>
                    <a:ext uri="{9D8B030D-6E8A-4147-A177-3AD203B41FA5}">
                      <a16:colId xmlns:a16="http://schemas.microsoft.com/office/drawing/2014/main" val="20007"/>
                    </a:ext>
                  </a:extLst>
                </a:gridCol>
                <a:gridCol w="1938420">
                  <a:extLst>
                    <a:ext uri="{9D8B030D-6E8A-4147-A177-3AD203B41FA5}">
                      <a16:colId xmlns:a16="http://schemas.microsoft.com/office/drawing/2014/main" val="20008"/>
                    </a:ext>
                  </a:extLst>
                </a:gridCol>
              </a:tblGrid>
              <a:tr h="498352">
                <a:tc gridSpan="2">
                  <a:txBody>
                    <a:bodyPr/>
                    <a:lstStyle/>
                    <a:p>
                      <a:pPr marL="0" marR="0">
                        <a:lnSpc>
                          <a:spcPct val="115000"/>
                        </a:lnSpc>
                        <a:spcBef>
                          <a:spcPts val="0"/>
                        </a:spcBef>
                        <a:spcAft>
                          <a:spcPts val="1000"/>
                        </a:spcAft>
                      </a:pPr>
                      <a:r>
                        <a:rPr lang="en-US" sz="1100" dirty="0">
                          <a:latin typeface="Calibri"/>
                          <a:ea typeface="Calibri"/>
                          <a:cs typeface="Mang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2"/>
                    </a:solidFill>
                  </a:tcPr>
                </a:tc>
                <a:tc hMerge="1">
                  <a:txBody>
                    <a:bodyPr/>
                    <a:lstStyle/>
                    <a:p>
                      <a:endParaRPr lang="en-US"/>
                    </a:p>
                  </a:txBody>
                  <a:tcPr/>
                </a:tc>
                <a:tc gridSpan="5">
                  <a:txBody>
                    <a:bodyPr/>
                    <a:lstStyle/>
                    <a:p>
                      <a:pPr marL="0" marR="0" algn="ctr">
                        <a:lnSpc>
                          <a:spcPct val="115000"/>
                        </a:lnSpc>
                        <a:spcBef>
                          <a:spcPts val="0"/>
                        </a:spcBef>
                        <a:spcAft>
                          <a:spcPts val="0"/>
                        </a:spcAft>
                      </a:pPr>
                      <a:r>
                        <a:rPr lang="hi-IN" sz="1600" b="1" dirty="0">
                          <a:latin typeface="Calibri"/>
                          <a:ea typeface="Calibri"/>
                          <a:cs typeface="Nirmala UI"/>
                        </a:rPr>
                        <a:t>केवल इनवाइस जारी करने वाला रजिस्टर्ड</a:t>
                      </a:r>
                      <a:r>
                        <a:rPr lang="en-US" sz="1600" b="1" dirty="0">
                          <a:latin typeface="Calibri"/>
                          <a:ea typeface="Calibri"/>
                          <a:cs typeface="Nirmala UI"/>
                        </a:rPr>
                        <a:t> </a:t>
                      </a:r>
                      <a:r>
                        <a:rPr lang="hi-IN" sz="1600" b="1" dirty="0">
                          <a:latin typeface="Calibri"/>
                          <a:ea typeface="Calibri"/>
                          <a:cs typeface="Nirmala UI"/>
                        </a:rPr>
                        <a:t>परसन</a:t>
                      </a:r>
                      <a:endParaRPr lang="en-US" sz="14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15000"/>
                        </a:lnSpc>
                        <a:spcBef>
                          <a:spcPts val="0"/>
                        </a:spcBef>
                        <a:spcAft>
                          <a:spcPts val="1000"/>
                        </a:spcAft>
                      </a:pPr>
                      <a:endParaRPr lang="en-US" sz="1100">
                        <a:latin typeface="Calibri"/>
                        <a:ea typeface="Calibri"/>
                        <a:cs typeface="Mang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lnSpc>
                          <a:spcPct val="115000"/>
                        </a:lnSpc>
                        <a:spcBef>
                          <a:spcPts val="0"/>
                        </a:spcBef>
                        <a:spcAft>
                          <a:spcPts val="1000"/>
                        </a:spcAft>
                      </a:pPr>
                      <a:r>
                        <a:rPr lang="en-US" sz="1100" dirty="0">
                          <a:latin typeface="Calibri"/>
                          <a:ea typeface="Calibri"/>
                          <a:cs typeface="Mang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2"/>
                    </a:solidFill>
                  </a:tcPr>
                </a:tc>
                <a:tc hMerge="1">
                  <a:txBody>
                    <a:bodyPr/>
                    <a:lstStyle/>
                    <a:p>
                      <a:endParaRPr lang="en-US"/>
                    </a:p>
                  </a:txBody>
                  <a:tcPr/>
                </a:tc>
                <a:extLst>
                  <a:ext uri="{0D108BD9-81ED-4DB2-BD59-A6C34878D82A}">
                    <a16:rowId xmlns:a16="http://schemas.microsoft.com/office/drawing/2014/main" val="10000"/>
                  </a:ext>
                </a:extLst>
              </a:tr>
              <a:tr h="401350">
                <a:tc gridSpan="4">
                  <a:txBody>
                    <a:bodyPr/>
                    <a:lstStyle/>
                    <a:p>
                      <a:pPr marL="0" marR="0">
                        <a:lnSpc>
                          <a:spcPct val="115000"/>
                        </a:lnSpc>
                        <a:spcBef>
                          <a:spcPts val="0"/>
                        </a:spcBef>
                        <a:spcAft>
                          <a:spcPts val="1000"/>
                        </a:spcAft>
                      </a:pPr>
                      <a:r>
                        <a:rPr lang="en-US" sz="1100" dirty="0">
                          <a:latin typeface="Calibri"/>
                          <a:ea typeface="Calibri"/>
                          <a:cs typeface="Mangal"/>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b="1" dirty="0">
                          <a:latin typeface="Nirmala UI"/>
                          <a:ea typeface="Calibri"/>
                          <a:cs typeface="Mangal"/>
                        </a:rPr>
                        <a:t>(D)</a:t>
                      </a:r>
                      <a:endParaRPr lang="en-US" sz="12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4">
                  <a:txBody>
                    <a:bodyPr/>
                    <a:lstStyle/>
                    <a:p>
                      <a:pPr marL="0" marR="0">
                        <a:lnSpc>
                          <a:spcPct val="115000"/>
                        </a:lnSpc>
                        <a:spcBef>
                          <a:spcPts val="0"/>
                        </a:spcBef>
                        <a:spcAft>
                          <a:spcPts val="1000"/>
                        </a:spcAft>
                      </a:pPr>
                      <a:r>
                        <a:rPr lang="en-US" sz="1200" dirty="0">
                          <a:latin typeface="Calibri"/>
                          <a:ea typeface="Calibri"/>
                          <a:cs typeface="Mangal"/>
                        </a:rPr>
                        <a:t>                                                                                      </a:t>
                      </a:r>
                      <a:r>
                        <a:rPr lang="en-US" sz="2000" dirty="0">
                          <a:latin typeface="Calibri"/>
                          <a:ea typeface="Calibri"/>
                          <a:cs typeface="Mangal"/>
                        </a:rPr>
                        <a:t> (C)</a:t>
                      </a:r>
                      <a:endParaRPr lang="en-US" sz="1200" dirty="0">
                        <a:latin typeface="Calibri"/>
                        <a:ea typeface="Calibri"/>
                        <a:cs typeface="Mang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3716">
                <a:tc rowSpan="2">
                  <a:txBody>
                    <a:bodyPr/>
                    <a:lstStyle/>
                    <a:p>
                      <a:pPr marL="0" marR="0" algn="ctr">
                        <a:lnSpc>
                          <a:spcPct val="115000"/>
                        </a:lnSpc>
                        <a:spcBef>
                          <a:spcPts val="0"/>
                        </a:spcBef>
                        <a:spcAft>
                          <a:spcPts val="0"/>
                        </a:spcAft>
                      </a:pPr>
                      <a:r>
                        <a:rPr lang="hi-IN" sz="1800" b="1" dirty="0">
                          <a:latin typeface="Calibri"/>
                          <a:ea typeface="Calibri"/>
                          <a:cs typeface="Nirmala UI"/>
                        </a:rPr>
                        <a:t>अनरजिस्टर्ड परसन</a:t>
                      </a:r>
                      <a:endParaRPr lang="en-US" sz="1600" b="1"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a:lnSpc>
                          <a:spcPct val="115000"/>
                        </a:lnSpc>
                        <a:spcBef>
                          <a:spcPts val="0"/>
                        </a:spcBef>
                        <a:spcAft>
                          <a:spcPts val="0"/>
                        </a:spcAft>
                      </a:pPr>
                      <a:r>
                        <a:rPr lang="en-US" sz="1800" dirty="0">
                          <a:latin typeface="Nirmala UI"/>
                          <a:ea typeface="Calibri"/>
                          <a:cs typeface="Mangal"/>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rowSpan="2" gridSpan="3">
                  <a:txBody>
                    <a:bodyPr/>
                    <a:lstStyle/>
                    <a:p>
                      <a:pPr marL="0" marR="0" algn="ctr">
                        <a:lnSpc>
                          <a:spcPct val="115000"/>
                        </a:lnSpc>
                        <a:spcBef>
                          <a:spcPts val="0"/>
                        </a:spcBef>
                        <a:spcAft>
                          <a:spcPts val="0"/>
                        </a:spcAft>
                      </a:pPr>
                      <a:r>
                        <a:rPr lang="hi-IN" sz="1800" b="1" dirty="0">
                          <a:latin typeface="Calibri"/>
                          <a:ea typeface="Calibri"/>
                          <a:cs typeface="Nirmala UI"/>
                        </a:rPr>
                        <a:t>रजिस्टर्ड परसन</a:t>
                      </a:r>
                      <a:endParaRPr lang="en-US" sz="1600" b="1"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2" hMerge="1">
                  <a:txBody>
                    <a:bodyPr/>
                    <a:lstStyle/>
                    <a:p>
                      <a:endParaRPr lang="en-US"/>
                    </a:p>
                  </a:txBody>
                  <a:tcPr/>
                </a:tc>
                <a:tc rowSpan="2" hMerge="1">
                  <a:txBody>
                    <a:bodyPr/>
                    <a:lstStyle/>
                    <a:p>
                      <a:endParaRPr lang="en-US"/>
                    </a:p>
                  </a:txBody>
                  <a:tcPr/>
                </a:tc>
                <a:tc gridSpan="2">
                  <a:txBody>
                    <a:bodyPr/>
                    <a:lstStyle/>
                    <a:p>
                      <a:pPr marL="0" marR="0">
                        <a:lnSpc>
                          <a:spcPct val="115000"/>
                        </a:lnSpc>
                        <a:spcBef>
                          <a:spcPts val="0"/>
                        </a:spcBef>
                        <a:spcAft>
                          <a:spcPts val="0"/>
                        </a:spcAft>
                      </a:pPr>
                      <a:r>
                        <a:rPr lang="en-US" sz="1800" dirty="0">
                          <a:latin typeface="Nirmala UI"/>
                          <a:ea typeface="Calibri"/>
                          <a:cs typeface="Mangal"/>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rowSpan="2">
                  <a:txBody>
                    <a:bodyPr/>
                    <a:lstStyle/>
                    <a:p>
                      <a:pPr marL="0" marR="0" algn="ctr">
                        <a:lnSpc>
                          <a:spcPct val="115000"/>
                        </a:lnSpc>
                        <a:spcBef>
                          <a:spcPts val="0"/>
                        </a:spcBef>
                        <a:spcAft>
                          <a:spcPts val="0"/>
                        </a:spcAft>
                      </a:pPr>
                      <a:r>
                        <a:rPr lang="hi-IN" sz="1800" b="1" dirty="0">
                          <a:latin typeface="Calibri"/>
                          <a:ea typeface="Calibri"/>
                          <a:cs typeface="Nirmala UI"/>
                        </a:rPr>
                        <a:t>निर्माता फर्म</a:t>
                      </a:r>
                      <a:endParaRPr lang="en-US" sz="1600" b="1"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62399">
                <a:tc vMerge="1">
                  <a:txBody>
                    <a:bodyPr/>
                    <a:lstStyle/>
                    <a:p>
                      <a:endParaRPr lang="en-US"/>
                    </a:p>
                  </a:txBody>
                  <a:tcPr/>
                </a:tc>
                <a:tc gridSpan="2">
                  <a:txBody>
                    <a:bodyPr/>
                    <a:lstStyle/>
                    <a:p>
                      <a:pPr marL="0" marR="0" algn="ctr">
                        <a:lnSpc>
                          <a:spcPct val="115000"/>
                        </a:lnSpc>
                        <a:spcBef>
                          <a:spcPts val="0"/>
                        </a:spcBef>
                        <a:spcAft>
                          <a:spcPts val="0"/>
                        </a:spcAft>
                      </a:pPr>
                      <a:r>
                        <a:rPr lang="hi-IN" sz="1800" dirty="0">
                          <a:latin typeface="Calibri"/>
                          <a:ea typeface="Calibri"/>
                          <a:cs typeface="Nirmala UI"/>
                        </a:rPr>
                        <a:t>गुड्स</a:t>
                      </a:r>
                      <a:endParaRPr lang="en-US" sz="16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algn="l">
                        <a:lnSpc>
                          <a:spcPct val="115000"/>
                        </a:lnSpc>
                        <a:spcBef>
                          <a:spcPts val="0"/>
                        </a:spcBef>
                        <a:spcAft>
                          <a:spcPts val="0"/>
                        </a:spcAft>
                      </a:pPr>
                      <a:r>
                        <a:rPr lang="hi-IN" sz="1800" dirty="0">
                          <a:latin typeface="Calibri"/>
                          <a:ea typeface="Calibri"/>
                          <a:cs typeface="Nirmala UI"/>
                        </a:rPr>
                        <a:t>गुडस</a:t>
                      </a:r>
                      <a:r>
                        <a:rPr lang="en-US" sz="2000" dirty="0">
                          <a:latin typeface="Nirmala UI"/>
                          <a:ea typeface="Calibri"/>
                          <a:cs typeface="Mangal"/>
                        </a:rPr>
                        <a:t> + </a:t>
                      </a:r>
                      <a:r>
                        <a:rPr lang="hi-IN" sz="1800" dirty="0">
                          <a:latin typeface="Calibri"/>
                          <a:ea typeface="Calibri"/>
                          <a:cs typeface="Nirmala UI"/>
                        </a:rPr>
                        <a:t>इनवाइस</a:t>
                      </a: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4099" name="Rectangle 3"/>
          <p:cNvSpPr>
            <a:spLocks noChangeArrowheads="1"/>
          </p:cNvSpPr>
          <p:nvPr/>
        </p:nvSpPr>
        <p:spPr bwMode="auto">
          <a:xfrm>
            <a:off x="152400" y="4572000"/>
            <a:ext cx="8839200" cy="2215991"/>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यहाँ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B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Inward Supply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पर कोई करदेयता नही है लेकिन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Outward Supply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पर</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करदेयता है। जिसकी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ITC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निर्माता फर्म द्वारा ली जाती है। लेकिन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B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अपनी करदेयता से बचने के लिए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से की गयी खरीद के सापेक्ष फेक इनवायस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D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से</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अर्जित कर लेता है तथा निर्माता फर्म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C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द्वारा इस संदर्भ में जो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ITC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ली जाती है</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वह वास्तविक रूप से जमा नहीं होती है तथा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GST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अधिनियम की धारा </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16 (2)(c)</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 अनुपालन नहीं होता</a:t>
            </a:r>
            <a:r>
              <a:rPr kumimoji="0" lang="en-US"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है। </a:t>
            </a:r>
            <a:endParaRPr kumimoji="0" lang="hi-IN" sz="23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4" y="356988"/>
            <a:ext cx="9067799" cy="6494085"/>
          </a:xfrm>
          <a:prstGeom prst="rect">
            <a:avLst/>
          </a:prstGeom>
        </p:spPr>
        <p:txBody>
          <a:bodyPr wrap="square">
            <a:spAutoFit/>
          </a:bodyPr>
          <a:lstStyle/>
          <a:p>
            <a:pPr algn="ctr"/>
            <a:r>
              <a:rPr lang="en-US" sz="3200" u="sng" dirty="0"/>
              <a:t>History of Paper Industry</a:t>
            </a:r>
          </a:p>
          <a:p>
            <a:pPr marL="285750" lvl="0" indent="-285750">
              <a:buFont typeface="Wingdings" panose="05000000000000000000" pitchFamily="2" charset="2"/>
              <a:buChar char="Ø"/>
            </a:pPr>
            <a:r>
              <a:rPr lang="en-US" sz="2400" b="1" dirty="0">
                <a:solidFill>
                  <a:srgbClr val="FF0000"/>
                </a:solidFill>
              </a:rPr>
              <a:t>3000 BC </a:t>
            </a:r>
            <a:r>
              <a:rPr lang="hi-IN" sz="2400" dirty="0"/>
              <a:t>-</a:t>
            </a:r>
            <a:r>
              <a:rPr lang="en-US" sz="2400" dirty="0"/>
              <a:t>EGYPTIANS make paper from marsh grass called “</a:t>
            </a:r>
            <a:r>
              <a:rPr lang="en-US" sz="2400" dirty="0" err="1"/>
              <a:t>Cyperous</a:t>
            </a:r>
            <a:r>
              <a:rPr lang="en-US" sz="2400" dirty="0"/>
              <a:t> Papyrus”</a:t>
            </a:r>
            <a:r>
              <a:rPr lang="hi-IN" sz="2400" dirty="0"/>
              <a:t> </a:t>
            </a:r>
            <a:r>
              <a:rPr lang="en-US" sz="2400" dirty="0"/>
              <a:t>Word “Paper” derives its origin from Papyrus</a:t>
            </a:r>
          </a:p>
          <a:p>
            <a:pPr marL="285750" lvl="0" indent="-285750">
              <a:buFont typeface="Wingdings" panose="05000000000000000000" pitchFamily="2" charset="2"/>
              <a:buChar char="Ø"/>
            </a:pPr>
            <a:r>
              <a:rPr lang="en-US" sz="2400" b="1" dirty="0">
                <a:solidFill>
                  <a:srgbClr val="FF0000"/>
                </a:solidFill>
              </a:rPr>
              <a:t>105 AD</a:t>
            </a:r>
            <a:r>
              <a:rPr lang="hi-IN" sz="2400" b="1" dirty="0">
                <a:solidFill>
                  <a:srgbClr val="FF0000"/>
                </a:solidFill>
              </a:rPr>
              <a:t>- </a:t>
            </a:r>
            <a:r>
              <a:rPr lang="en-US" sz="2400" dirty="0"/>
              <a:t>China’s </a:t>
            </a:r>
            <a:r>
              <a:rPr lang="en-US" sz="2400" dirty="0" err="1"/>
              <a:t>T’sai</a:t>
            </a:r>
            <a:r>
              <a:rPr lang="en-US" sz="2400" dirty="0"/>
              <a:t> </a:t>
            </a:r>
            <a:r>
              <a:rPr lang="en-US" sz="2400" dirty="0" err="1"/>
              <a:t>Lun</a:t>
            </a:r>
            <a:r>
              <a:rPr lang="en-US" sz="2400" dirty="0"/>
              <a:t> further refines paper making process and produces </a:t>
            </a:r>
            <a:r>
              <a:rPr lang="hi-IN" sz="2400" dirty="0"/>
              <a:t>	</a:t>
            </a:r>
            <a:r>
              <a:rPr lang="en-US" sz="2400" dirty="0"/>
              <a:t>paper known as “</a:t>
            </a:r>
            <a:r>
              <a:rPr lang="en-US" sz="2400" dirty="0" err="1"/>
              <a:t>T’sai</a:t>
            </a:r>
            <a:r>
              <a:rPr lang="en-US" sz="2400" dirty="0"/>
              <a:t> </a:t>
            </a:r>
            <a:r>
              <a:rPr lang="en-US" sz="2400" dirty="0" err="1"/>
              <a:t>Ko</a:t>
            </a:r>
            <a:r>
              <a:rPr lang="en-US" sz="2400" dirty="0"/>
              <a:t>-Shi” i.e., Tsai Paper</a:t>
            </a:r>
          </a:p>
          <a:p>
            <a:pPr marL="285750" lvl="0" indent="-285750">
              <a:buFont typeface="Wingdings" panose="05000000000000000000" pitchFamily="2" charset="2"/>
              <a:buChar char="Ø"/>
            </a:pPr>
            <a:r>
              <a:rPr lang="en-US" sz="2400" b="1" dirty="0">
                <a:solidFill>
                  <a:srgbClr val="FF0000"/>
                </a:solidFill>
              </a:rPr>
              <a:t>3</a:t>
            </a:r>
            <a:r>
              <a:rPr lang="en-US" sz="2400" b="1" baseline="30000" dirty="0">
                <a:solidFill>
                  <a:srgbClr val="FF0000"/>
                </a:solidFill>
              </a:rPr>
              <a:t>rd</a:t>
            </a:r>
            <a:r>
              <a:rPr lang="en-US" sz="2400" b="1" dirty="0">
                <a:solidFill>
                  <a:srgbClr val="FF0000"/>
                </a:solidFill>
              </a:rPr>
              <a:t> Century: </a:t>
            </a:r>
            <a:r>
              <a:rPr lang="en-US" sz="2400" dirty="0"/>
              <a:t>Paper introduced in Vietnam &amp; Tibet</a:t>
            </a:r>
          </a:p>
          <a:p>
            <a:pPr marL="285750" lvl="0" indent="-285750">
              <a:buFont typeface="Wingdings" panose="05000000000000000000" pitchFamily="2" charset="2"/>
              <a:buChar char="Ø"/>
            </a:pPr>
            <a:r>
              <a:rPr lang="en-US" sz="2400" b="1" dirty="0">
                <a:solidFill>
                  <a:srgbClr val="FF0000"/>
                </a:solidFill>
              </a:rPr>
              <a:t>4</a:t>
            </a:r>
            <a:r>
              <a:rPr lang="en-US" sz="2400" b="1" baseline="30000" dirty="0">
                <a:solidFill>
                  <a:srgbClr val="FF0000"/>
                </a:solidFill>
              </a:rPr>
              <a:t>th</a:t>
            </a:r>
            <a:r>
              <a:rPr lang="en-US" sz="2400" b="1" dirty="0">
                <a:solidFill>
                  <a:srgbClr val="FF0000"/>
                </a:solidFill>
              </a:rPr>
              <a:t> Century: </a:t>
            </a:r>
            <a:r>
              <a:rPr lang="en-US" sz="2400" dirty="0"/>
              <a:t>Paper introduced in Korea </a:t>
            </a:r>
          </a:p>
          <a:p>
            <a:pPr marL="285750" lvl="0" indent="-285750">
              <a:buFont typeface="Wingdings" panose="05000000000000000000" pitchFamily="2" charset="2"/>
              <a:buChar char="Ø"/>
            </a:pPr>
            <a:r>
              <a:rPr lang="en-US" sz="2400" b="1" dirty="0">
                <a:solidFill>
                  <a:srgbClr val="FF0000"/>
                </a:solidFill>
              </a:rPr>
              <a:t>6</a:t>
            </a:r>
            <a:r>
              <a:rPr lang="en-US" sz="2400" b="1" baseline="30000" dirty="0">
                <a:solidFill>
                  <a:srgbClr val="FF0000"/>
                </a:solidFill>
              </a:rPr>
              <a:t>th</a:t>
            </a:r>
            <a:r>
              <a:rPr lang="en-US" sz="2400" b="1" dirty="0">
                <a:solidFill>
                  <a:srgbClr val="FF0000"/>
                </a:solidFill>
              </a:rPr>
              <a:t> Century: </a:t>
            </a:r>
            <a:r>
              <a:rPr lang="en-US" sz="2400" dirty="0"/>
              <a:t>Paper introduced in Japan</a:t>
            </a:r>
          </a:p>
          <a:p>
            <a:pPr marL="285750" lvl="0" indent="-285750">
              <a:buFont typeface="Wingdings" panose="05000000000000000000" pitchFamily="2" charset="2"/>
              <a:buChar char="Ø"/>
            </a:pPr>
            <a:r>
              <a:rPr lang="en-US" sz="2400" b="1" dirty="0">
                <a:solidFill>
                  <a:srgbClr val="FF0000"/>
                </a:solidFill>
              </a:rPr>
              <a:t>12</a:t>
            </a:r>
            <a:r>
              <a:rPr lang="en-US" sz="2400" b="1" baseline="30000" dirty="0">
                <a:solidFill>
                  <a:srgbClr val="FF0000"/>
                </a:solidFill>
              </a:rPr>
              <a:t>th</a:t>
            </a:r>
            <a:r>
              <a:rPr lang="en-US" sz="2400" b="1" dirty="0">
                <a:solidFill>
                  <a:srgbClr val="FF0000"/>
                </a:solidFill>
              </a:rPr>
              <a:t> Century: </a:t>
            </a:r>
            <a:r>
              <a:rPr lang="en-US" sz="2400" dirty="0"/>
              <a:t>Paper making enters Europe</a:t>
            </a:r>
          </a:p>
          <a:p>
            <a:pPr marL="285750" lvl="0" indent="-285750">
              <a:buFont typeface="Wingdings" panose="05000000000000000000" pitchFamily="2" charset="2"/>
              <a:buChar char="Ø"/>
            </a:pPr>
            <a:r>
              <a:rPr lang="en-US" sz="2400" b="1" dirty="0">
                <a:solidFill>
                  <a:srgbClr val="FF0000"/>
                </a:solidFill>
              </a:rPr>
              <a:t>15</a:t>
            </a:r>
            <a:r>
              <a:rPr lang="en-US" sz="2400" b="1" baseline="30000" dirty="0">
                <a:solidFill>
                  <a:srgbClr val="FF0000"/>
                </a:solidFill>
              </a:rPr>
              <a:t>th</a:t>
            </a:r>
            <a:r>
              <a:rPr lang="en-US" sz="2400" b="1" dirty="0">
                <a:solidFill>
                  <a:srgbClr val="FF0000"/>
                </a:solidFill>
              </a:rPr>
              <a:t> Century: </a:t>
            </a:r>
            <a:r>
              <a:rPr lang="en-US" sz="2400" dirty="0"/>
              <a:t>Paper making introduced in India by Sultan </a:t>
            </a:r>
            <a:r>
              <a:rPr lang="en-US" sz="2400" dirty="0" err="1"/>
              <a:t>Zainul</a:t>
            </a:r>
            <a:r>
              <a:rPr lang="en-US" sz="2400" dirty="0"/>
              <a:t> Abedin (</a:t>
            </a:r>
            <a:r>
              <a:rPr lang="en-US" sz="2400" dirty="0" err="1"/>
              <a:t>Shahi</a:t>
            </a:r>
            <a:r>
              <a:rPr lang="en-US" sz="2400" dirty="0"/>
              <a:t> Khan) of Kashmir (Ref: </a:t>
            </a:r>
            <a:r>
              <a:rPr lang="en-US" sz="2400" dirty="0" err="1"/>
              <a:t>Tarikh</a:t>
            </a:r>
            <a:r>
              <a:rPr lang="en-US" sz="2400" dirty="0"/>
              <a:t> –</a:t>
            </a:r>
            <a:r>
              <a:rPr lang="en-US" sz="2400" dirty="0" err="1"/>
              <a:t>i</a:t>
            </a:r>
            <a:r>
              <a:rPr lang="en-US" sz="2400" dirty="0"/>
              <a:t>-Kashmir)</a:t>
            </a:r>
          </a:p>
          <a:p>
            <a:pPr marL="285750" lvl="0" indent="-285750">
              <a:buFont typeface="Wingdings" panose="05000000000000000000" pitchFamily="2" charset="2"/>
              <a:buChar char="Ø"/>
            </a:pPr>
            <a:r>
              <a:rPr lang="en-US" sz="2400" b="1" dirty="0">
                <a:solidFill>
                  <a:srgbClr val="FF0000"/>
                </a:solidFill>
              </a:rPr>
              <a:t>15</a:t>
            </a:r>
            <a:r>
              <a:rPr lang="en-US" sz="2400" b="1" baseline="30000" dirty="0">
                <a:solidFill>
                  <a:srgbClr val="FF0000"/>
                </a:solidFill>
              </a:rPr>
              <a:t>th</a:t>
            </a:r>
            <a:r>
              <a:rPr lang="en-US" sz="2400" b="1" dirty="0">
                <a:solidFill>
                  <a:srgbClr val="FF0000"/>
                </a:solidFill>
              </a:rPr>
              <a:t> Century: </a:t>
            </a:r>
            <a:r>
              <a:rPr lang="en-US" sz="2400" dirty="0"/>
              <a:t>John </a:t>
            </a:r>
            <a:r>
              <a:rPr lang="en-US" sz="2400" dirty="0" err="1"/>
              <a:t>Guttenburg</a:t>
            </a:r>
            <a:r>
              <a:rPr lang="en-US" sz="2400" dirty="0"/>
              <a:t> prints Bible on paper –Birth of modern paper &amp; printing industry</a:t>
            </a:r>
          </a:p>
          <a:p>
            <a:pPr marL="285750" indent="-285750">
              <a:buFont typeface="Wingdings" panose="05000000000000000000" pitchFamily="2" charset="2"/>
              <a:buChar char="Ø"/>
            </a:pPr>
            <a:r>
              <a:rPr lang="en-US" sz="2400" b="1" dirty="0">
                <a:solidFill>
                  <a:srgbClr val="FF0000"/>
                </a:solidFill>
              </a:rPr>
              <a:t>18</a:t>
            </a:r>
            <a:r>
              <a:rPr lang="en-US" sz="2400" b="1" baseline="30000" dirty="0">
                <a:solidFill>
                  <a:srgbClr val="FF0000"/>
                </a:solidFill>
              </a:rPr>
              <a:t>th</a:t>
            </a:r>
            <a:r>
              <a:rPr lang="en-US" sz="2400" b="1" dirty="0">
                <a:solidFill>
                  <a:srgbClr val="FF0000"/>
                </a:solidFill>
              </a:rPr>
              <a:t> Century: </a:t>
            </a:r>
            <a:r>
              <a:rPr lang="en-US" sz="2400" dirty="0"/>
              <a:t>Nicholas Luis Robert creates a machine to produce seamless length of paper later perfected by </a:t>
            </a:r>
            <a:r>
              <a:rPr lang="en-US" sz="2400" dirty="0" err="1"/>
              <a:t>Fourdriner</a:t>
            </a:r>
            <a:r>
              <a:rPr lang="en-US" sz="2400" dirty="0"/>
              <a:t> brothers to produce mass production of paper. The Paper machine thus came to be known as </a:t>
            </a:r>
            <a:r>
              <a:rPr lang="en-US" sz="2400" dirty="0" err="1"/>
              <a:t>Fourdriner</a:t>
            </a:r>
            <a:r>
              <a:rPr lang="en-US" sz="2400" dirty="0"/>
              <a:t> Machine.</a:t>
            </a:r>
          </a:p>
        </p:txBody>
      </p:sp>
    </p:spTree>
    <p:extLst>
      <p:ext uri="{BB962C8B-B14F-4D97-AF65-F5344CB8AC3E}">
        <p14:creationId xmlns:p14="http://schemas.microsoft.com/office/powerpoint/2010/main" val="426702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28600" y="1081796"/>
            <a:ext cx="8638309"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hi-IN" sz="3200" b="1" i="0" u="sng" strike="noStrike" cap="none" normalizeH="0" baseline="0" dirty="0">
                <a:ln>
                  <a:noFill/>
                </a:ln>
                <a:solidFill>
                  <a:schemeClr val="tx1"/>
                </a:solidFill>
                <a:effectLst/>
                <a:latin typeface="Nirmala UI" pitchFamily="34" charset="0"/>
                <a:ea typeface="Calibri" pitchFamily="34" charset="0"/>
                <a:cs typeface="Nirmala UI" pitchFamily="34" charset="0"/>
              </a:rPr>
              <a:t>2-फेक सम्व्यवहार-</a:t>
            </a:r>
            <a:r>
              <a:rPr kumimoji="0" lang="en-US" sz="3200" b="1" i="0"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पेपर उद्योग से प्राप्त</a:t>
            </a:r>
            <a:r>
              <a:rPr kumimoji="0" lang="en-US"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राजस्व में महत्तम योगदान पेपर पैकिंग </a:t>
            </a:r>
            <a:r>
              <a:rPr lang="hi-IN" sz="3200" dirty="0"/>
              <a:t>मैटेरियल</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का है।</a:t>
            </a:r>
            <a:r>
              <a:rPr kumimoji="0" lang="en-US" sz="3200" b="0" i="0" u="none" strike="noStrike" cap="none" normalizeH="0" dirty="0">
                <a:ln>
                  <a:noFill/>
                </a:ln>
                <a:solidFill>
                  <a:schemeClr val="tx1"/>
                </a:solidFill>
                <a:effectLst/>
                <a:latin typeface="Nirmala UI" pitchFamily="34" charset="0"/>
                <a:ea typeface="Calibri" pitchFamily="34" charset="0"/>
                <a:cs typeface="Nirmala UI" pitchFamily="34" charset="0"/>
              </a:rPr>
              <a:t>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प्लास्टिक पैकिंग </a:t>
            </a:r>
            <a:r>
              <a:rPr lang="hi-IN" sz="3200" dirty="0">
                <a:latin typeface="Nirmala UI" pitchFamily="34" charset="0"/>
                <a:ea typeface="Calibri" pitchFamily="34" charset="0"/>
                <a:cs typeface="Nirmala UI" pitchFamily="34" charset="0"/>
              </a:rPr>
              <a:t>मैटेरियल</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एवाइड करने की प्रवृत्ति तथा राइटिंग</a:t>
            </a:r>
            <a:r>
              <a:rPr kumimoji="0" lang="en-US"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एवं न्यूजप्रिंट पेपर की माँग घटने के कारण भविष्य में पेपर पैकिंग </a:t>
            </a:r>
            <a:r>
              <a:rPr lang="hi-IN" sz="3200" dirty="0"/>
              <a:t>मैटेरियल</a:t>
            </a:r>
            <a:r>
              <a:rPr kumimoji="0" lang="en-US"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 क्षेत्र और अधिक विस्तृत होना है। निर्माता इकाईयों द्वारा अपनी अपवंचित</a:t>
            </a:r>
            <a:r>
              <a:rPr kumimoji="0" lang="en-US"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निर्माण के सापेक्ष अपवंचित</a:t>
            </a:r>
            <a:r>
              <a:rPr kumimoji="0" lang="en-US"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पैकिंग </a:t>
            </a:r>
            <a:r>
              <a:rPr lang="hi-IN" sz="3200" dirty="0"/>
              <a:t>मैटेरियल</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खरीदने की प्रवृति के कारण इस क्षेत्र में करापवंचन ज्‍यादा है। प्राय: निर्माता फर्म द्वारा पैकिंग </a:t>
            </a:r>
            <a:r>
              <a:rPr lang="hi-IN" sz="3200" dirty="0"/>
              <a:t>मैटेरियल</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सीधे प्रयुक्त करने वाली फर्म को </a:t>
            </a:r>
            <a:r>
              <a:rPr kumimoji="0" lang="en-US"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Supply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न करके के बीच में एक ट्रेडिंग फर्म डाल दी जाती है</a:t>
            </a:r>
            <a:endParaRPr kumimoji="0" lang="hi-IN" sz="3200" b="0" i="0" u="none" strike="noStrike" cap="none" normalizeH="0" baseline="0" dirty="0">
              <a:ln>
                <a:noFill/>
              </a:ln>
              <a:solidFill>
                <a:schemeClr val="tx1"/>
              </a:solidFill>
              <a:effectLst/>
              <a:latin typeface="Nirmala UI" pitchFamily="34" charset="0"/>
              <a:cs typeface="Nirmala U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990600"/>
            <a:ext cx="8534400" cy="5509200"/>
          </a:xfrm>
          <a:prstGeom prst="rect">
            <a:avLst/>
          </a:prstGeom>
        </p:spPr>
        <p:txBody>
          <a:bodyPr wrap="square">
            <a:spAutoFit/>
          </a:bodyPr>
          <a:lstStyle/>
          <a:p>
            <a:pPr lvl="0" algn="just" eaLnBrk="0" fontAlgn="base" hangingPunct="0">
              <a:spcBef>
                <a:spcPct val="0"/>
              </a:spcBef>
              <a:spcAft>
                <a:spcPct val="0"/>
              </a:spcAft>
            </a:pPr>
            <a:r>
              <a:rPr lang="hi-IN" sz="3200" dirty="0">
                <a:latin typeface="Nirmala UI" pitchFamily="34" charset="0"/>
                <a:ea typeface="Calibri" pitchFamily="34" charset="0"/>
                <a:cs typeface="Nirmala UI" pitchFamily="34" charset="0"/>
              </a:rPr>
              <a:t>और उस</a:t>
            </a:r>
            <a:r>
              <a:rPr lang="en-US" sz="3200" dirty="0">
                <a:latin typeface="Nirmala UI" pitchFamily="34" charset="0"/>
                <a:ea typeface="Calibri" pitchFamily="34" charset="0"/>
                <a:cs typeface="Nirmala UI" pitchFamily="34" charset="0"/>
              </a:rPr>
              <a:t> </a:t>
            </a:r>
            <a:r>
              <a:rPr lang="hi-IN" sz="3200" dirty="0">
                <a:latin typeface="Nirmala UI" pitchFamily="34" charset="0"/>
                <a:ea typeface="Calibri" pitchFamily="34" charset="0"/>
                <a:cs typeface="Nirmala UI" pitchFamily="34" charset="0"/>
              </a:rPr>
              <a:t>फर्म द्वारा पैकिंग मैटेरियल की </a:t>
            </a:r>
            <a:r>
              <a:rPr lang="en-US" sz="3200" dirty="0">
                <a:latin typeface="Nirmala UI" pitchFamily="34" charset="0"/>
                <a:ea typeface="Calibri" pitchFamily="34" charset="0"/>
                <a:cs typeface="Nirmala UI" pitchFamily="34" charset="0"/>
              </a:rPr>
              <a:t>Supply- </a:t>
            </a:r>
            <a:r>
              <a:rPr lang="en-US" sz="3200" dirty="0" err="1">
                <a:latin typeface="Nirmala UI" pitchFamily="34" charset="0"/>
                <a:ea typeface="Calibri" pitchFamily="34" charset="0"/>
                <a:cs typeface="Nirmala UI" pitchFamily="34" charset="0"/>
              </a:rPr>
              <a:t>B2C</a:t>
            </a:r>
            <a:r>
              <a:rPr lang="en-US" sz="3200" dirty="0">
                <a:latin typeface="Nirmala UI" pitchFamily="34" charset="0"/>
                <a:ea typeface="Calibri" pitchFamily="34" charset="0"/>
                <a:cs typeface="Nirmala UI" pitchFamily="34" charset="0"/>
              </a:rPr>
              <a:t> </a:t>
            </a:r>
            <a:r>
              <a:rPr lang="hi-IN" sz="3200" dirty="0">
                <a:latin typeface="Nirmala UI" pitchFamily="34" charset="0"/>
                <a:ea typeface="Calibri" pitchFamily="34" charset="0"/>
                <a:cs typeface="Nirmala UI" pitchFamily="34" charset="0"/>
              </a:rPr>
              <a:t>प्रदर्शित कर</a:t>
            </a:r>
            <a:r>
              <a:rPr lang="en-US" sz="3200" dirty="0">
                <a:latin typeface="Nirmala UI" pitchFamily="34" charset="0"/>
                <a:ea typeface="Calibri" pitchFamily="34" charset="0"/>
                <a:cs typeface="Nirmala UI" pitchFamily="34" charset="0"/>
              </a:rPr>
              <a:t> </a:t>
            </a:r>
            <a:r>
              <a:rPr lang="hi-IN" sz="3200" dirty="0">
                <a:latin typeface="Nirmala UI" pitchFamily="34" charset="0"/>
                <a:ea typeface="Calibri" pitchFamily="34" charset="0"/>
                <a:cs typeface="Nirmala UI" pitchFamily="34" charset="0"/>
              </a:rPr>
              <a:t>दी जाती है या </a:t>
            </a:r>
            <a:r>
              <a:rPr lang="en-US" sz="3200" dirty="0">
                <a:latin typeface="Nirmala UI" pitchFamily="34" charset="0"/>
                <a:ea typeface="Calibri" pitchFamily="34" charset="0"/>
                <a:cs typeface="Nirmala UI" pitchFamily="34" charset="0"/>
              </a:rPr>
              <a:t>Actual Supply </a:t>
            </a:r>
            <a:r>
              <a:rPr lang="hi-IN" sz="3200" dirty="0">
                <a:latin typeface="Nirmala UI" pitchFamily="34" charset="0"/>
                <a:ea typeface="Calibri" pitchFamily="34" charset="0"/>
                <a:cs typeface="Nirmala UI" pitchFamily="34" charset="0"/>
              </a:rPr>
              <a:t>किसी और को की जाती है तथा </a:t>
            </a:r>
            <a:r>
              <a:rPr lang="en-US" sz="3200" dirty="0">
                <a:latin typeface="Nirmala UI" pitchFamily="34" charset="0"/>
                <a:ea typeface="Calibri" pitchFamily="34" charset="0"/>
                <a:cs typeface="Nirmala UI" pitchFamily="34" charset="0"/>
              </a:rPr>
              <a:t>ITC </a:t>
            </a:r>
            <a:r>
              <a:rPr lang="hi-IN" sz="3200" dirty="0">
                <a:latin typeface="Nirmala UI" pitchFamily="34" charset="0"/>
                <a:ea typeface="Calibri" pitchFamily="34" charset="0"/>
                <a:cs typeface="Nirmala UI" pitchFamily="34" charset="0"/>
              </a:rPr>
              <a:t>किसी और को पासऑन</a:t>
            </a:r>
            <a:r>
              <a:rPr lang="en-US" sz="3200" dirty="0">
                <a:latin typeface="Nirmala UI" pitchFamily="34" charset="0"/>
                <a:ea typeface="Calibri" pitchFamily="34" charset="0"/>
                <a:cs typeface="Nirmala UI" pitchFamily="34" charset="0"/>
              </a:rPr>
              <a:t> </a:t>
            </a:r>
            <a:r>
              <a:rPr lang="hi-IN" sz="3200" dirty="0">
                <a:latin typeface="Nirmala UI" pitchFamily="34" charset="0"/>
                <a:ea typeface="Calibri" pitchFamily="34" charset="0"/>
                <a:cs typeface="Nirmala UI" pitchFamily="34" charset="0"/>
              </a:rPr>
              <a:t>कर दी जाती है</a:t>
            </a:r>
            <a:r>
              <a:rPr lang="en-US" sz="3200" dirty="0">
                <a:latin typeface="Nirmala UI" pitchFamily="34" charset="0"/>
                <a:ea typeface="Calibri" pitchFamily="34" charset="0"/>
                <a:cs typeface="Nirmala UI" pitchFamily="34" charset="0"/>
              </a:rPr>
              <a:t>,</a:t>
            </a:r>
            <a:r>
              <a:rPr lang="hi-IN" sz="3200" dirty="0">
                <a:latin typeface="Nirmala UI" pitchFamily="34" charset="0"/>
                <a:ea typeface="Calibri" pitchFamily="34" charset="0"/>
                <a:cs typeface="Nirmala UI" pitchFamily="34" charset="0"/>
              </a:rPr>
              <a:t> या फिर ट्रेडिंग</a:t>
            </a:r>
            <a:r>
              <a:rPr lang="en-US" sz="3200" dirty="0">
                <a:latin typeface="Nirmala UI" pitchFamily="34" charset="0"/>
                <a:ea typeface="Calibri" pitchFamily="34" charset="0"/>
                <a:cs typeface="Nirmala UI" pitchFamily="34" charset="0"/>
              </a:rPr>
              <a:t> </a:t>
            </a:r>
            <a:r>
              <a:rPr lang="hi-IN" sz="3200" dirty="0">
                <a:latin typeface="Nirmala UI" pitchFamily="34" charset="0"/>
                <a:ea typeface="Calibri" pitchFamily="34" charset="0"/>
                <a:cs typeface="Nirmala UI" pitchFamily="34" charset="0"/>
              </a:rPr>
              <a:t>फर्म द्वारा</a:t>
            </a:r>
            <a:r>
              <a:rPr lang="en-US" sz="3200" dirty="0">
                <a:latin typeface="Nirmala UI" pitchFamily="34" charset="0"/>
                <a:ea typeface="Calibri" pitchFamily="34" charset="0"/>
                <a:cs typeface="Nirmala UI" pitchFamily="34" charset="0"/>
              </a:rPr>
              <a:t> </a:t>
            </a:r>
            <a:r>
              <a:rPr lang="hi-IN" sz="3200" dirty="0">
                <a:latin typeface="Nirmala UI" pitchFamily="34" charset="0"/>
                <a:ea typeface="Calibri" pitchFamily="34" charset="0"/>
                <a:cs typeface="Nirmala UI" pitchFamily="34" charset="0"/>
              </a:rPr>
              <a:t>स्वयं इसकी फर्जी खपत दिखा दी जाती है। ऐसे मामलों में माल के परिवहन तथा भुगतान की गंभीर जाँच अपेक्षित हो जाती है। उपरोक्त दोनों मामलों में </a:t>
            </a:r>
            <a:r>
              <a:rPr lang="en-US" sz="3200" dirty="0" err="1">
                <a:latin typeface="Nirmala UI" pitchFamily="34" charset="0"/>
                <a:ea typeface="Calibri" pitchFamily="34" charset="0"/>
                <a:cs typeface="Nirmala UI" pitchFamily="34" charset="0"/>
              </a:rPr>
              <a:t>GST</a:t>
            </a:r>
            <a:r>
              <a:rPr lang="hi-IN" sz="3200" dirty="0">
                <a:latin typeface="Nirmala UI" pitchFamily="34" charset="0"/>
                <a:ea typeface="Calibri" pitchFamily="34" charset="0"/>
                <a:cs typeface="Nirmala UI" pitchFamily="34" charset="0"/>
              </a:rPr>
              <a:t> अपवंचन के अतिरिक्त</a:t>
            </a:r>
            <a:r>
              <a:rPr lang="en-US" sz="3200" dirty="0">
                <a:latin typeface="Nirmala UI" pitchFamily="34" charset="0"/>
                <a:ea typeface="Calibri" pitchFamily="34" charset="0"/>
                <a:cs typeface="Nirmala UI" pitchFamily="34" charset="0"/>
              </a:rPr>
              <a:t> </a:t>
            </a:r>
            <a:r>
              <a:rPr lang="hi-IN" sz="3200" dirty="0">
                <a:latin typeface="Nirmala UI" pitchFamily="34" charset="0"/>
                <a:ea typeface="Calibri" pitchFamily="34" charset="0"/>
                <a:cs typeface="Nirmala UI" pitchFamily="34" charset="0"/>
              </a:rPr>
              <a:t>मनीलॉड्रिंग</a:t>
            </a:r>
            <a:r>
              <a:rPr lang="en-US" sz="3200" dirty="0">
                <a:latin typeface="Nirmala UI" pitchFamily="34" charset="0"/>
                <a:ea typeface="Calibri" pitchFamily="34" charset="0"/>
                <a:cs typeface="Nirmala UI" pitchFamily="34" charset="0"/>
              </a:rPr>
              <a:t> </a:t>
            </a:r>
            <a:r>
              <a:rPr lang="hi-IN" sz="3200" dirty="0">
                <a:latin typeface="Nirmala UI" pitchFamily="34" charset="0"/>
                <a:ea typeface="Calibri" pitchFamily="34" charset="0"/>
                <a:cs typeface="Nirmala UI" pitchFamily="34" charset="0"/>
              </a:rPr>
              <a:t>भी सम्मिलित हो सकती है। इस संदर्भ में </a:t>
            </a:r>
            <a:r>
              <a:rPr lang="en-US" sz="3200" dirty="0">
                <a:latin typeface="Nirmala UI" pitchFamily="34" charset="0"/>
                <a:ea typeface="Calibri" pitchFamily="34" charset="0"/>
                <a:cs typeface="Nirmala UI" pitchFamily="34" charset="0"/>
              </a:rPr>
              <a:t>Union Budget 2020</a:t>
            </a:r>
            <a:r>
              <a:rPr lang="hi-IN" sz="3200" dirty="0">
                <a:latin typeface="Nirmala UI" pitchFamily="34" charset="0"/>
                <a:ea typeface="Calibri" pitchFamily="34" charset="0"/>
                <a:cs typeface="Nirmala UI" pitchFamily="34" charset="0"/>
              </a:rPr>
              <a:t> के माध्‍यम से </a:t>
            </a:r>
            <a:r>
              <a:rPr lang="en-US" sz="3200" dirty="0">
                <a:latin typeface="Nirmala UI" pitchFamily="34" charset="0"/>
                <a:ea typeface="Calibri" pitchFamily="34" charset="0"/>
                <a:cs typeface="Nirmala UI" pitchFamily="34" charset="0"/>
              </a:rPr>
              <a:t>Income Tax Act </a:t>
            </a:r>
            <a:r>
              <a:rPr lang="hi-IN" sz="3200" dirty="0">
                <a:latin typeface="Nirmala UI" pitchFamily="34" charset="0"/>
                <a:ea typeface="Calibri" pitchFamily="34" charset="0"/>
                <a:cs typeface="Nirmala UI" pitchFamily="34" charset="0"/>
              </a:rPr>
              <a:t>में </a:t>
            </a:r>
            <a:r>
              <a:rPr lang="en-US" sz="3200" dirty="0">
                <a:latin typeface="Nirmala UI" pitchFamily="34" charset="0"/>
                <a:ea typeface="Calibri" pitchFamily="34" charset="0"/>
                <a:cs typeface="Nirmala UI" pitchFamily="34" charset="0"/>
              </a:rPr>
              <a:t>fake Invoice, false admitted entries </a:t>
            </a:r>
            <a:r>
              <a:rPr lang="hi-IN" sz="3200" dirty="0">
                <a:latin typeface="Nirmala UI" pitchFamily="34" charset="0"/>
                <a:ea typeface="Calibri" pitchFamily="34" charset="0"/>
                <a:cs typeface="Nirmala UI" pitchFamily="34" charset="0"/>
              </a:rPr>
              <a:t>के लिए अर्थदण्ड का प्राविधान</a:t>
            </a:r>
            <a:r>
              <a:rPr lang="en-US" sz="3200" dirty="0">
                <a:latin typeface="Nirmala UI" pitchFamily="34" charset="0"/>
                <a:ea typeface="Calibri" pitchFamily="34" charset="0"/>
                <a:cs typeface="Nirmala UI" pitchFamily="34" charset="0"/>
              </a:rPr>
              <a:t> </a:t>
            </a:r>
            <a:r>
              <a:rPr lang="hi-IN" sz="3200" dirty="0">
                <a:latin typeface="Nirmala UI" pitchFamily="34" charset="0"/>
                <a:ea typeface="Calibri" pitchFamily="34" charset="0"/>
                <a:cs typeface="Nirmala UI" pitchFamily="34" charset="0"/>
              </a:rPr>
              <a:t>किया गया है।</a:t>
            </a:r>
            <a:endParaRPr lang="hi-IN" sz="3200" dirty="0">
              <a:latin typeface="Nirmala UI" pitchFamily="34" charset="0"/>
              <a:cs typeface="Nirmala UI" pitchFamily="34" charset="0"/>
            </a:endParaRPr>
          </a:p>
        </p:txBody>
      </p:sp>
    </p:spTree>
    <p:extLst>
      <p:ext uri="{BB962C8B-B14F-4D97-AF65-F5344CB8AC3E}">
        <p14:creationId xmlns:p14="http://schemas.microsoft.com/office/powerpoint/2010/main" val="344243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52400" y="1084421"/>
            <a:ext cx="8763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3200" b="1" i="0" u="sng" strike="noStrike" cap="none" normalizeH="0" baseline="0" dirty="0">
                <a:ln>
                  <a:noFill/>
                </a:ln>
                <a:solidFill>
                  <a:schemeClr val="tx1"/>
                </a:solidFill>
                <a:effectLst/>
                <a:latin typeface="Nirmala UI" pitchFamily="34" charset="0"/>
                <a:ea typeface="Calibri" pitchFamily="34" charset="0"/>
                <a:cs typeface="Nirmala UI" pitchFamily="34" charset="0"/>
              </a:rPr>
              <a:t>3- </a:t>
            </a:r>
            <a:r>
              <a:rPr kumimoji="0" lang="hi-IN" sz="3200" b="1" i="0" u="sng" strike="noStrike" cap="none" normalizeH="0" baseline="0" dirty="0">
                <a:ln>
                  <a:noFill/>
                </a:ln>
                <a:solidFill>
                  <a:schemeClr val="tx1"/>
                </a:solidFill>
                <a:effectLst/>
                <a:latin typeface="Nirmala UI" pitchFamily="34" charset="0"/>
                <a:ea typeface="Calibri" pitchFamily="34" charset="0"/>
                <a:cs typeface="Nirmala UI" pitchFamily="34" charset="0"/>
              </a:rPr>
              <a:t>रॉ </a:t>
            </a:r>
            <a:r>
              <a:rPr lang="hi-IN" sz="3200" b="1" u="sng" dirty="0">
                <a:latin typeface="Nirmala UI" pitchFamily="34" charset="0"/>
                <a:ea typeface="Calibri" pitchFamily="34" charset="0"/>
                <a:cs typeface="Nirmala UI" pitchFamily="34" charset="0"/>
              </a:rPr>
              <a:t>मै</a:t>
            </a:r>
            <a:r>
              <a:rPr kumimoji="0" lang="hi-IN" sz="3200" b="1" i="0" u="sng" strike="noStrike" cap="none" normalizeH="0" baseline="0" dirty="0">
                <a:ln>
                  <a:noFill/>
                </a:ln>
                <a:solidFill>
                  <a:schemeClr val="tx1"/>
                </a:solidFill>
                <a:effectLst/>
                <a:latin typeface="Nirmala UI" pitchFamily="34" charset="0"/>
                <a:ea typeface="Calibri" pitchFamily="34" charset="0"/>
                <a:cs typeface="Nirmala UI" pitchFamily="34" charset="0"/>
              </a:rPr>
              <a:t>टेरियल की </a:t>
            </a:r>
            <a:r>
              <a:rPr lang="hi-IN" sz="3200" b="1" u="sng" dirty="0">
                <a:latin typeface="Nirmala UI" pitchFamily="34" charset="0"/>
                <a:ea typeface="Calibri" pitchFamily="34" charset="0"/>
                <a:cs typeface="Nirmala UI" pitchFamily="34" charset="0"/>
              </a:rPr>
              <a:t>अपंजीकृत व्‍यक्ति </a:t>
            </a:r>
            <a:r>
              <a:rPr kumimoji="0" lang="hi-IN" sz="3200" b="1" i="0" u="sng" strike="noStrike" cap="none" normalizeH="0" baseline="0" dirty="0">
                <a:ln>
                  <a:noFill/>
                </a:ln>
                <a:solidFill>
                  <a:schemeClr val="tx1"/>
                </a:solidFill>
                <a:effectLst/>
                <a:latin typeface="Nirmala UI" pitchFamily="34" charset="0"/>
                <a:ea typeface="Calibri" pitchFamily="34" charset="0"/>
                <a:cs typeface="Nirmala UI" pitchFamily="34" charset="0"/>
              </a:rPr>
              <a:t>से खरीद-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निर्माता इकाईयों द्वारा मुख्‍य रॉ </a:t>
            </a:r>
            <a:r>
              <a:rPr lang="hi-IN" sz="3200" dirty="0">
                <a:latin typeface="Nirmala UI" pitchFamily="34" charset="0"/>
                <a:ea typeface="Calibri" pitchFamily="34" charset="0"/>
                <a:cs typeface="Nirmala UI" pitchFamily="34" charset="0"/>
              </a:rPr>
              <a:t>मैटेरियल</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की खरीद अपंजीकृत व्‍यक्ति से भी व्‍यापक पैमाने पर की जाती है। </a:t>
            </a:r>
            <a:r>
              <a:rPr lang="hi-IN" sz="3200" dirty="0">
                <a:latin typeface="Nirmala UI" pitchFamily="34" charset="0"/>
                <a:ea typeface="Calibri" pitchFamily="34" charset="0"/>
                <a:cs typeface="Nirmala UI" pitchFamily="34" charset="0"/>
              </a:rPr>
              <a:t>अपंजीकृत व्‍यक्ति से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 गयी खरीद पर कर देयता नहीं है। अत: लेखा</a:t>
            </a:r>
            <a:r>
              <a:rPr kumimoji="0" lang="en-US"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पुस्तकों के बाहर खरीद-निर्माण और बिक्री की संभावना बढ़ जाती है। </a:t>
            </a:r>
            <a:r>
              <a:rPr lang="hi-IN" sz="3200" dirty="0">
                <a:latin typeface="Nirmala UI" pitchFamily="34" charset="0"/>
                <a:ea typeface="Calibri" pitchFamily="34" charset="0"/>
                <a:cs typeface="Nirmala UI" pitchFamily="34" charset="0"/>
              </a:rPr>
              <a:t>अपंजीकृत व्‍यक्ति से </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 गयी खरीद पर कर की देयता नहीं है लेकिन इससे सम्‍बन्धित लेखापुस्‍तकों जैसे परचेज इनवायस</a:t>
            </a:r>
            <a:r>
              <a:rPr kumimoji="0" lang="en-US"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पेमेंट वाऊचर को रखा जाना आवश्‍यक है। इनकी सहायता से इस प्रकार की खरीद </a:t>
            </a:r>
            <a:r>
              <a:rPr lang="hi-IN" sz="3200" dirty="0">
                <a:latin typeface="Nirmala UI" pitchFamily="34" charset="0"/>
                <a:ea typeface="Calibri" pitchFamily="34" charset="0"/>
                <a:cs typeface="Nirmala UI" pitchFamily="34" charset="0"/>
              </a:rPr>
              <a:t>का</a:t>
            </a:r>
            <a:r>
              <a:rPr kumimoji="0" lang="hi-IN" sz="32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वास्‍तविक आंकलन किया जा सकता है। </a:t>
            </a:r>
            <a:endParaRPr kumimoji="0" lang="en-US" sz="3200" b="0" i="0" u="none" strike="noStrike" cap="none" normalizeH="0" baseline="0" dirty="0">
              <a:ln>
                <a:noFill/>
              </a:ln>
              <a:solidFill>
                <a:schemeClr val="tx1"/>
              </a:solidFill>
              <a:effectLst/>
              <a:latin typeface="Nirmala UI" pitchFamily="34" charset="0"/>
              <a:cs typeface="Nirmala U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0893" y="656302"/>
            <a:ext cx="8686800" cy="62016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Nirmala UI" pitchFamily="34" charset="0"/>
                <a:ea typeface="Calibri" pitchFamily="34" charset="0"/>
                <a:cs typeface="Nirmala UI" pitchFamily="34" charset="0"/>
              </a:rPr>
              <a:t>4-</a:t>
            </a:r>
            <a:r>
              <a:rPr kumimoji="0" lang="hi-IN" sz="2800" b="1" i="0" u="sng" strike="noStrike" cap="none" normalizeH="0" baseline="0" dirty="0">
                <a:ln>
                  <a:noFill/>
                </a:ln>
                <a:solidFill>
                  <a:schemeClr val="tx1"/>
                </a:solidFill>
                <a:effectLst/>
                <a:latin typeface="Nirmala UI" pitchFamily="34" charset="0"/>
                <a:ea typeface="Calibri" pitchFamily="34" charset="0"/>
                <a:cs typeface="Nirmala UI" pitchFamily="34" charset="0"/>
              </a:rPr>
              <a:t>केमिकल प्रयोग के आधार पर वास्‍तविक उत्‍पादन का निर्धारण- </a:t>
            </a:r>
            <a:endParaRPr kumimoji="0" lang="en-US" sz="2800" b="0" i="0" u="none" strike="noStrike" cap="none" normalizeH="0" baseline="0" dirty="0">
              <a:ln>
                <a:noFill/>
              </a:ln>
              <a:solidFill>
                <a:schemeClr val="tx1"/>
              </a:solidFill>
              <a:effectLst/>
              <a:latin typeface="Nirmala UI" pitchFamily="34" charset="0"/>
              <a:cs typeface="Nirmala UI" pitchFamily="34" charset="0"/>
            </a:endParaRPr>
          </a:p>
          <a:p>
            <a:pPr lvl="0" algn="just" eaLnBrk="0" fontAlgn="base" hangingPunct="0">
              <a:spcBef>
                <a:spcPct val="0"/>
              </a:spcBef>
              <a:spcAft>
                <a:spcPct val="0"/>
              </a:spcAft>
            </a:pPr>
            <a:r>
              <a:rPr kumimoji="0" lang="hi-IN" sz="31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पल्‍प</a:t>
            </a:r>
            <a:r>
              <a:rPr kumimoji="0" lang="en-US" sz="31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31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निर्माण से लेकर ब्‍लीचिंग तक निर्माण प्रक्रिया में कई प्रकार के केमिकल का प्रयोग किया जाता है। रॉ-</a:t>
            </a:r>
            <a:r>
              <a:rPr lang="hi-IN" sz="3100" dirty="0">
                <a:latin typeface="Nirmala UI" pitchFamily="34" charset="0"/>
                <a:ea typeface="Calibri" pitchFamily="34" charset="0"/>
                <a:cs typeface="Nirmala UI" pitchFamily="34" charset="0"/>
              </a:rPr>
              <a:t> मैटेरियल</a:t>
            </a:r>
            <a:r>
              <a:rPr kumimoji="0" lang="hi-IN" sz="31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की गुणवत्ता पृथक-पृथक होने के कारण केमिकल प्रयोग की मात्रा बदल सकती है। प्रदूषण नियंत्रण बोर्ड </a:t>
            </a:r>
            <a:r>
              <a:rPr lang="hi-IN" sz="3100" dirty="0">
                <a:latin typeface="Nirmala UI" pitchFamily="34" charset="0"/>
                <a:ea typeface="Calibri" pitchFamily="34" charset="0"/>
                <a:cs typeface="Nirmala UI" pitchFamily="34" charset="0"/>
              </a:rPr>
              <a:t>द्वारा रसायनों के रिसाइक्लिंग यूनिट लगाये जाने के निर्देश दिये जाने के कारण </a:t>
            </a:r>
            <a:r>
              <a:rPr kumimoji="0" lang="hi-IN" sz="31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रिसाइकिल होने के उपरांत ये </a:t>
            </a:r>
            <a:r>
              <a:rPr lang="hi-IN" sz="3100" dirty="0">
                <a:latin typeface="Nirmala UI" pitchFamily="34" charset="0"/>
                <a:ea typeface="Calibri" pitchFamily="34" charset="0"/>
                <a:cs typeface="Nirmala UI" pitchFamily="34" charset="0"/>
              </a:rPr>
              <a:t>के</a:t>
            </a:r>
            <a:r>
              <a:rPr kumimoji="0" lang="hi-IN" sz="31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मिकल पुन: वापस प्राप्त कर</a:t>
            </a:r>
            <a:r>
              <a:rPr kumimoji="0" lang="hi-IN" sz="3100" b="0" i="0" u="none" strike="noStrike" cap="none" normalizeH="0" dirty="0">
                <a:ln>
                  <a:noFill/>
                </a:ln>
                <a:solidFill>
                  <a:schemeClr val="tx1"/>
                </a:solidFill>
                <a:effectLst/>
                <a:latin typeface="Nirmala UI" pitchFamily="34" charset="0"/>
                <a:ea typeface="Calibri" pitchFamily="34" charset="0"/>
                <a:cs typeface="Nirmala UI" pitchFamily="34" charset="0"/>
              </a:rPr>
              <a:t> पेपर निर्माण में उपयोग कर</a:t>
            </a:r>
            <a:r>
              <a:rPr kumimoji="0" lang="hi-IN" sz="31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लिये जाते हैं। किसी </a:t>
            </a:r>
            <a:r>
              <a:rPr lang="hi-IN" sz="3100" dirty="0">
                <a:latin typeface="Nirmala UI" pitchFamily="34" charset="0"/>
                <a:ea typeface="Calibri" pitchFamily="34" charset="0"/>
                <a:cs typeface="Nirmala UI" pitchFamily="34" charset="0"/>
              </a:rPr>
              <a:t>यू</a:t>
            </a:r>
            <a:r>
              <a:rPr kumimoji="0" lang="hi-IN" sz="31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निट द्वारा केमिकल प्रयोग का अनुपात क्या है</a:t>
            </a:r>
            <a:r>
              <a:rPr kumimoji="0" lang="hi-IN" sz="3100" b="0" i="0" u="none" strike="noStrike" cap="none" normalizeH="0" dirty="0">
                <a:ln>
                  <a:noFill/>
                </a:ln>
                <a:solidFill>
                  <a:schemeClr val="tx1"/>
                </a:solidFill>
                <a:effectLst/>
                <a:latin typeface="Nirmala UI" pitchFamily="34" charset="0"/>
                <a:ea typeface="Calibri" pitchFamily="34" charset="0"/>
                <a:cs typeface="Nirmala UI" pitchFamily="34" charset="0"/>
              </a:rPr>
              <a:t> </a:t>
            </a:r>
            <a:r>
              <a:rPr kumimoji="0" lang="hi-IN" sz="31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तथा पुन: केमिकल को किस अनुपात में रिकवर किया जा रहा है इस तथ्य को संज्ञान में रखते हुए निर्माण का सहज आंकलन किया जा सकता है।</a:t>
            </a:r>
            <a:endParaRPr kumimoji="0" lang="en-US" sz="3100" b="0" i="0" u="none" strike="noStrike" cap="none" normalizeH="0" baseline="0" dirty="0">
              <a:ln>
                <a:noFill/>
              </a:ln>
              <a:solidFill>
                <a:schemeClr val="tx1"/>
              </a:solidFill>
              <a:effectLst/>
              <a:latin typeface="Nirmala UI" pitchFamily="34" charset="0"/>
              <a:cs typeface="Nirmala U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182" y="914400"/>
            <a:ext cx="8610600" cy="5816977"/>
          </a:xfrm>
          <a:prstGeom prst="rect">
            <a:avLst/>
          </a:prstGeom>
          <a:noFill/>
        </p:spPr>
        <p:txBody>
          <a:bodyPr wrap="square" rtlCol="0">
            <a:spAutoFit/>
          </a:bodyPr>
          <a:lstStyle/>
          <a:p>
            <a:r>
              <a:rPr lang="hi-IN" sz="2400" dirty="0">
                <a:latin typeface="Nirmala UI" pitchFamily="34" charset="0"/>
                <a:ea typeface="Nirmala UI" pitchFamily="34" charset="0"/>
                <a:cs typeface="Nirmala UI" pitchFamily="34" charset="0"/>
              </a:rPr>
              <a:t>कागज उद्योग में मुख्यत: निम्न केमिकल्स का प्रयोग होता है । </a:t>
            </a:r>
          </a:p>
          <a:p>
            <a:pPr marL="342900" indent="-342900">
              <a:buFont typeface="Wingdings" pitchFamily="2" charset="2"/>
              <a:buChar char="Ø"/>
            </a:pPr>
            <a:r>
              <a:rPr lang="en-US" sz="2400" dirty="0" err="1">
                <a:latin typeface="Nirmala UI" pitchFamily="34" charset="0"/>
                <a:ea typeface="Nirmala UI" pitchFamily="34" charset="0"/>
                <a:cs typeface="Nirmala UI" pitchFamily="34" charset="0"/>
              </a:rPr>
              <a:t>NaOH</a:t>
            </a:r>
            <a:r>
              <a:rPr lang="en-US" sz="2400" dirty="0">
                <a:latin typeface="Nirmala UI" pitchFamily="34" charset="0"/>
                <a:ea typeface="Nirmala UI" pitchFamily="34" charset="0"/>
                <a:cs typeface="Nirmala UI" pitchFamily="34" charset="0"/>
              </a:rPr>
              <a:t> + </a:t>
            </a:r>
            <a:r>
              <a:rPr lang="en-US" sz="2400" dirty="0" err="1">
                <a:latin typeface="Nirmala UI" pitchFamily="34" charset="0"/>
                <a:ea typeface="Nirmala UI" pitchFamily="34" charset="0"/>
                <a:cs typeface="Nirmala UI" pitchFamily="34" charset="0"/>
              </a:rPr>
              <a:t>Na</a:t>
            </a:r>
            <a:r>
              <a:rPr lang="en-US" sz="1400" dirty="0" err="1">
                <a:latin typeface="Nirmala UI" pitchFamily="34" charset="0"/>
                <a:ea typeface="Nirmala UI" pitchFamily="34" charset="0"/>
                <a:cs typeface="Nirmala UI" pitchFamily="34" charset="0"/>
              </a:rPr>
              <a:t>2</a:t>
            </a:r>
            <a:r>
              <a:rPr lang="en-US" sz="2400" dirty="0" err="1">
                <a:latin typeface="Nirmala UI" pitchFamily="34" charset="0"/>
                <a:ea typeface="Nirmala UI" pitchFamily="34" charset="0"/>
                <a:cs typeface="Nirmala UI" pitchFamily="34" charset="0"/>
              </a:rPr>
              <a:t>S</a:t>
            </a:r>
            <a:r>
              <a:rPr lang="en-US" sz="2400" dirty="0">
                <a:latin typeface="Nirmala UI" pitchFamily="34" charset="0"/>
                <a:ea typeface="Nirmala UI" pitchFamily="34" charset="0"/>
                <a:cs typeface="Nirmala UI" pitchFamily="34" charset="0"/>
              </a:rPr>
              <a:t> ( Sodium Hydroxide + Sodium </a:t>
            </a:r>
            <a:r>
              <a:rPr lang="en-US" sz="2400" dirty="0" err="1">
                <a:latin typeface="Nirmala UI" pitchFamily="34" charset="0"/>
                <a:ea typeface="Nirmala UI" pitchFamily="34" charset="0"/>
                <a:cs typeface="Nirmala UI" pitchFamily="34" charset="0"/>
              </a:rPr>
              <a:t>Sulphide</a:t>
            </a:r>
            <a:r>
              <a:rPr lang="en-US" sz="2400" dirty="0">
                <a:latin typeface="Nirmala UI" pitchFamily="34" charset="0"/>
                <a:ea typeface="Nirmala UI" pitchFamily="34" charset="0"/>
                <a:cs typeface="Nirmala UI" pitchFamily="34" charset="0"/>
              </a:rPr>
              <a:t>) – For Pulling of Raw Materials</a:t>
            </a:r>
          </a:p>
          <a:p>
            <a:pPr marL="342900" indent="-342900">
              <a:buFont typeface="Wingdings" pitchFamily="2" charset="2"/>
              <a:buChar char="Ø"/>
            </a:pPr>
            <a:r>
              <a:rPr lang="en-US" sz="2400" dirty="0">
                <a:latin typeface="Nirmala UI" pitchFamily="34" charset="0"/>
                <a:ea typeface="Nirmala UI" pitchFamily="34" charset="0"/>
                <a:cs typeface="Nirmala UI" pitchFamily="34" charset="0"/>
              </a:rPr>
              <a:t>Chlorine dioxide, Chlorine Peroxide &amp; Calcium Hypo Chlorine- For Bleaching of Pulp</a:t>
            </a:r>
          </a:p>
          <a:p>
            <a:pPr marL="342900" indent="-342900">
              <a:buFont typeface="Wingdings" pitchFamily="2" charset="2"/>
              <a:buChar char="Ø"/>
            </a:pPr>
            <a:r>
              <a:rPr lang="en-US" sz="2400" dirty="0" err="1">
                <a:latin typeface="Nirmala UI" pitchFamily="34" charset="0"/>
                <a:ea typeface="Nirmala UI" pitchFamily="34" charset="0"/>
                <a:cs typeface="Nirmala UI" pitchFamily="34" charset="0"/>
              </a:rPr>
              <a:t>AKD</a:t>
            </a:r>
            <a:r>
              <a:rPr lang="en-US" sz="2400" dirty="0">
                <a:latin typeface="Nirmala UI" pitchFamily="34" charset="0"/>
                <a:ea typeface="Nirmala UI" pitchFamily="34" charset="0"/>
                <a:cs typeface="Nirmala UI" pitchFamily="34" charset="0"/>
              </a:rPr>
              <a:t> (Alkyl Ketene Dimer) – For sizing of paper</a:t>
            </a:r>
          </a:p>
          <a:p>
            <a:pPr marL="342900" indent="-342900">
              <a:buFont typeface="Wingdings" pitchFamily="2" charset="2"/>
              <a:buChar char="Ø"/>
            </a:pPr>
            <a:r>
              <a:rPr lang="en-US" sz="2400" dirty="0">
                <a:latin typeface="Nirmala UI" pitchFamily="34" charset="0"/>
                <a:ea typeface="Nirmala UI" pitchFamily="34" charset="0"/>
                <a:cs typeface="Nirmala UI" pitchFamily="34" charset="0"/>
              </a:rPr>
              <a:t>Starch- For various functional properties of paper</a:t>
            </a:r>
          </a:p>
          <a:p>
            <a:pPr marL="342900" indent="-342900">
              <a:buFont typeface="Wingdings" pitchFamily="2" charset="2"/>
              <a:buChar char="Ø"/>
            </a:pPr>
            <a:r>
              <a:rPr lang="en-US" sz="2400" dirty="0">
                <a:latin typeface="Nirmala UI" pitchFamily="34" charset="0"/>
                <a:ea typeface="Nirmala UI" pitchFamily="34" charset="0"/>
                <a:cs typeface="Nirmala UI" pitchFamily="34" charset="0"/>
              </a:rPr>
              <a:t>Dry Strength and Wet Strength Chemicals- For giving strength to paper</a:t>
            </a:r>
            <a:endParaRPr lang="hi-IN" sz="2400" dirty="0">
              <a:latin typeface="Nirmala UI" pitchFamily="34" charset="0"/>
              <a:ea typeface="Nirmala UI" pitchFamily="34" charset="0"/>
              <a:cs typeface="Nirmala UI" pitchFamily="34" charset="0"/>
            </a:endParaRPr>
          </a:p>
          <a:p>
            <a:pPr lvl="2"/>
            <a:r>
              <a:rPr lang="hi-IN" sz="2600" dirty="0">
                <a:latin typeface="Nirmala UI" pitchFamily="34" charset="0"/>
                <a:ea typeface="Nirmala UI" pitchFamily="34" charset="0"/>
                <a:cs typeface="Nirmala UI" pitchFamily="34" charset="0"/>
              </a:rPr>
              <a:t>‍व्यापारी द्वारा औसत से अधिक केमिकल का प्रयोग दिखाते हुए केमिकल की ट्रेडिंग कर ली जाती है या केवल इनवाइस प्राप्त करते हुए इसकी </a:t>
            </a:r>
            <a:r>
              <a:rPr lang="en-US" sz="2600" dirty="0">
                <a:latin typeface="Nirmala UI" pitchFamily="34" charset="0"/>
                <a:ea typeface="Nirmala UI" pitchFamily="34" charset="0"/>
                <a:cs typeface="Nirmala UI" pitchFamily="34" charset="0"/>
              </a:rPr>
              <a:t>ITC </a:t>
            </a:r>
            <a:r>
              <a:rPr lang="hi-IN" sz="2600" dirty="0">
                <a:latin typeface="Nirmala UI" pitchFamily="34" charset="0"/>
                <a:ea typeface="Nirmala UI" pitchFamily="34" charset="0"/>
                <a:cs typeface="Nirmala UI" pitchFamily="34" charset="0"/>
              </a:rPr>
              <a:t>ले ली जाती है। ठीक इसके विपरीत रिकवर केमिकल जोकि 90-95% तक होता है उसे अकाउंट फॉर किये बगैर उससे अपवंचित निर्माण कर लिया जाता है । </a:t>
            </a:r>
            <a:endParaRPr lang="en-US" sz="2600" dirty="0">
              <a:latin typeface="Nirmala UI" pitchFamily="34" charset="0"/>
              <a:ea typeface="Nirmala UI" pitchFamily="34" charset="0"/>
              <a:cs typeface="Nirmala UI" pitchFamily="34" charset="0"/>
            </a:endParaRPr>
          </a:p>
        </p:txBody>
      </p:sp>
    </p:spTree>
    <p:extLst>
      <p:ext uri="{BB962C8B-B14F-4D97-AF65-F5344CB8AC3E}">
        <p14:creationId xmlns:p14="http://schemas.microsoft.com/office/powerpoint/2010/main" val="274597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92" y="685800"/>
            <a:ext cx="8686800" cy="954107"/>
          </a:xfrm>
          <a:prstGeom prst="rect">
            <a:avLst/>
          </a:prstGeom>
        </p:spPr>
        <p:txBody>
          <a:bodyPr wrap="square">
            <a:spAutoFit/>
          </a:bodyPr>
          <a:lstStyle/>
          <a:p>
            <a:pPr algn="ctr"/>
            <a:r>
              <a:rPr lang="hi-IN" sz="2800" b="1" u="sng" dirty="0"/>
              <a:t>केमिकल के प्रयोग के सम्बंध में केस स्टडी</a:t>
            </a:r>
            <a:endParaRPr lang="en-US" sz="2800" dirty="0"/>
          </a:p>
          <a:p>
            <a:r>
              <a:rPr lang="hi-IN" sz="2000" dirty="0"/>
              <a:t>			</a:t>
            </a:r>
            <a:r>
              <a:rPr lang="en-IN" sz="2800" b="1" dirty="0">
                <a:solidFill>
                  <a:srgbClr val="FF0000"/>
                </a:solidFill>
              </a:rPr>
              <a:t>ABC LTD.         </a:t>
            </a:r>
            <a:r>
              <a:rPr lang="hi-IN" sz="2800" b="1" dirty="0">
                <a:solidFill>
                  <a:srgbClr val="FF0000"/>
                </a:solidFill>
              </a:rPr>
              <a:t>      </a:t>
            </a:r>
            <a:r>
              <a:rPr lang="hi-IN" sz="2000" b="1" dirty="0"/>
              <a:t>(रु0 करोड में)</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81446081"/>
              </p:ext>
            </p:extLst>
          </p:nvPr>
        </p:nvGraphicFramePr>
        <p:xfrm>
          <a:off x="533400" y="1714250"/>
          <a:ext cx="7619999" cy="1503493"/>
        </p:xfrm>
        <a:graphic>
          <a:graphicData uri="http://schemas.openxmlformats.org/drawingml/2006/table">
            <a:tbl>
              <a:tblPr firstRow="1" firstCol="1" bandRow="1">
                <a:tableStyleId>{5C22544A-7EE6-4342-B048-85BDC9FD1C3A}</a:tableStyleId>
              </a:tblPr>
              <a:tblGrid>
                <a:gridCol w="1501527">
                  <a:extLst>
                    <a:ext uri="{9D8B030D-6E8A-4147-A177-3AD203B41FA5}">
                      <a16:colId xmlns:a16="http://schemas.microsoft.com/office/drawing/2014/main" val="20000"/>
                    </a:ext>
                  </a:extLst>
                </a:gridCol>
                <a:gridCol w="3527673">
                  <a:extLst>
                    <a:ext uri="{9D8B030D-6E8A-4147-A177-3AD203B41FA5}">
                      <a16:colId xmlns:a16="http://schemas.microsoft.com/office/drawing/2014/main" val="20001"/>
                    </a:ext>
                  </a:extLst>
                </a:gridCol>
                <a:gridCol w="2590799">
                  <a:extLst>
                    <a:ext uri="{9D8B030D-6E8A-4147-A177-3AD203B41FA5}">
                      <a16:colId xmlns:a16="http://schemas.microsoft.com/office/drawing/2014/main" val="20002"/>
                    </a:ext>
                  </a:extLst>
                </a:gridCol>
              </a:tblGrid>
              <a:tr h="429339">
                <a:tc>
                  <a:txBody>
                    <a:bodyPr/>
                    <a:lstStyle/>
                    <a:p>
                      <a:pPr>
                        <a:lnSpc>
                          <a:spcPct val="115000"/>
                        </a:lnSpc>
                        <a:spcAft>
                          <a:spcPts val="0"/>
                        </a:spcAft>
                      </a:pPr>
                      <a:r>
                        <a:rPr lang="hi-IN" sz="2000" dirty="0">
                          <a:solidFill>
                            <a:schemeClr val="tx1"/>
                          </a:solidFill>
                          <a:effectLst/>
                          <a:latin typeface="Nirmala UI" pitchFamily="34" charset="0"/>
                          <a:ea typeface="Nirmala UI" pitchFamily="34" charset="0"/>
                          <a:cs typeface="Nirmala UI" pitchFamily="34" charset="0"/>
                        </a:rPr>
                        <a:t>वर्ष</a:t>
                      </a:r>
                      <a:endParaRPr lang="en-US" sz="1600" dirty="0">
                        <a:solidFill>
                          <a:schemeClr val="tx1"/>
                        </a:solidFill>
                        <a:effectLst/>
                        <a:latin typeface="Nirmala UI" pitchFamily="34" charset="0"/>
                        <a:ea typeface="Nirmala UI" pitchFamily="34" charset="0"/>
                        <a:cs typeface="Nirmala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hi-IN" sz="2000" dirty="0">
                          <a:solidFill>
                            <a:schemeClr val="tx1"/>
                          </a:solidFill>
                          <a:effectLst/>
                          <a:latin typeface="Nirmala UI" pitchFamily="34" charset="0"/>
                          <a:ea typeface="Nirmala UI" pitchFamily="34" charset="0"/>
                          <a:cs typeface="Nirmala UI" pitchFamily="34" charset="0"/>
                        </a:rPr>
                        <a:t>उत्पादन में प्रयुक्त रॉ-मैटीरियल </a:t>
                      </a:r>
                      <a:endParaRPr lang="en-US" sz="1600" dirty="0">
                        <a:solidFill>
                          <a:schemeClr val="tx1"/>
                        </a:solidFill>
                        <a:effectLst/>
                        <a:latin typeface="Nirmala UI" pitchFamily="34" charset="0"/>
                        <a:ea typeface="Nirmala UI" pitchFamily="34" charset="0"/>
                        <a:cs typeface="Nirmala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hi-IN" sz="2000" dirty="0">
                          <a:solidFill>
                            <a:schemeClr val="tx1"/>
                          </a:solidFill>
                          <a:effectLst/>
                          <a:latin typeface="Nirmala UI" pitchFamily="34" charset="0"/>
                          <a:ea typeface="Nirmala UI" pitchFamily="34" charset="0"/>
                          <a:cs typeface="Nirmala UI" pitchFamily="34" charset="0"/>
                        </a:rPr>
                        <a:t>प्रयुक्त केमिकल</a:t>
                      </a:r>
                      <a:endParaRPr lang="en-US" sz="1600" dirty="0">
                        <a:solidFill>
                          <a:schemeClr val="tx1"/>
                        </a:solidFill>
                        <a:effectLst/>
                        <a:latin typeface="Nirmala UI" pitchFamily="34" charset="0"/>
                        <a:ea typeface="Nirmala UI" pitchFamily="34" charset="0"/>
                        <a:cs typeface="Nirmala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7077">
                <a:tc>
                  <a:txBody>
                    <a:bodyPr/>
                    <a:lstStyle/>
                    <a:p>
                      <a:pPr algn="ctr">
                        <a:lnSpc>
                          <a:spcPct val="115000"/>
                        </a:lnSpc>
                        <a:spcAft>
                          <a:spcPts val="0"/>
                        </a:spcAft>
                      </a:pPr>
                      <a:r>
                        <a:rPr lang="hi-IN" sz="2000" dirty="0">
                          <a:solidFill>
                            <a:schemeClr val="tx1"/>
                          </a:solidFill>
                          <a:effectLst/>
                        </a:rPr>
                        <a:t>2016-17</a:t>
                      </a:r>
                      <a:endParaRPr lang="en-US" sz="1600" dirty="0">
                        <a:solidFill>
                          <a:schemeClr val="tx1"/>
                        </a:solidFill>
                        <a:effectLst/>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hi-IN" sz="2400" b="1" dirty="0">
                          <a:solidFill>
                            <a:schemeClr val="tx1"/>
                          </a:solidFill>
                          <a:effectLst/>
                          <a:latin typeface="Nirmala UI" pitchFamily="34" charset="0"/>
                          <a:ea typeface="Nirmala UI" pitchFamily="34" charset="0"/>
                          <a:cs typeface="Nirmala UI" pitchFamily="34" charset="0"/>
                        </a:rPr>
                        <a:t>5</a:t>
                      </a:r>
                      <a:r>
                        <a:rPr lang="en-IN" sz="2400" b="1" dirty="0">
                          <a:solidFill>
                            <a:schemeClr val="tx1"/>
                          </a:solidFill>
                          <a:effectLst/>
                          <a:latin typeface="Nirmala UI" pitchFamily="34" charset="0"/>
                          <a:ea typeface="Nirmala UI" pitchFamily="34" charset="0"/>
                          <a:cs typeface="Nirmala UI" pitchFamily="34" charset="0"/>
                        </a:rPr>
                        <a:t>.00</a:t>
                      </a:r>
                      <a:endParaRPr lang="en-US" sz="2400" b="1" dirty="0">
                        <a:solidFill>
                          <a:schemeClr val="tx1"/>
                        </a:solidFill>
                        <a:effectLst/>
                        <a:latin typeface="Nirmala UI" pitchFamily="34" charset="0"/>
                        <a:ea typeface="Nirmala UI" pitchFamily="34" charset="0"/>
                        <a:cs typeface="Nirmala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hi-IN" sz="2400" b="1" dirty="0">
                          <a:solidFill>
                            <a:schemeClr val="tx1"/>
                          </a:solidFill>
                          <a:effectLst/>
                          <a:latin typeface="Nirmala UI" pitchFamily="34" charset="0"/>
                          <a:ea typeface="Nirmala UI" pitchFamily="34" charset="0"/>
                          <a:cs typeface="Nirmala UI" pitchFamily="34" charset="0"/>
                        </a:rPr>
                        <a:t>1.25</a:t>
                      </a:r>
                      <a:endParaRPr lang="en-US" sz="2400" b="1" dirty="0">
                        <a:solidFill>
                          <a:schemeClr val="tx1"/>
                        </a:solidFill>
                        <a:effectLst/>
                        <a:latin typeface="Nirmala UI" pitchFamily="34" charset="0"/>
                        <a:ea typeface="Nirmala UI" pitchFamily="34" charset="0"/>
                        <a:cs typeface="Nirmala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7077">
                <a:tc>
                  <a:txBody>
                    <a:bodyPr/>
                    <a:lstStyle/>
                    <a:p>
                      <a:pPr algn="ctr">
                        <a:lnSpc>
                          <a:spcPct val="115000"/>
                        </a:lnSpc>
                        <a:spcAft>
                          <a:spcPts val="0"/>
                        </a:spcAft>
                      </a:pPr>
                      <a:r>
                        <a:rPr lang="hi-IN" sz="2000" dirty="0">
                          <a:solidFill>
                            <a:schemeClr val="tx1"/>
                          </a:solidFill>
                          <a:effectLst/>
                        </a:rPr>
                        <a:t>2017-18 </a:t>
                      </a:r>
                      <a:endParaRPr lang="en-US" sz="1600" dirty="0">
                        <a:solidFill>
                          <a:schemeClr val="tx1"/>
                        </a:solidFill>
                        <a:effectLst/>
                        <a:latin typeface="Calibri"/>
                        <a:ea typeface="Calibri"/>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hi-IN" sz="2400" b="1" dirty="0">
                          <a:solidFill>
                            <a:schemeClr val="tx1"/>
                          </a:solidFill>
                          <a:effectLst/>
                          <a:latin typeface="Nirmala UI" pitchFamily="34" charset="0"/>
                          <a:ea typeface="Nirmala UI" pitchFamily="34" charset="0"/>
                          <a:cs typeface="Nirmala UI" pitchFamily="34" charset="0"/>
                        </a:rPr>
                        <a:t>9</a:t>
                      </a:r>
                      <a:r>
                        <a:rPr lang="en-IN" sz="2400" b="1" dirty="0">
                          <a:solidFill>
                            <a:schemeClr val="tx1"/>
                          </a:solidFill>
                          <a:effectLst/>
                          <a:latin typeface="Nirmala UI" pitchFamily="34" charset="0"/>
                          <a:ea typeface="Nirmala UI" pitchFamily="34" charset="0"/>
                          <a:cs typeface="Nirmala UI" pitchFamily="34" charset="0"/>
                        </a:rPr>
                        <a:t>.00</a:t>
                      </a:r>
                      <a:endParaRPr lang="en-US" sz="2400" b="1" dirty="0">
                        <a:solidFill>
                          <a:schemeClr val="tx1"/>
                        </a:solidFill>
                        <a:effectLst/>
                        <a:latin typeface="Nirmala UI" pitchFamily="34" charset="0"/>
                        <a:ea typeface="Nirmala UI" pitchFamily="34" charset="0"/>
                        <a:cs typeface="Nirmala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hi-IN" sz="2400" b="1" dirty="0">
                          <a:solidFill>
                            <a:schemeClr val="tx1"/>
                          </a:solidFill>
                          <a:effectLst/>
                          <a:latin typeface="Nirmala UI" pitchFamily="34" charset="0"/>
                          <a:ea typeface="Nirmala UI" pitchFamily="34" charset="0"/>
                          <a:cs typeface="Nirmala UI" pitchFamily="34" charset="0"/>
                        </a:rPr>
                        <a:t>4.32 </a:t>
                      </a:r>
                      <a:endParaRPr lang="en-US" sz="2400" b="1" dirty="0">
                        <a:solidFill>
                          <a:schemeClr val="tx1"/>
                        </a:solidFill>
                        <a:effectLst/>
                        <a:latin typeface="Nirmala UI" pitchFamily="34" charset="0"/>
                        <a:ea typeface="Nirmala UI" pitchFamily="34" charset="0"/>
                        <a:cs typeface="Nirmala U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Rectangle 5"/>
          <p:cNvSpPr/>
          <p:nvPr/>
        </p:nvSpPr>
        <p:spPr>
          <a:xfrm>
            <a:off x="187037" y="3276600"/>
            <a:ext cx="8686800" cy="3216265"/>
          </a:xfrm>
          <a:prstGeom prst="rect">
            <a:avLst/>
          </a:prstGeom>
        </p:spPr>
        <p:txBody>
          <a:bodyPr wrap="square">
            <a:spAutoFit/>
          </a:bodyPr>
          <a:lstStyle/>
          <a:p>
            <a:r>
              <a:rPr lang="hi-IN" sz="2900" dirty="0">
                <a:latin typeface="Nirmala UI" pitchFamily="34" charset="0"/>
                <a:ea typeface="Nirmala UI" pitchFamily="34" charset="0"/>
                <a:cs typeface="Nirmala UI" pitchFamily="34" charset="0"/>
              </a:rPr>
              <a:t>वर्ष 2016-17 में उत्पादन में प्रयुक्त रॉ-मैटीरियल में केमिकल का अनुपात 0.25 है। तथा वर्ष 2017-18 में यह अनुपात 2.07 आता है । इस प्रकार प्रस्तुत मामले में तीन निष्कर्ष निकलते हैं-</a:t>
            </a:r>
          </a:p>
          <a:p>
            <a:r>
              <a:rPr lang="hi-IN" sz="2900" dirty="0">
                <a:latin typeface="Nirmala UI" pitchFamily="34" charset="0"/>
                <a:ea typeface="Nirmala UI" pitchFamily="34" charset="0"/>
                <a:cs typeface="Nirmala UI" pitchFamily="34" charset="0"/>
              </a:rPr>
              <a:t>1. फर्म द्वारा आई0टी0सी0 लेने के उद्देश्य से बोगस खरीद दिखायी है।</a:t>
            </a:r>
          </a:p>
          <a:p>
            <a:r>
              <a:rPr lang="hi-IN" sz="2900" dirty="0">
                <a:latin typeface="Nirmala UI" pitchFamily="34" charset="0"/>
                <a:ea typeface="Nirmala UI" pitchFamily="34" charset="0"/>
                <a:cs typeface="Nirmala UI" pitchFamily="34" charset="0"/>
              </a:rPr>
              <a:t>2. फर्म द्वारा केमिकल की ट्रेडिंग कर ली गयी है ।</a:t>
            </a:r>
          </a:p>
          <a:p>
            <a:r>
              <a:rPr lang="hi-IN" sz="2900" dirty="0">
                <a:latin typeface="Nirmala UI" pitchFamily="34" charset="0"/>
                <a:ea typeface="Nirmala UI" pitchFamily="34" charset="0"/>
                <a:cs typeface="Nirmala UI" pitchFamily="34" charset="0"/>
              </a:rPr>
              <a:t>3. फर्म द्वारा अपने वास्तविक उत्पादन को छुपाया है ।</a:t>
            </a:r>
            <a:endParaRPr lang="en-US" sz="2900" dirty="0">
              <a:latin typeface="Nirmala UI" pitchFamily="34" charset="0"/>
              <a:ea typeface="Nirmala UI" pitchFamily="34" charset="0"/>
              <a:cs typeface="Nirmala UI" pitchFamily="34" charset="0"/>
            </a:endParaRPr>
          </a:p>
        </p:txBody>
      </p:sp>
    </p:spTree>
    <p:extLst>
      <p:ext uri="{BB962C8B-B14F-4D97-AF65-F5344CB8AC3E}">
        <p14:creationId xmlns:p14="http://schemas.microsoft.com/office/powerpoint/2010/main" val="1454890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52400" y="762000"/>
            <a:ext cx="88392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i-IN" sz="3200" b="1" i="0" u="sng"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800" b="1" i="0" u="sng" strike="noStrike" cap="none" normalizeH="0" baseline="0" dirty="0">
                <a:ln>
                  <a:noFill/>
                </a:ln>
                <a:solidFill>
                  <a:schemeClr val="tx1"/>
                </a:solidFill>
                <a:effectLst/>
                <a:latin typeface="Nirmala UI" pitchFamily="34" charset="0"/>
                <a:ea typeface="Calibri" pitchFamily="34" charset="0"/>
                <a:cs typeface="Nirmala UI" pitchFamily="34" charset="0"/>
              </a:rPr>
              <a:t>5) 50000 से कम मूल्य के इनवायस से माल का परिवहन-</a:t>
            </a:r>
            <a:endParaRPr kumimoji="0" lang="en-US" sz="28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रद्दी</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पेपर स्‍क्रेप आदि का परिवहन छोटे-छोटे वाहन से किया जाता है जिनका मूल्‍य</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रु0 </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50000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से</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कम का होता है तथा </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E</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WAY BILL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 आवश्यकता</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नहीं</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होती है। ऐसे इनवायस के संग्रह पर विशेष</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ध्यान देते हुए इसे सप्लायर</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 न्याय निर्णयन</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अधिकारी को प्रेषित करने के अतिरिक्त रेसिपियेन्‍ट</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a:t>
            </a:r>
            <a:r>
              <a:rPr kumimoji="0" lang="en-US"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8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न्याय निर्णयन अधिकारी को भी अवगत कराया जाना चाहिए।</a:t>
            </a:r>
          </a:p>
          <a:p>
            <a:pPr marL="0" marR="0" lvl="0" indent="0" algn="just" defTabSz="914400" rtl="0" eaLnBrk="0" fontAlgn="base" latinLnBrk="0" hangingPunct="0">
              <a:lnSpc>
                <a:spcPct val="100000"/>
              </a:lnSpc>
              <a:spcBef>
                <a:spcPct val="0"/>
              </a:spcBef>
              <a:spcAft>
                <a:spcPct val="0"/>
              </a:spcAft>
              <a:buClrTx/>
              <a:buSzTx/>
              <a:buFontTx/>
              <a:buNone/>
              <a:tabLst/>
            </a:pPr>
            <a:r>
              <a:rPr lang="hi-IN" sz="2800" dirty="0">
                <a:latin typeface="Nirmala UI" pitchFamily="34" charset="0"/>
                <a:cs typeface="Nirmala UI" pitchFamily="34" charset="0"/>
              </a:rPr>
              <a:t>(</a:t>
            </a:r>
            <a:r>
              <a:rPr lang="hi-IN" sz="2800" b="1" dirty="0">
                <a:latin typeface="Nirmala UI" pitchFamily="34" charset="0"/>
                <a:cs typeface="Nirmala UI" pitchFamily="34" charset="0"/>
              </a:rPr>
              <a:t>6) ऊर्जा उपभोग के आधार पर वास्तविक निर्माण का निर्धारण किया जाना –</a:t>
            </a:r>
          </a:p>
          <a:p>
            <a:pPr marL="0" marR="0" lvl="0" indent="0" algn="just" defTabSz="914400" rtl="0" eaLnBrk="0" fontAlgn="base" latinLnBrk="0" hangingPunct="0">
              <a:lnSpc>
                <a:spcPct val="100000"/>
              </a:lnSpc>
              <a:spcBef>
                <a:spcPct val="0"/>
              </a:spcBef>
              <a:spcAft>
                <a:spcPct val="0"/>
              </a:spcAft>
              <a:buClrTx/>
              <a:buSzTx/>
              <a:buFontTx/>
              <a:buNone/>
              <a:tabLst/>
            </a:pPr>
            <a:r>
              <a:rPr lang="hi-IN" sz="2800" dirty="0">
                <a:latin typeface="Nirmala UI" pitchFamily="34" charset="0"/>
                <a:cs typeface="Nirmala UI" pitchFamily="34" charset="0"/>
              </a:rPr>
              <a:t>ईंधन/ऊर्जा के प्रयोग के आधार पर वास्तविक उत्पादन को नियत करते हुए करअपवंचन को निर्धारित किया जा सकता है। पेपर का निर्माण विभिन्न प्रकार के रॉमैटिरियल से किया जाता है । इसके आधार पर ऊर्जा/ईंधन का औसत उपभोग निम्न प्रकार है - </a:t>
            </a:r>
            <a:endParaRPr kumimoji="0" lang="en-US" sz="2800" i="0" u="none" strike="noStrike" cap="none" normalizeH="0" baseline="0" dirty="0">
              <a:ln>
                <a:noFill/>
              </a:ln>
              <a:solidFill>
                <a:schemeClr val="tx1"/>
              </a:solidFill>
              <a:effectLst/>
              <a:latin typeface="Nirmala UI" pitchFamily="34" charset="0"/>
              <a:cs typeface="Nirmala U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3143983"/>
              </p:ext>
            </p:extLst>
          </p:nvPr>
        </p:nvGraphicFramePr>
        <p:xfrm>
          <a:off x="297874" y="807532"/>
          <a:ext cx="8458199" cy="5205433"/>
        </p:xfrm>
        <a:graphic>
          <a:graphicData uri="http://schemas.openxmlformats.org/drawingml/2006/table">
            <a:tbl>
              <a:tblPr/>
              <a:tblGrid>
                <a:gridCol w="2743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590799">
                  <a:extLst>
                    <a:ext uri="{9D8B030D-6E8A-4147-A177-3AD203B41FA5}">
                      <a16:colId xmlns:a16="http://schemas.microsoft.com/office/drawing/2014/main" val="20002"/>
                    </a:ext>
                  </a:extLst>
                </a:gridCol>
              </a:tblGrid>
              <a:tr h="562777">
                <a:tc>
                  <a:txBody>
                    <a:bodyPr/>
                    <a:lstStyle/>
                    <a:p>
                      <a:pPr marL="0" marR="0" algn="just">
                        <a:lnSpc>
                          <a:spcPct val="115000"/>
                        </a:lnSpc>
                        <a:spcBef>
                          <a:spcPts val="0"/>
                        </a:spcBef>
                        <a:spcAft>
                          <a:spcPts val="0"/>
                        </a:spcAft>
                      </a:pPr>
                      <a:r>
                        <a:rPr lang="en-US" sz="2400" b="1" dirty="0">
                          <a:latin typeface="Calibri"/>
                          <a:ea typeface="Calibri"/>
                          <a:cs typeface="Mangal"/>
                        </a:rPr>
                        <a:t>Type of mill</a:t>
                      </a:r>
                      <a:endParaRPr lang="en-US" sz="18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latin typeface="Calibri"/>
                          <a:ea typeface="Calibri"/>
                          <a:cs typeface="Mangal"/>
                        </a:rPr>
                        <a:t>Particulates of Inputs</a:t>
                      </a:r>
                      <a:endParaRPr lang="en-US" sz="18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a:latin typeface="Calibri"/>
                          <a:ea typeface="Calibri"/>
                          <a:cs typeface="Mangal"/>
                        </a:rPr>
                        <a:t>Consumption level</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9728">
                <a:tc rowSpan="2">
                  <a:txBody>
                    <a:bodyPr/>
                    <a:lstStyle/>
                    <a:p>
                      <a:pPr marL="0" marR="0" algn="just">
                        <a:lnSpc>
                          <a:spcPct val="115000"/>
                        </a:lnSpc>
                        <a:spcBef>
                          <a:spcPts val="0"/>
                        </a:spcBef>
                        <a:spcAft>
                          <a:spcPts val="0"/>
                        </a:spcAft>
                      </a:pPr>
                      <a:r>
                        <a:rPr lang="en-US" sz="2400" b="1" dirty="0">
                          <a:latin typeface="Calibri"/>
                          <a:ea typeface="Calibri"/>
                          <a:cs typeface="Mangal"/>
                        </a:rPr>
                        <a:t>Wood based mills</a:t>
                      </a:r>
                      <a:endParaRPr lang="en-US" sz="18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latin typeface="Calibri"/>
                          <a:ea typeface="Calibri"/>
                          <a:cs typeface="Mangal"/>
                        </a:rPr>
                        <a:t>Power kWh/t paper</a:t>
                      </a:r>
                      <a:endParaRPr lang="en-US" sz="18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Calibri"/>
                          <a:ea typeface="Calibri"/>
                          <a:cs typeface="Mangal"/>
                        </a:rPr>
                        <a:t>1250-1500</a:t>
                      </a:r>
                      <a:endParaRPr lang="en-US" sz="18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9728">
                <a:tc vMerge="1">
                  <a:txBody>
                    <a:bodyPr/>
                    <a:lstStyle/>
                    <a:p>
                      <a:endParaRPr lang="en-US"/>
                    </a:p>
                  </a:txBody>
                  <a:tcPr/>
                </a:tc>
                <a:tc>
                  <a:txBody>
                    <a:bodyPr/>
                    <a:lstStyle/>
                    <a:p>
                      <a:pPr marL="0" marR="0" algn="just">
                        <a:lnSpc>
                          <a:spcPct val="115000"/>
                        </a:lnSpc>
                        <a:spcBef>
                          <a:spcPts val="0"/>
                        </a:spcBef>
                        <a:spcAft>
                          <a:spcPts val="0"/>
                        </a:spcAft>
                      </a:pPr>
                      <a:r>
                        <a:rPr lang="en-US" sz="2400" b="1">
                          <a:latin typeface="Calibri"/>
                          <a:ea typeface="Calibri"/>
                          <a:cs typeface="Mangal"/>
                        </a:rPr>
                        <a:t>Steam, t/t paper</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Calibri"/>
                          <a:ea typeface="Calibri"/>
                          <a:cs typeface="Mangal"/>
                        </a:rPr>
                        <a:t>12.5-16.5</a:t>
                      </a:r>
                      <a:endParaRPr lang="en-US" sz="18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9728">
                <a:tc rowSpan="2">
                  <a:txBody>
                    <a:bodyPr/>
                    <a:lstStyle/>
                    <a:p>
                      <a:pPr marL="0" marR="0" algn="just">
                        <a:lnSpc>
                          <a:spcPct val="115000"/>
                        </a:lnSpc>
                        <a:spcBef>
                          <a:spcPts val="0"/>
                        </a:spcBef>
                        <a:spcAft>
                          <a:spcPts val="0"/>
                        </a:spcAft>
                      </a:pPr>
                      <a:r>
                        <a:rPr lang="en-US" sz="2400" b="1">
                          <a:latin typeface="Calibri"/>
                          <a:ea typeface="Calibri"/>
                          <a:cs typeface="Mangal"/>
                        </a:rPr>
                        <a:t>Agro based mills</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a:latin typeface="Calibri"/>
                          <a:ea typeface="Calibri"/>
                          <a:cs typeface="Mangal"/>
                        </a:rPr>
                        <a:t>Power kWh/t paper</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Calibri"/>
                          <a:ea typeface="Calibri"/>
                          <a:cs typeface="Mangal"/>
                        </a:rPr>
                        <a:t>1028-1290</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9728">
                <a:tc vMerge="1">
                  <a:txBody>
                    <a:bodyPr/>
                    <a:lstStyle/>
                    <a:p>
                      <a:endParaRPr lang="en-US"/>
                    </a:p>
                  </a:txBody>
                  <a:tcPr/>
                </a:tc>
                <a:tc>
                  <a:txBody>
                    <a:bodyPr/>
                    <a:lstStyle/>
                    <a:p>
                      <a:pPr marL="0" marR="0" algn="just">
                        <a:lnSpc>
                          <a:spcPct val="115000"/>
                        </a:lnSpc>
                        <a:spcBef>
                          <a:spcPts val="0"/>
                        </a:spcBef>
                        <a:spcAft>
                          <a:spcPts val="0"/>
                        </a:spcAft>
                      </a:pPr>
                      <a:r>
                        <a:rPr lang="en-US" sz="2400" b="1" dirty="0">
                          <a:latin typeface="Calibri"/>
                          <a:ea typeface="Calibri"/>
                          <a:cs typeface="Mangal"/>
                        </a:rPr>
                        <a:t>Steam, t/t paper</a:t>
                      </a:r>
                      <a:endParaRPr lang="en-US" sz="18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Calibri"/>
                          <a:ea typeface="Calibri"/>
                          <a:cs typeface="Mangal"/>
                        </a:rPr>
                        <a:t>11.0-15.0</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9728">
                <a:tc rowSpan="2">
                  <a:txBody>
                    <a:bodyPr/>
                    <a:lstStyle/>
                    <a:p>
                      <a:pPr marL="0" marR="0" algn="just">
                        <a:lnSpc>
                          <a:spcPct val="115000"/>
                        </a:lnSpc>
                        <a:spcBef>
                          <a:spcPts val="0"/>
                        </a:spcBef>
                        <a:spcAft>
                          <a:spcPts val="0"/>
                        </a:spcAft>
                      </a:pPr>
                      <a:r>
                        <a:rPr lang="en-US" sz="2400" b="1" dirty="0">
                          <a:latin typeface="Calibri"/>
                          <a:ea typeface="Calibri"/>
                          <a:cs typeface="Mangal"/>
                        </a:rPr>
                        <a:t>Waste</a:t>
                      </a:r>
                      <a:r>
                        <a:rPr lang="en-US" sz="2400" b="1" baseline="0" dirty="0">
                          <a:latin typeface="Calibri"/>
                          <a:ea typeface="Calibri"/>
                          <a:cs typeface="Mangal"/>
                        </a:rPr>
                        <a:t> Paper Based mills producing unbleached grades</a:t>
                      </a:r>
                      <a:endParaRPr lang="en-US" sz="24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a:latin typeface="Calibri"/>
                          <a:ea typeface="Calibri"/>
                          <a:cs typeface="Mangal"/>
                        </a:rPr>
                        <a:t>Power kWh/t paper</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Calibri"/>
                          <a:ea typeface="Calibri"/>
                          <a:cs typeface="Mangal"/>
                        </a:rPr>
                        <a:t>400-450</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9728">
                <a:tc vMerge="1">
                  <a:txBody>
                    <a:bodyPr/>
                    <a:lstStyle/>
                    <a:p>
                      <a:endParaRPr lang="en-US"/>
                    </a:p>
                  </a:txBody>
                  <a:tcPr/>
                </a:tc>
                <a:tc>
                  <a:txBody>
                    <a:bodyPr/>
                    <a:lstStyle/>
                    <a:p>
                      <a:pPr marL="0" marR="0" algn="just">
                        <a:lnSpc>
                          <a:spcPct val="115000"/>
                        </a:lnSpc>
                        <a:spcBef>
                          <a:spcPts val="0"/>
                        </a:spcBef>
                        <a:spcAft>
                          <a:spcPts val="0"/>
                        </a:spcAft>
                      </a:pPr>
                      <a:r>
                        <a:rPr lang="en-US" sz="2400" b="1">
                          <a:latin typeface="Calibri"/>
                          <a:ea typeface="Calibri"/>
                          <a:cs typeface="Mangal"/>
                        </a:rPr>
                        <a:t>Steam, t/t paper</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Calibri"/>
                          <a:ea typeface="Calibri"/>
                          <a:cs typeface="Mangal"/>
                        </a:rPr>
                        <a:t>2.5-3.2</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9728">
                <a:tc rowSpan="2">
                  <a:txBody>
                    <a:bodyPr/>
                    <a:lstStyle/>
                    <a:p>
                      <a:pPr marL="0" marR="0" algn="just">
                        <a:lnSpc>
                          <a:spcPct val="115000"/>
                        </a:lnSpc>
                        <a:spcBef>
                          <a:spcPts val="0"/>
                        </a:spcBef>
                        <a:spcAft>
                          <a:spcPts val="0"/>
                        </a:spcAft>
                      </a:pPr>
                      <a:r>
                        <a:rPr lang="en-US" sz="2400" b="1" dirty="0">
                          <a:latin typeface="Calibri"/>
                          <a:ea typeface="Calibri"/>
                          <a:cs typeface="Mangal"/>
                        </a:rPr>
                        <a:t>Waste paper based mills producing bleached grades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a:latin typeface="Calibri"/>
                          <a:ea typeface="Calibri"/>
                          <a:cs typeface="Mangal"/>
                        </a:rPr>
                        <a:t>Power kWh/t paper</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Calibri"/>
                          <a:ea typeface="Calibri"/>
                          <a:cs typeface="Mangal"/>
                        </a:rPr>
                        <a:t>700-900</a:t>
                      </a:r>
                      <a:endParaRPr lang="en-US" sz="18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29728">
                <a:tc vMerge="1">
                  <a:txBody>
                    <a:bodyPr/>
                    <a:lstStyle/>
                    <a:p>
                      <a:endParaRPr lang="en-US"/>
                    </a:p>
                  </a:txBody>
                  <a:tcPr/>
                </a:tc>
                <a:tc>
                  <a:txBody>
                    <a:bodyPr/>
                    <a:lstStyle/>
                    <a:p>
                      <a:pPr marL="0" marR="0" algn="just">
                        <a:lnSpc>
                          <a:spcPct val="115000"/>
                        </a:lnSpc>
                        <a:spcBef>
                          <a:spcPts val="0"/>
                        </a:spcBef>
                        <a:spcAft>
                          <a:spcPts val="0"/>
                        </a:spcAft>
                      </a:pPr>
                      <a:r>
                        <a:rPr lang="en-US" sz="2400" b="1" dirty="0">
                          <a:latin typeface="Calibri"/>
                          <a:ea typeface="Calibri"/>
                          <a:cs typeface="Mangal"/>
                        </a:rPr>
                        <a:t>Steam, t/t paper</a:t>
                      </a:r>
                      <a:endParaRPr lang="en-US" sz="18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latin typeface="Calibri"/>
                          <a:ea typeface="Calibri"/>
                          <a:cs typeface="Mangal"/>
                        </a:rPr>
                        <a:t>3.0-7.5</a:t>
                      </a:r>
                      <a:endParaRPr lang="en-US" sz="18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5105400" y="6382297"/>
            <a:ext cx="3886200" cy="338554"/>
          </a:xfrm>
          <a:prstGeom prst="rect">
            <a:avLst/>
          </a:prstGeom>
          <a:noFill/>
        </p:spPr>
        <p:txBody>
          <a:bodyPr wrap="square" rtlCol="0">
            <a:spAutoFit/>
          </a:bodyPr>
          <a:lstStyle/>
          <a:p>
            <a:pPr algn="r"/>
            <a:r>
              <a:rPr lang="hi-IN" sz="1600" b="1" dirty="0"/>
              <a:t>स्रोत-</a:t>
            </a:r>
            <a:r>
              <a:rPr lang="en-US" sz="1600" b="1" dirty="0" err="1"/>
              <a:t>CPPRI</a:t>
            </a:r>
            <a:r>
              <a:rPr lang="hi-IN" sz="1600" b="1" dirty="0"/>
              <a:t> </a:t>
            </a:r>
            <a:r>
              <a:rPr lang="en-US" sz="1600" b="1" dirty="0"/>
              <a:t>Saharanpur</a:t>
            </a:r>
          </a:p>
        </p:txBody>
      </p:sp>
      <p:sp>
        <p:nvSpPr>
          <p:cNvPr id="4" name="Rectangle 3"/>
          <p:cNvSpPr/>
          <p:nvPr/>
        </p:nvSpPr>
        <p:spPr>
          <a:xfrm>
            <a:off x="221673" y="6012965"/>
            <a:ext cx="8534400" cy="738664"/>
          </a:xfrm>
          <a:prstGeom prst="rect">
            <a:avLst/>
          </a:prstGeom>
        </p:spPr>
        <p:txBody>
          <a:bodyPr wrap="square">
            <a:spAutoFit/>
          </a:bodyPr>
          <a:lstStyle/>
          <a:p>
            <a:r>
              <a:rPr lang="en-US" sz="2100" b="1" dirty="0"/>
              <a:t>Approximately 8 kg of steam can be produced from burning 1 kg of coal.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5" y="762000"/>
            <a:ext cx="8763000" cy="5693866"/>
          </a:xfrm>
          <a:prstGeom prst="rect">
            <a:avLst/>
          </a:prstGeom>
          <a:noFill/>
        </p:spPr>
        <p:txBody>
          <a:bodyPr wrap="square" rtlCol="0">
            <a:spAutoFit/>
          </a:bodyPr>
          <a:lstStyle/>
          <a:p>
            <a:pPr algn="ctr"/>
            <a:r>
              <a:rPr lang="hi-IN" sz="2800" b="1" u="sng" dirty="0"/>
              <a:t>स्टीम के प्रयोग के सम्बंध में केस स्टडी</a:t>
            </a:r>
            <a:endParaRPr lang="en-US" sz="2800" dirty="0"/>
          </a:p>
          <a:p>
            <a:r>
              <a:rPr lang="hi-IN" sz="2000" dirty="0"/>
              <a:t>			</a:t>
            </a:r>
            <a:r>
              <a:rPr lang="en-IN" sz="2800" b="1" dirty="0">
                <a:solidFill>
                  <a:srgbClr val="FF0000"/>
                </a:solidFill>
              </a:rPr>
              <a:t>ABC LTD. </a:t>
            </a:r>
            <a:r>
              <a:rPr lang="hi-IN" sz="2800" dirty="0">
                <a:latin typeface="Nirmala UI" pitchFamily="34" charset="0"/>
                <a:ea typeface="Nirmala UI" pitchFamily="34" charset="0"/>
                <a:cs typeface="Nirmala UI" pitchFamily="34" charset="0"/>
              </a:rPr>
              <a:t>	</a:t>
            </a:r>
          </a:p>
          <a:p>
            <a:pPr algn="just"/>
            <a:r>
              <a:rPr lang="hi-IN" sz="2800" dirty="0">
                <a:latin typeface="Nirmala UI" pitchFamily="34" charset="0"/>
                <a:ea typeface="Nirmala UI" pitchFamily="34" charset="0"/>
                <a:cs typeface="Nirmala UI" pitchFamily="34" charset="0"/>
              </a:rPr>
              <a:t>इसके अतिरिक्त किसी फर्म विशेष के उत्पादन को नियत करते समय उसके द्वारा प्रयुक्त ऊर्जा/ईंधन के प्रयोग के पैटर्न के आधार पर भी वास्तविक उत्पादन को नियत किया जा सकता है। जैसे एक फर्म ए0बी0सी0 लि0 द्वारा माह नवम्बर 2022 में 211970 यूनिट बिजली तथा माह दिसम्बर 2022 में 48330 यूनिट बिजली की खपत प्रदर्शित की गयी है अर्थात माह दिसम्बर के सापेक्ष माह नवम्बर में प्रयुक्त बिजली 340% अधिक है । अत: उत्पादित माल भी लगभग इसी अनुपात में माह नवम्बर में अधिक होना चाहिए। </a:t>
            </a:r>
            <a:endParaRPr lang="en-US" sz="2800" dirty="0">
              <a:latin typeface="Nirmala UI" pitchFamily="34" charset="0"/>
              <a:ea typeface="Nirmala UI" pitchFamily="34" charset="0"/>
              <a:cs typeface="Nirmala UI" pitchFamily="34" charset="0"/>
            </a:endParaRPr>
          </a:p>
          <a:p>
            <a:pPr algn="just"/>
            <a:r>
              <a:rPr lang="en-US" sz="2800" dirty="0">
                <a:latin typeface="Nirmala UI" pitchFamily="34" charset="0"/>
                <a:ea typeface="Nirmala UI" pitchFamily="34" charset="0"/>
                <a:cs typeface="Nirmala UI" pitchFamily="34" charset="0"/>
              </a:rPr>
              <a:t>	</a:t>
            </a:r>
            <a:r>
              <a:rPr lang="hi-IN" sz="2800" dirty="0">
                <a:latin typeface="Nirmala UI" pitchFamily="34" charset="0"/>
                <a:ea typeface="Nirmala UI" pitchFamily="34" charset="0"/>
                <a:cs typeface="Nirmala UI" pitchFamily="34" charset="0"/>
              </a:rPr>
              <a:t>ऊर्जा/ईंधन उपभोग के आधार पर उत्पादन नियत करते समय मशीनरी और अन्य कैपिटल गुड्स में समय समय पर किया जा रहे परिवर्तन को भी दृष्टिगत रखना चाहिये।</a:t>
            </a:r>
            <a:endParaRPr lang="en-US" sz="2800" dirty="0">
              <a:latin typeface="Nirmala UI" pitchFamily="34" charset="0"/>
              <a:ea typeface="Nirmala UI" pitchFamily="34" charset="0"/>
              <a:cs typeface="Nirmala UI" pitchFamily="34" charset="0"/>
            </a:endParaRPr>
          </a:p>
        </p:txBody>
      </p:sp>
    </p:spTree>
    <p:extLst>
      <p:ext uri="{BB962C8B-B14F-4D97-AF65-F5344CB8AC3E}">
        <p14:creationId xmlns:p14="http://schemas.microsoft.com/office/powerpoint/2010/main" val="2606135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8534400" cy="2308324"/>
          </a:xfrm>
          <a:prstGeom prst="rect">
            <a:avLst/>
          </a:prstGeom>
          <a:noFill/>
        </p:spPr>
        <p:txBody>
          <a:bodyPr wrap="square" rtlCol="0">
            <a:spAutoFit/>
          </a:bodyPr>
          <a:lstStyle/>
          <a:p>
            <a:r>
              <a:rPr lang="hi-IN" sz="2400" b="1" dirty="0">
                <a:latin typeface="Nirmala UI" pitchFamily="34" charset="0"/>
                <a:ea typeface="Nirmala UI" pitchFamily="34" charset="0"/>
                <a:cs typeface="Nirmala UI" pitchFamily="34" charset="0"/>
              </a:rPr>
              <a:t>(7)</a:t>
            </a:r>
            <a:r>
              <a:rPr lang="en-US" sz="2400" b="1" u="sng" dirty="0">
                <a:latin typeface="Nirmala UI" pitchFamily="34" charset="0"/>
                <a:ea typeface="Nirmala UI" pitchFamily="34" charset="0"/>
                <a:cs typeface="Nirmala UI" pitchFamily="34" charset="0"/>
              </a:rPr>
              <a:t> </a:t>
            </a:r>
            <a:r>
              <a:rPr lang="en-US" sz="2400" b="1" u="sng" dirty="0" err="1">
                <a:latin typeface="Nirmala UI" pitchFamily="34" charset="0"/>
                <a:ea typeface="Nirmala UI" pitchFamily="34" charset="0"/>
                <a:cs typeface="Nirmala UI" pitchFamily="34" charset="0"/>
              </a:rPr>
              <a:t>HSN</a:t>
            </a:r>
            <a:r>
              <a:rPr lang="en-US" sz="2400" b="1" u="sng" dirty="0">
                <a:latin typeface="Nirmala UI" pitchFamily="34" charset="0"/>
                <a:ea typeface="Nirmala UI" pitchFamily="34" charset="0"/>
                <a:cs typeface="Nirmala UI" pitchFamily="34" charset="0"/>
              </a:rPr>
              <a:t> </a:t>
            </a:r>
            <a:r>
              <a:rPr lang="hi-IN" sz="2400" b="1" u="sng" dirty="0">
                <a:latin typeface="Nirmala UI" pitchFamily="34" charset="0"/>
                <a:ea typeface="Nirmala UI" pitchFamily="34" charset="0"/>
                <a:cs typeface="Nirmala UI" pitchFamily="34" charset="0"/>
              </a:rPr>
              <a:t>के अनुसार परीक्षण</a:t>
            </a:r>
            <a:endParaRPr lang="en-US" sz="2400" dirty="0">
              <a:latin typeface="Nirmala UI" pitchFamily="34" charset="0"/>
              <a:ea typeface="Nirmala UI" pitchFamily="34" charset="0"/>
              <a:cs typeface="Nirmala UI" pitchFamily="34" charset="0"/>
            </a:endParaRPr>
          </a:p>
          <a:p>
            <a:r>
              <a:rPr lang="hi-IN" sz="2300" dirty="0">
                <a:latin typeface="Nirmala UI" pitchFamily="34" charset="0"/>
                <a:ea typeface="Nirmala UI" pitchFamily="34" charset="0"/>
                <a:cs typeface="Nirmala UI" pitchFamily="34" charset="0"/>
              </a:rPr>
              <a:t>पेपर/पेपर बोर्ड चेप्टर 48 से सम्बंधित है तथा इस पर कर देयता 5%</a:t>
            </a:r>
            <a:r>
              <a:rPr lang="en-IN" sz="2300" dirty="0">
                <a:latin typeface="Nirmala UI" pitchFamily="34" charset="0"/>
                <a:ea typeface="Nirmala UI" pitchFamily="34" charset="0"/>
                <a:cs typeface="Nirmala UI" pitchFamily="34" charset="0"/>
              </a:rPr>
              <a:t>, </a:t>
            </a:r>
            <a:r>
              <a:rPr lang="hi-IN" sz="2300" dirty="0">
                <a:latin typeface="Nirmala UI" pitchFamily="34" charset="0"/>
                <a:ea typeface="Nirmala UI" pitchFamily="34" charset="0"/>
                <a:cs typeface="Nirmala UI" pitchFamily="34" charset="0"/>
              </a:rPr>
              <a:t>12%</a:t>
            </a:r>
            <a:r>
              <a:rPr lang="en-IN" sz="2300" dirty="0">
                <a:latin typeface="Nirmala UI" pitchFamily="34" charset="0"/>
                <a:ea typeface="Nirmala UI" pitchFamily="34" charset="0"/>
                <a:cs typeface="Nirmala UI" pitchFamily="34" charset="0"/>
              </a:rPr>
              <a:t>, </a:t>
            </a:r>
            <a:r>
              <a:rPr lang="hi-IN" sz="2300" dirty="0">
                <a:latin typeface="Nirmala UI" pitchFamily="34" charset="0"/>
                <a:ea typeface="Nirmala UI" pitchFamily="34" charset="0"/>
                <a:cs typeface="Nirmala UI" pitchFamily="34" charset="0"/>
              </a:rPr>
              <a:t>एवं 18% है। अत: विभिन्न </a:t>
            </a:r>
            <a:r>
              <a:rPr lang="en-US" sz="2300" dirty="0" err="1">
                <a:latin typeface="Nirmala UI" pitchFamily="34" charset="0"/>
                <a:ea typeface="Nirmala UI" pitchFamily="34" charset="0"/>
                <a:cs typeface="Nirmala UI" pitchFamily="34" charset="0"/>
              </a:rPr>
              <a:t>HSN</a:t>
            </a:r>
            <a:r>
              <a:rPr lang="en-US" sz="2300" dirty="0">
                <a:latin typeface="Nirmala UI" pitchFamily="34" charset="0"/>
                <a:ea typeface="Nirmala UI" pitchFamily="34" charset="0"/>
                <a:cs typeface="Nirmala UI" pitchFamily="34" charset="0"/>
              </a:rPr>
              <a:t> </a:t>
            </a:r>
            <a:r>
              <a:rPr lang="hi-IN" sz="2300" dirty="0">
                <a:latin typeface="Nirmala UI" pitchFamily="34" charset="0"/>
                <a:ea typeface="Nirmala UI" pitchFamily="34" charset="0"/>
                <a:cs typeface="Nirmala UI" pitchFamily="34" charset="0"/>
              </a:rPr>
              <a:t>के अनुसार निर्माण बिक्री का परीक्षण आवश्यक है। </a:t>
            </a:r>
            <a:r>
              <a:rPr lang="en-US" sz="2300" dirty="0" err="1">
                <a:latin typeface="Nirmala UI" pitchFamily="34" charset="0"/>
                <a:ea typeface="Nirmala UI" pitchFamily="34" charset="0"/>
                <a:cs typeface="Nirmala UI" pitchFamily="34" charset="0"/>
              </a:rPr>
              <a:t>HSN</a:t>
            </a:r>
            <a:r>
              <a:rPr lang="en-US" sz="2300" dirty="0">
                <a:latin typeface="Nirmala UI" pitchFamily="34" charset="0"/>
                <a:ea typeface="Nirmala UI" pitchFamily="34" charset="0"/>
                <a:cs typeface="Nirmala UI" pitchFamily="34" charset="0"/>
              </a:rPr>
              <a:t> </a:t>
            </a:r>
            <a:r>
              <a:rPr lang="hi-IN" sz="2300" dirty="0">
                <a:latin typeface="Nirmala UI" pitchFamily="34" charset="0"/>
                <a:ea typeface="Nirmala UI" pitchFamily="34" charset="0"/>
                <a:cs typeface="Nirmala UI" pitchFamily="34" charset="0"/>
              </a:rPr>
              <a:t>के अनुसार कर की दर का परीक्षण भी आवश्यक है। जैसे </a:t>
            </a:r>
            <a:r>
              <a:rPr lang="en-US" sz="2300" dirty="0" err="1">
                <a:latin typeface="Nirmala UI" pitchFamily="34" charset="0"/>
                <a:ea typeface="Nirmala UI" pitchFamily="34" charset="0"/>
                <a:cs typeface="Nirmala UI" pitchFamily="34" charset="0"/>
              </a:rPr>
              <a:t>HSN</a:t>
            </a:r>
            <a:r>
              <a:rPr lang="en-US" sz="2300" dirty="0">
                <a:latin typeface="Nirmala UI" pitchFamily="34" charset="0"/>
                <a:ea typeface="Nirmala UI" pitchFamily="34" charset="0"/>
                <a:cs typeface="Nirmala UI" pitchFamily="34" charset="0"/>
              </a:rPr>
              <a:t> </a:t>
            </a:r>
            <a:r>
              <a:rPr lang="hi-IN" sz="2300" dirty="0">
                <a:latin typeface="Nirmala UI" pitchFamily="34" charset="0"/>
                <a:ea typeface="Nirmala UI" pitchFamily="34" charset="0"/>
                <a:cs typeface="Nirmala UI" pitchFamily="34" charset="0"/>
              </a:rPr>
              <a:t>4802 की बिक्री के सापेक्ष </a:t>
            </a:r>
            <a:r>
              <a:rPr lang="en-US" sz="2300" dirty="0" err="1">
                <a:latin typeface="Nirmala UI" pitchFamily="34" charset="0"/>
                <a:ea typeface="Nirmala UI" pitchFamily="34" charset="0"/>
                <a:cs typeface="Nirmala UI" pitchFamily="34" charset="0"/>
              </a:rPr>
              <a:t>HSN</a:t>
            </a:r>
            <a:r>
              <a:rPr lang="en-US" sz="2300" dirty="0">
                <a:latin typeface="Nirmala UI" pitchFamily="34" charset="0"/>
                <a:ea typeface="Nirmala UI" pitchFamily="34" charset="0"/>
                <a:cs typeface="Nirmala UI" pitchFamily="34" charset="0"/>
              </a:rPr>
              <a:t> </a:t>
            </a:r>
            <a:r>
              <a:rPr lang="hi-IN" sz="2300" dirty="0">
                <a:latin typeface="Nirmala UI" pitchFamily="34" charset="0"/>
                <a:ea typeface="Nirmala UI" pitchFamily="34" charset="0"/>
                <a:cs typeface="Nirmala UI" pitchFamily="34" charset="0"/>
              </a:rPr>
              <a:t>4801 के अनुसार कर की देयता तो स्वीकार नही की जा रही है। </a:t>
            </a:r>
            <a:endParaRPr lang="en-US" sz="2300" b="1" dirty="0">
              <a:latin typeface="Nirmala UI" pitchFamily="34" charset="0"/>
              <a:ea typeface="Nirmala UI" pitchFamily="34" charset="0"/>
              <a:cs typeface="Nirmala U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19246404"/>
              </p:ext>
            </p:extLst>
          </p:nvPr>
        </p:nvGraphicFramePr>
        <p:xfrm>
          <a:off x="228600" y="3070324"/>
          <a:ext cx="8763000" cy="3729228"/>
        </p:xfrm>
        <a:graphic>
          <a:graphicData uri="http://schemas.openxmlformats.org/drawingml/2006/table">
            <a:tbl>
              <a:tblPr firstRow="1" firstCol="1" bandRow="1">
                <a:tableStyleId>{5C22544A-7EE6-4342-B048-85BDC9FD1C3A}</a:tableStyleId>
              </a:tblPr>
              <a:tblGrid>
                <a:gridCol w="1245032">
                  <a:extLst>
                    <a:ext uri="{9D8B030D-6E8A-4147-A177-3AD203B41FA5}">
                      <a16:colId xmlns:a16="http://schemas.microsoft.com/office/drawing/2014/main" val="20000"/>
                    </a:ext>
                  </a:extLst>
                </a:gridCol>
                <a:gridCol w="6527505">
                  <a:extLst>
                    <a:ext uri="{9D8B030D-6E8A-4147-A177-3AD203B41FA5}">
                      <a16:colId xmlns:a16="http://schemas.microsoft.com/office/drawing/2014/main" val="20001"/>
                    </a:ext>
                  </a:extLst>
                </a:gridCol>
                <a:gridCol w="990463">
                  <a:extLst>
                    <a:ext uri="{9D8B030D-6E8A-4147-A177-3AD203B41FA5}">
                      <a16:colId xmlns:a16="http://schemas.microsoft.com/office/drawing/2014/main" val="20002"/>
                    </a:ext>
                  </a:extLst>
                </a:gridCol>
              </a:tblGrid>
              <a:tr h="348713">
                <a:tc>
                  <a:txBody>
                    <a:bodyPr/>
                    <a:lstStyle/>
                    <a:p>
                      <a:pPr>
                        <a:lnSpc>
                          <a:spcPct val="115000"/>
                        </a:lnSpc>
                        <a:spcAft>
                          <a:spcPts val="1500"/>
                        </a:spcAft>
                      </a:pPr>
                      <a:r>
                        <a:rPr lang="en-US" sz="1400" dirty="0" err="1">
                          <a:effectLst/>
                        </a:rPr>
                        <a:t>HSN</a:t>
                      </a:r>
                      <a:r>
                        <a:rPr lang="en-US" sz="1400" dirty="0">
                          <a:effectLst/>
                        </a:rPr>
                        <a:t> Code</a:t>
                      </a:r>
                      <a:endParaRPr lang="en-US" sz="2000" dirty="0">
                        <a:effectLst/>
                        <a:latin typeface="Calibri"/>
                        <a:ea typeface="Calibri"/>
                        <a:cs typeface="Mangal"/>
                      </a:endParaRPr>
                    </a:p>
                  </a:txBody>
                  <a:tcPr marL="76200" marR="76200" marT="76200" marB="76200"/>
                </a:tc>
                <a:tc>
                  <a:txBody>
                    <a:bodyPr/>
                    <a:lstStyle/>
                    <a:p>
                      <a:pPr>
                        <a:lnSpc>
                          <a:spcPct val="115000"/>
                        </a:lnSpc>
                        <a:spcAft>
                          <a:spcPts val="1500"/>
                        </a:spcAft>
                      </a:pPr>
                      <a:r>
                        <a:rPr lang="en-US" sz="1400" dirty="0">
                          <a:effectLst/>
                        </a:rPr>
                        <a:t>Description</a:t>
                      </a:r>
                      <a:endParaRPr lang="en-US" sz="2000" dirty="0">
                        <a:effectLst/>
                        <a:latin typeface="Calibri"/>
                        <a:ea typeface="Calibri"/>
                        <a:cs typeface="Mangal"/>
                      </a:endParaRPr>
                    </a:p>
                  </a:txBody>
                  <a:tcPr marL="76200" marR="76200" marT="76200" marB="76200"/>
                </a:tc>
                <a:tc>
                  <a:txBody>
                    <a:bodyPr/>
                    <a:lstStyle/>
                    <a:p>
                      <a:pPr>
                        <a:lnSpc>
                          <a:spcPct val="115000"/>
                        </a:lnSpc>
                        <a:spcAft>
                          <a:spcPts val="1500"/>
                        </a:spcAft>
                      </a:pPr>
                      <a:r>
                        <a:rPr lang="en-US" sz="1400">
                          <a:effectLst/>
                        </a:rPr>
                        <a:t>Rate (%)</a:t>
                      </a:r>
                      <a:endParaRPr lang="en-US" sz="2000">
                        <a:effectLst/>
                        <a:latin typeface="Calibri"/>
                        <a:ea typeface="Calibri"/>
                        <a:cs typeface="Mangal"/>
                      </a:endParaRPr>
                    </a:p>
                  </a:txBody>
                  <a:tcPr marL="76200" marR="76200" marT="76200" marB="76200"/>
                </a:tc>
                <a:extLst>
                  <a:ext uri="{0D108BD9-81ED-4DB2-BD59-A6C34878D82A}">
                    <a16:rowId xmlns:a16="http://schemas.microsoft.com/office/drawing/2014/main" val="10000"/>
                  </a:ext>
                </a:extLst>
              </a:tr>
              <a:tr h="498780">
                <a:tc>
                  <a:txBody>
                    <a:bodyPr/>
                    <a:lstStyle/>
                    <a:p>
                      <a:pPr>
                        <a:lnSpc>
                          <a:spcPct val="115000"/>
                        </a:lnSpc>
                        <a:spcAft>
                          <a:spcPts val="1500"/>
                        </a:spcAft>
                      </a:pPr>
                      <a:r>
                        <a:rPr lang="en-US" sz="2400" dirty="0">
                          <a:effectLst/>
                          <a:latin typeface="+mj-lt"/>
                        </a:rPr>
                        <a:t>4801</a:t>
                      </a:r>
                      <a:endParaRPr lang="en-US" sz="3200" dirty="0">
                        <a:effectLst/>
                        <a:latin typeface="+mj-lt"/>
                        <a:ea typeface="Calibri"/>
                        <a:cs typeface="Mangal"/>
                      </a:endParaRPr>
                    </a:p>
                  </a:txBody>
                  <a:tcPr marL="76200" marR="76200" marT="76200" marB="76200"/>
                </a:tc>
                <a:tc>
                  <a:txBody>
                    <a:bodyPr/>
                    <a:lstStyle/>
                    <a:p>
                      <a:pPr>
                        <a:lnSpc>
                          <a:spcPct val="115000"/>
                        </a:lnSpc>
                        <a:spcAft>
                          <a:spcPts val="1500"/>
                        </a:spcAft>
                      </a:pPr>
                      <a:r>
                        <a:rPr lang="en-US" sz="1400" dirty="0">
                          <a:effectLst/>
                        </a:rPr>
                        <a:t>NEWSPRINT, IN ROLLS OR SHEETS</a:t>
                      </a:r>
                      <a:endParaRPr lang="en-US" sz="2000" dirty="0">
                        <a:effectLst/>
                        <a:latin typeface="Calibri"/>
                        <a:ea typeface="Calibri"/>
                        <a:cs typeface="Mangal"/>
                      </a:endParaRPr>
                    </a:p>
                  </a:txBody>
                  <a:tcPr marL="76200" marR="76200" marT="76200" marB="76200"/>
                </a:tc>
                <a:tc>
                  <a:txBody>
                    <a:bodyPr/>
                    <a:lstStyle/>
                    <a:p>
                      <a:pPr>
                        <a:lnSpc>
                          <a:spcPct val="115000"/>
                        </a:lnSpc>
                        <a:spcAft>
                          <a:spcPts val="1500"/>
                        </a:spcAft>
                      </a:pPr>
                      <a:r>
                        <a:rPr lang="en-US" sz="2400" dirty="0">
                          <a:effectLst/>
                        </a:rPr>
                        <a:t>5%</a:t>
                      </a:r>
                      <a:endParaRPr lang="en-US" sz="3600" dirty="0">
                        <a:effectLst/>
                        <a:latin typeface="Calibri"/>
                        <a:ea typeface="Calibri"/>
                        <a:cs typeface="Mangal"/>
                      </a:endParaRPr>
                    </a:p>
                  </a:txBody>
                  <a:tcPr marL="76200" marR="76200" marT="76200" marB="76200"/>
                </a:tc>
                <a:extLst>
                  <a:ext uri="{0D108BD9-81ED-4DB2-BD59-A6C34878D82A}">
                    <a16:rowId xmlns:a16="http://schemas.microsoft.com/office/drawing/2014/main" val="10001"/>
                  </a:ext>
                </a:extLst>
              </a:tr>
              <a:tr h="1241491">
                <a:tc>
                  <a:txBody>
                    <a:bodyPr/>
                    <a:lstStyle/>
                    <a:p>
                      <a:pPr>
                        <a:lnSpc>
                          <a:spcPct val="115000"/>
                        </a:lnSpc>
                        <a:spcAft>
                          <a:spcPts val="1500"/>
                        </a:spcAft>
                      </a:pPr>
                      <a:r>
                        <a:rPr lang="en-US" sz="2400" dirty="0">
                          <a:effectLst/>
                          <a:latin typeface="+mj-lt"/>
                        </a:rPr>
                        <a:t>4802</a:t>
                      </a:r>
                      <a:endParaRPr lang="en-US" sz="3600" dirty="0">
                        <a:effectLst/>
                        <a:latin typeface="+mj-lt"/>
                        <a:ea typeface="Calibri"/>
                        <a:cs typeface="Mangal"/>
                      </a:endParaRPr>
                    </a:p>
                  </a:txBody>
                  <a:tcPr marL="76200" marR="76200" marT="76200" marB="76200"/>
                </a:tc>
                <a:tc>
                  <a:txBody>
                    <a:bodyPr/>
                    <a:lstStyle/>
                    <a:p>
                      <a:pPr>
                        <a:lnSpc>
                          <a:spcPct val="115000"/>
                        </a:lnSpc>
                        <a:spcAft>
                          <a:spcPts val="1500"/>
                        </a:spcAft>
                      </a:pPr>
                      <a:r>
                        <a:rPr lang="en-US" sz="1400" dirty="0">
                          <a:effectLst/>
                        </a:rPr>
                        <a:t>UNCOATED PAPER AND PAPERBOARD, OF A KIND USED FOR WRITING, PRINTING OR OTHER GRAPHIC PURPOSES, AND NON-PERFORATED PUNCH CARD AND PUNCH TAPE PAPER, IN ROLLS OR RECTANGULAR (INCLUDING SQUARE) SHEETS OF ANY SIZE, OTHER THAN PAPER OF HEADING 4801 OR 4803; HAN</a:t>
                      </a:r>
                      <a:endParaRPr lang="en-US" sz="2000" dirty="0">
                        <a:effectLst/>
                        <a:latin typeface="Calibri"/>
                        <a:ea typeface="Calibri"/>
                        <a:cs typeface="Mangal"/>
                      </a:endParaRPr>
                    </a:p>
                  </a:txBody>
                  <a:tcPr marL="76200" marR="76200" marT="76200" marB="76200"/>
                </a:tc>
                <a:tc>
                  <a:txBody>
                    <a:bodyPr/>
                    <a:lstStyle/>
                    <a:p>
                      <a:pPr>
                        <a:lnSpc>
                          <a:spcPct val="115000"/>
                        </a:lnSpc>
                        <a:spcAft>
                          <a:spcPts val="1500"/>
                        </a:spcAft>
                      </a:pPr>
                      <a:r>
                        <a:rPr lang="en-US" sz="2400" dirty="0">
                          <a:effectLst/>
                        </a:rPr>
                        <a:t>12%</a:t>
                      </a:r>
                      <a:endParaRPr lang="en-US" sz="3600" dirty="0">
                        <a:effectLst/>
                        <a:latin typeface="Calibri"/>
                        <a:ea typeface="Calibri"/>
                        <a:cs typeface="Mangal"/>
                      </a:endParaRPr>
                    </a:p>
                  </a:txBody>
                  <a:tcPr marL="76200" marR="76200" marT="76200" marB="76200"/>
                </a:tc>
                <a:extLst>
                  <a:ext uri="{0D108BD9-81ED-4DB2-BD59-A6C34878D82A}">
                    <a16:rowId xmlns:a16="http://schemas.microsoft.com/office/drawing/2014/main" val="10002"/>
                  </a:ext>
                </a:extLst>
              </a:tr>
              <a:tr h="1241491">
                <a:tc>
                  <a:txBody>
                    <a:bodyPr/>
                    <a:lstStyle/>
                    <a:p>
                      <a:pPr>
                        <a:lnSpc>
                          <a:spcPct val="115000"/>
                        </a:lnSpc>
                        <a:spcAft>
                          <a:spcPts val="1500"/>
                        </a:spcAft>
                      </a:pPr>
                      <a:r>
                        <a:rPr lang="en-US" sz="2000" dirty="0">
                          <a:effectLst/>
                          <a:latin typeface="+mj-lt"/>
                        </a:rPr>
                        <a:t>48021010</a:t>
                      </a:r>
                      <a:endParaRPr lang="en-US" sz="2000" dirty="0">
                        <a:effectLst/>
                        <a:latin typeface="+mj-lt"/>
                        <a:ea typeface="Calibri"/>
                        <a:cs typeface="Mangal"/>
                      </a:endParaRPr>
                    </a:p>
                  </a:txBody>
                  <a:tcPr marL="76200" marR="76200" marT="76200" marB="76200"/>
                </a:tc>
                <a:tc>
                  <a:txBody>
                    <a:bodyPr/>
                    <a:lstStyle/>
                    <a:p>
                      <a:pPr>
                        <a:lnSpc>
                          <a:spcPct val="115000"/>
                        </a:lnSpc>
                        <a:spcAft>
                          <a:spcPts val="1500"/>
                        </a:spcAft>
                      </a:pPr>
                      <a:r>
                        <a:rPr lang="en-US" sz="1400" dirty="0">
                          <a:effectLst/>
                        </a:rPr>
                        <a:t>UNCOATED PAPER AND PAPERBOARD, OF A KIND USED FOR WRITING, PRINTING OR OTHER GRAPHIC PURPOSES, AND NON-PERFORATED PUNCH CARD AND PUNCH TAPE PAPER, IN ROLLS OR RECTANGULAR (INCLUDING SQUARE) SHEETS OF ANY SIZE, OTHER THAN PAPER OF HEADING 4801 OR 4803; HAN</a:t>
                      </a:r>
                      <a:endParaRPr lang="en-US" sz="2000" dirty="0">
                        <a:effectLst/>
                        <a:latin typeface="Calibri"/>
                        <a:ea typeface="Calibri"/>
                        <a:cs typeface="Mangal"/>
                      </a:endParaRPr>
                    </a:p>
                  </a:txBody>
                  <a:tcPr marL="76200" marR="76200" marT="76200" marB="76200"/>
                </a:tc>
                <a:tc>
                  <a:txBody>
                    <a:bodyPr/>
                    <a:lstStyle/>
                    <a:p>
                      <a:pPr>
                        <a:lnSpc>
                          <a:spcPct val="115000"/>
                        </a:lnSpc>
                        <a:spcAft>
                          <a:spcPts val="1500"/>
                        </a:spcAft>
                      </a:pPr>
                      <a:r>
                        <a:rPr lang="en-US" sz="2400" dirty="0">
                          <a:effectLst/>
                        </a:rPr>
                        <a:t>12%</a:t>
                      </a:r>
                      <a:endParaRPr lang="en-US" sz="3600" dirty="0">
                        <a:effectLst/>
                        <a:latin typeface="Calibri"/>
                        <a:ea typeface="Calibri"/>
                        <a:cs typeface="Mangal"/>
                      </a:endParaRPr>
                    </a:p>
                  </a:txBody>
                  <a:tcPr marL="76200" marR="76200" marT="76200" marB="762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415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52400" y="228600"/>
            <a:ext cx="8839200" cy="14542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i-IN" sz="3600" b="1" i="0" u="sng" strike="noStrike" cap="none" normalizeH="0" baseline="0" dirty="0">
                <a:ln>
                  <a:noFill/>
                </a:ln>
                <a:solidFill>
                  <a:schemeClr val="tx1"/>
                </a:solidFill>
                <a:effectLst/>
                <a:latin typeface="Nirmala UI" pitchFamily="34" charset="0"/>
                <a:ea typeface="Calibri" pitchFamily="34" charset="0"/>
                <a:cs typeface="Nirmala UI" pitchFamily="34" charset="0"/>
              </a:rPr>
              <a:t>भौगोलिक वितरण</a:t>
            </a:r>
            <a:r>
              <a:rPr kumimoji="0" lang="en-US" sz="2300" b="1" i="0" u="sng"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hi-IN" sz="23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कागज उद्योग का राज्‍यवार भौगोलिक वितरण इस प्रकार है-</a:t>
            </a:r>
            <a:endParaRPr kumimoji="0" lang="hi-IN" sz="2300" b="1" i="0" u="none" strike="noStrike" cap="none" normalizeH="0" baseline="0" dirty="0">
              <a:ln>
                <a:noFill/>
              </a:ln>
              <a:solidFill>
                <a:schemeClr val="tx1"/>
              </a:solidFill>
              <a:effectLst/>
              <a:latin typeface="Nirmala UI" pitchFamily="34" charset="0"/>
              <a:ea typeface="Calibri" pitchFamily="34" charset="0"/>
              <a:cs typeface="Nirmala U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46364017"/>
              </p:ext>
            </p:extLst>
          </p:nvPr>
        </p:nvGraphicFramePr>
        <p:xfrm>
          <a:off x="152398" y="1905000"/>
          <a:ext cx="8839201" cy="4648199"/>
        </p:xfrm>
        <a:graphic>
          <a:graphicData uri="http://schemas.openxmlformats.org/drawingml/2006/table">
            <a:tbl>
              <a:tblPr>
                <a:tableStyleId>{5C22544A-7EE6-4342-B048-85BDC9FD1C3A}</a:tableStyleId>
              </a:tblPr>
              <a:tblGrid>
                <a:gridCol w="1632613">
                  <a:extLst>
                    <a:ext uri="{9D8B030D-6E8A-4147-A177-3AD203B41FA5}">
                      <a16:colId xmlns:a16="http://schemas.microsoft.com/office/drawing/2014/main" val="20000"/>
                    </a:ext>
                  </a:extLst>
                </a:gridCol>
                <a:gridCol w="1566650">
                  <a:extLst>
                    <a:ext uri="{9D8B030D-6E8A-4147-A177-3AD203B41FA5}">
                      <a16:colId xmlns:a16="http://schemas.microsoft.com/office/drawing/2014/main" val="20001"/>
                    </a:ext>
                  </a:extLst>
                </a:gridCol>
                <a:gridCol w="1632613">
                  <a:extLst>
                    <a:ext uri="{9D8B030D-6E8A-4147-A177-3AD203B41FA5}">
                      <a16:colId xmlns:a16="http://schemas.microsoft.com/office/drawing/2014/main" val="20002"/>
                    </a:ext>
                  </a:extLst>
                </a:gridCol>
                <a:gridCol w="4007325">
                  <a:extLst>
                    <a:ext uri="{9D8B030D-6E8A-4147-A177-3AD203B41FA5}">
                      <a16:colId xmlns:a16="http://schemas.microsoft.com/office/drawing/2014/main" val="20003"/>
                    </a:ext>
                  </a:extLst>
                </a:gridCol>
              </a:tblGrid>
              <a:tr h="725235">
                <a:tc>
                  <a:txBody>
                    <a:bodyPr/>
                    <a:lstStyle/>
                    <a:p>
                      <a:pPr algn="ctr" rtl="0" fontAlgn="t"/>
                      <a:r>
                        <a:rPr lang="en-US" sz="2000" b="1" u="none" strike="noStrike" dirty="0">
                          <a:effectLst/>
                        </a:rPr>
                        <a:t>State Name</a:t>
                      </a:r>
                      <a:endParaRPr lang="en-US" sz="2000" b="1" i="0" u="none" strike="noStrike" dirty="0">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rtl="0" fontAlgn="t"/>
                      <a:r>
                        <a:rPr lang="en-US" sz="2000" b="1" u="none" strike="noStrike" dirty="0">
                          <a:effectLst/>
                        </a:rPr>
                        <a:t>No. Of Paper Mills</a:t>
                      </a:r>
                      <a:endParaRPr lang="en-US" sz="2000" b="1" i="0" u="none" strike="noStrike" dirty="0">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rtl="0" fontAlgn="t"/>
                      <a:r>
                        <a:rPr lang="en-US" sz="2000" b="1" u="none" strike="noStrike" dirty="0">
                          <a:effectLst/>
                        </a:rPr>
                        <a:t>Production %</a:t>
                      </a:r>
                      <a:endParaRPr lang="en-US" sz="2000" b="1" i="0" u="none" strike="noStrike" dirty="0">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fontAlgn="t"/>
                      <a:r>
                        <a:rPr lang="en-US" sz="2000" b="1" u="none" strike="noStrike" dirty="0">
                          <a:effectLst/>
                        </a:rPr>
                        <a:t>Centers </a:t>
                      </a:r>
                      <a:endParaRPr lang="en-US" sz="2000" b="1" i="0" u="none" strike="noStrike" dirty="0">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0"/>
                  </a:ext>
                </a:extLst>
              </a:tr>
              <a:tr h="868051">
                <a:tc>
                  <a:txBody>
                    <a:bodyPr/>
                    <a:lstStyle/>
                    <a:p>
                      <a:pPr algn="ctr" rtl="0" fontAlgn="t"/>
                      <a:r>
                        <a:rPr lang="hi-IN" sz="2400" u="none" strike="noStrike" dirty="0">
                          <a:effectLst/>
                        </a:rPr>
                        <a:t>पश्चिम बंगाल</a:t>
                      </a:r>
                      <a:endParaRPr lang="hi-IN" sz="2400" b="0" i="0" u="none" strike="noStrike" dirty="0">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dirty="0">
                          <a:solidFill>
                            <a:srgbClr val="000000"/>
                          </a:solidFill>
                          <a:effectLst/>
                          <a:latin typeface="Nirmala UI"/>
                        </a:rPr>
                        <a:t>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a:solidFill>
                            <a:srgbClr val="000000"/>
                          </a:solidFill>
                          <a:effectLst/>
                          <a:latin typeface="Nirmala UI"/>
                        </a:rPr>
                        <a:t>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t"/>
                      <a:r>
                        <a:rPr lang="hi-IN" sz="2400" u="none" strike="noStrike">
                          <a:effectLst/>
                        </a:rPr>
                        <a:t>टीटागढ़, नैहाटी, रानीगंज, कोलकाता, त्रिवेणी, काकीनाड़ा</a:t>
                      </a:r>
                      <a:endParaRPr lang="hi-IN" sz="2400" b="0" i="0" u="none" strike="noStrike">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39604">
                <a:tc>
                  <a:txBody>
                    <a:bodyPr/>
                    <a:lstStyle/>
                    <a:p>
                      <a:pPr algn="ctr" rtl="0" fontAlgn="t"/>
                      <a:r>
                        <a:rPr lang="hi-IN" sz="2400" u="none" strike="noStrike">
                          <a:effectLst/>
                        </a:rPr>
                        <a:t>महाराष्‍ट्र</a:t>
                      </a:r>
                      <a:endParaRPr lang="hi-IN" sz="2400" b="0" i="0" u="none" strike="noStrike">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a:solidFill>
                            <a:srgbClr val="000000"/>
                          </a:solidFill>
                          <a:effectLst/>
                          <a:latin typeface="Nirmala UI"/>
                        </a:rPr>
                        <a:t>48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a:solidFill>
                            <a:srgbClr val="000000"/>
                          </a:solidFill>
                          <a:effectLst/>
                          <a:latin typeface="Nirmala UI"/>
                        </a:rPr>
                        <a:t>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t"/>
                      <a:r>
                        <a:rPr lang="hi-IN" sz="2400" u="none" strike="noStrike">
                          <a:effectLst/>
                        </a:rPr>
                        <a:t>पुणे, खोपोली, मुम्‍बई , बलारपुर </a:t>
                      </a:r>
                      <a:endParaRPr lang="hi-IN" sz="2400" b="0" i="0" u="none" strike="noStrike">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39604">
                <a:tc>
                  <a:txBody>
                    <a:bodyPr/>
                    <a:lstStyle/>
                    <a:p>
                      <a:pPr algn="ctr" rtl="0" fontAlgn="t"/>
                      <a:r>
                        <a:rPr lang="hi-IN" sz="2400" u="none" strike="noStrike">
                          <a:effectLst/>
                        </a:rPr>
                        <a:t>आन्‍ध्र प्रदेश</a:t>
                      </a:r>
                      <a:endParaRPr lang="hi-IN" sz="2400" b="0" i="0" u="none" strike="noStrike">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dirty="0">
                          <a:solidFill>
                            <a:srgbClr val="000000"/>
                          </a:solidFill>
                          <a:effectLst/>
                          <a:latin typeface="Nirmala UI"/>
                        </a:rPr>
                        <a:t>37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dirty="0">
                          <a:solidFill>
                            <a:srgbClr val="000000"/>
                          </a:solidFill>
                          <a:effectLst/>
                          <a:latin typeface="Nirmala UI"/>
                        </a:rPr>
                        <a:t>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t"/>
                      <a:r>
                        <a:rPr lang="hi-IN" sz="2400" u="none" strike="noStrike" dirty="0">
                          <a:effectLst/>
                        </a:rPr>
                        <a:t>सिरपुर, तिरूपति तथा राजमुन्‍दरी </a:t>
                      </a:r>
                      <a:endParaRPr lang="hi-IN"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439604">
                <a:tc>
                  <a:txBody>
                    <a:bodyPr/>
                    <a:lstStyle/>
                    <a:p>
                      <a:pPr algn="ctr" rtl="0" fontAlgn="t"/>
                      <a:r>
                        <a:rPr lang="hi-IN" sz="2400" u="none" strike="noStrike">
                          <a:effectLst/>
                        </a:rPr>
                        <a:t>मध्‍यप्रदेश</a:t>
                      </a:r>
                      <a:endParaRPr lang="hi-IN" sz="2400" b="0" i="0" u="none" strike="noStrike">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a:solidFill>
                            <a:srgbClr val="000000"/>
                          </a:solidFill>
                          <a:effectLst/>
                          <a:latin typeface="Nirmala UI"/>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dirty="0">
                          <a:solidFill>
                            <a:srgbClr val="000000"/>
                          </a:solidFill>
                          <a:effectLst/>
                          <a:latin typeface="Nirmala UI"/>
                        </a:rPr>
                        <a:t>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t"/>
                      <a:r>
                        <a:rPr lang="hi-IN" sz="2400" u="none" strike="noStrike" dirty="0">
                          <a:effectLst/>
                        </a:rPr>
                        <a:t>इन्‍दौर, भौपाल, सिहोर, शहडोल </a:t>
                      </a:r>
                      <a:endParaRPr lang="hi-IN"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439604">
                <a:tc>
                  <a:txBody>
                    <a:bodyPr/>
                    <a:lstStyle/>
                    <a:p>
                      <a:pPr algn="ctr" rtl="0" fontAlgn="t"/>
                      <a:r>
                        <a:rPr lang="hi-IN" sz="2400" u="none" strike="noStrike">
                          <a:effectLst/>
                        </a:rPr>
                        <a:t>कर्नाटक</a:t>
                      </a:r>
                      <a:endParaRPr lang="hi-IN" sz="2400" b="0" i="0" u="none" strike="noStrike">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a:solidFill>
                            <a:srgbClr val="000000"/>
                          </a:solidFill>
                          <a:effectLst/>
                          <a:latin typeface="Nirmala UI"/>
                        </a:rPr>
                        <a:t>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dirty="0">
                          <a:solidFill>
                            <a:srgbClr val="000000"/>
                          </a:solidFill>
                          <a:effectLst/>
                          <a:latin typeface="Nirmala UI"/>
                        </a:rPr>
                        <a:t>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t"/>
                      <a:r>
                        <a:rPr lang="hi-IN" sz="2400" u="none" strike="noStrike" dirty="0">
                          <a:effectLst/>
                        </a:rPr>
                        <a:t>भद्रावती, बेलागुला तथा डांडली </a:t>
                      </a:r>
                      <a:endParaRPr lang="hi-IN"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1296497">
                <a:tc>
                  <a:txBody>
                    <a:bodyPr/>
                    <a:lstStyle/>
                    <a:p>
                      <a:pPr algn="ctr" rtl="0" fontAlgn="t"/>
                      <a:r>
                        <a:rPr lang="hi-IN" sz="2400" u="none" strike="noStrike">
                          <a:effectLst/>
                        </a:rPr>
                        <a:t>उत्तर प्रदेश</a:t>
                      </a:r>
                      <a:endParaRPr lang="hi-IN" sz="2400" b="0" i="0" u="none" strike="noStrike">
                        <a:solidFill>
                          <a:srgbClr val="000000"/>
                        </a:solidFill>
                        <a:effectLst/>
                        <a:latin typeface="Nirmala U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a:solidFill>
                            <a:srgbClr val="000000"/>
                          </a:solidFill>
                          <a:effectLst/>
                          <a:latin typeface="Nirmala UI"/>
                        </a:rPr>
                        <a:t>84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t"/>
                      <a:r>
                        <a:rPr lang="en-US" sz="2400" b="0" i="0" u="none" strike="noStrike" dirty="0">
                          <a:solidFill>
                            <a:srgbClr val="000000"/>
                          </a:solidFill>
                          <a:effectLst/>
                          <a:latin typeface="Nirmala UI"/>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t"/>
                      <a:r>
                        <a:rPr lang="hi-IN" sz="2400" u="none" strike="noStrike" dirty="0">
                          <a:effectLst/>
                        </a:rPr>
                        <a:t>मेरठ, मुज्‍जफरनगर, उझानी, पिपराइच, मोदीनगर, नैनी, लखनऊ तथा सहारनपुर </a:t>
                      </a:r>
                      <a:endParaRPr lang="hi-IN"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68580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2400" b="1" i="0" u="sng" strike="noStrike" cap="none" normalizeH="0" baseline="0" dirty="0" err="1">
                <a:ln>
                  <a:noFill/>
                </a:ln>
                <a:solidFill>
                  <a:schemeClr val="tx1"/>
                </a:solidFill>
                <a:effectLst/>
                <a:latin typeface="Calibri" pitchFamily="34" charset="0"/>
                <a:ea typeface="Calibri" pitchFamily="34" charset="0"/>
                <a:cs typeface="Mangal" pitchFamily="18" charset="0"/>
              </a:rPr>
              <a:t>HSN</a:t>
            </a:r>
            <a:r>
              <a:rPr kumimoji="0" lang="hi-IN" sz="2400" b="1" i="0" u="sng" strike="noStrike" cap="none" normalizeH="0" baseline="0" dirty="0">
                <a:ln>
                  <a:noFill/>
                </a:ln>
                <a:solidFill>
                  <a:schemeClr val="tx1"/>
                </a:solidFill>
                <a:effectLst/>
                <a:latin typeface="Calibri" pitchFamily="34" charset="0"/>
                <a:ea typeface="Calibri" pitchFamily="34" charset="0"/>
                <a:cs typeface="Mangal" pitchFamily="18" charset="0"/>
              </a:rPr>
              <a:t> से सबन्धित </a:t>
            </a:r>
            <a:r>
              <a:rPr lang="en-US" sz="2400" b="1" u="sng" dirty="0">
                <a:latin typeface="Calibri" pitchFamily="34" charset="0"/>
                <a:ea typeface="Calibri" pitchFamily="34" charset="0"/>
                <a:cs typeface="Mangal" pitchFamily="18" charset="0"/>
              </a:rPr>
              <a:t>AAR </a:t>
            </a:r>
            <a:r>
              <a:rPr lang="hi-IN" sz="2400" b="1" u="sng" dirty="0">
                <a:latin typeface="Calibri" pitchFamily="34" charset="0"/>
                <a:ea typeface="Calibri" pitchFamily="34" charset="0"/>
                <a:cs typeface="Mangal" pitchFamily="18" charset="0"/>
              </a:rPr>
              <a:t>के निर्णय</a:t>
            </a:r>
            <a:r>
              <a:rPr lang="hi-IN" sz="2400" dirty="0">
                <a:latin typeface="Arial" pitchFamily="34" charset="0"/>
                <a:cs typeface="Mangal" pitchFamily="18" charset="0"/>
              </a:rPr>
              <a:t>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a:t>
            </a:r>
            <a:r>
              <a:rPr kumimoji="0" lang="en-US" sz="2400" b="0" i="0" u="none" strike="noStrike" cap="none" normalizeH="0" baseline="0" dirty="0" err="1">
                <a:ln>
                  <a:noFill/>
                </a:ln>
                <a:solidFill>
                  <a:schemeClr val="tx1"/>
                </a:solidFill>
                <a:effectLst/>
                <a:latin typeface="Nirmala UI" pitchFamily="34" charset="0"/>
                <a:ea typeface="Nirmala UI" pitchFamily="34" charset="0"/>
                <a:cs typeface="Nirmala UI" pitchFamily="34" charset="0"/>
              </a:rPr>
              <a:t>i</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a:t>
            </a:r>
            <a:r>
              <a:rPr kumimoji="0" lang="hi-IN" sz="2400" b="1" i="1" u="none" strike="noStrike" cap="none" normalizeH="0" baseline="0" dirty="0">
                <a:ln>
                  <a:noFill/>
                </a:ln>
                <a:solidFill>
                  <a:schemeClr val="tx1"/>
                </a:solidFill>
                <a:effectLst/>
                <a:latin typeface="Nirmala UI" pitchFamily="34" charset="0"/>
                <a:ea typeface="Nirmala UI" pitchFamily="34" charset="0"/>
                <a:cs typeface="Nirmala UI" pitchFamily="34" charset="0"/>
              </a:rPr>
              <a:t>पल्पवुड</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HSN- 4403</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से आच्छादित होगा न कि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4401</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से। इस पर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@9%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en-US" sz="2400" b="0" i="0" u="none" strike="noStrike" cap="none" normalizeH="0" baseline="0" dirty="0" err="1">
                <a:ln>
                  <a:noFill/>
                </a:ln>
                <a:solidFill>
                  <a:schemeClr val="tx1"/>
                </a:solidFill>
                <a:effectLst/>
                <a:latin typeface="Nirmala UI" pitchFamily="34" charset="0"/>
                <a:ea typeface="Nirmala UI" pitchFamily="34" charset="0"/>
                <a:cs typeface="Nirmala UI" pitchFamily="34" charset="0"/>
              </a:rPr>
              <a:t>CGST</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एवं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9% SGST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की देयता होगी।</a:t>
            </a:r>
            <a:endPar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endParaRPr>
          </a:p>
          <a:p>
            <a:pPr lvl="0" algn="just" eaLnBrk="0" fontAlgn="base" hangingPunct="0">
              <a:spcBef>
                <a:spcPct val="0"/>
              </a:spcBef>
              <a:spcAft>
                <a:spcPct val="0"/>
              </a:spcAft>
            </a:pP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KARADRG 67/2019. Date - 21/09/2019, M/S WEST COAST PAPER MILLS LTD.</a:t>
            </a:r>
            <a:r>
              <a:rPr lang="hi-IN" sz="2400" dirty="0">
                <a:latin typeface="Nirmala UI" pitchFamily="34" charset="0"/>
                <a:ea typeface="Nirmala UI" pitchFamily="34" charset="0"/>
                <a:cs typeface="Nirmala UI" pitchFamily="34" charset="0"/>
              </a:rPr>
              <a:t> </a:t>
            </a:r>
          </a:p>
          <a:p>
            <a:pPr lvl="0" algn="just" eaLnBrk="0" fontAlgn="base" hangingPunct="0">
              <a:spcBef>
                <a:spcPct val="0"/>
              </a:spcBef>
              <a:spcAft>
                <a:spcPct val="0"/>
              </a:spcAft>
            </a:pPr>
            <a:r>
              <a:rPr lang="hi-IN" sz="2400" dirty="0">
                <a:latin typeface="Nirmala UI" pitchFamily="34" charset="0"/>
                <a:ea typeface="Nirmala UI" pitchFamily="34" charset="0"/>
                <a:cs typeface="Nirmala UI" pitchFamily="34" charset="0"/>
              </a:rPr>
              <a:t>इसके विपरीत मत </a:t>
            </a:r>
            <a:r>
              <a:rPr lang="en-US" sz="2400" dirty="0">
                <a:latin typeface="Nirmala UI" pitchFamily="34" charset="0"/>
                <a:ea typeface="Nirmala UI" pitchFamily="34" charset="0"/>
                <a:cs typeface="Nirmala UI" pitchFamily="34" charset="0"/>
              </a:rPr>
              <a:t>AAR </a:t>
            </a:r>
            <a:r>
              <a:rPr lang="hi-IN" sz="2400" dirty="0">
                <a:latin typeface="Nirmala UI" pitchFamily="34" charset="0"/>
                <a:ea typeface="Nirmala UI" pitchFamily="34" charset="0"/>
                <a:cs typeface="Nirmala UI" pitchFamily="34" charset="0"/>
              </a:rPr>
              <a:t>आंध्र प्रदेश द्वारा </a:t>
            </a:r>
            <a:r>
              <a:rPr lang="en-US" sz="2400" dirty="0">
                <a:latin typeface="Nirmala UI" pitchFamily="34" charset="0"/>
                <a:ea typeface="Nirmala UI" pitchFamily="34" charset="0"/>
                <a:cs typeface="Nirmala UI" pitchFamily="34" charset="0"/>
              </a:rPr>
              <a:t>M/S </a:t>
            </a:r>
            <a:r>
              <a:rPr lang="hi-IN" sz="2400" dirty="0">
                <a:latin typeface="Nirmala UI" pitchFamily="34" charset="0"/>
                <a:ea typeface="Nirmala UI" pitchFamily="34" charset="0"/>
                <a:cs typeface="Nirmala UI" pitchFamily="34" charset="0"/>
              </a:rPr>
              <a:t>श्री बेकेटेश्वरा ट्रेडर्स के वाद में दिया गया है जिसमें पल्पवुड को </a:t>
            </a:r>
            <a:r>
              <a:rPr lang="en-US" sz="2400" dirty="0" err="1">
                <a:latin typeface="Nirmala UI" pitchFamily="34" charset="0"/>
                <a:ea typeface="Nirmala UI" pitchFamily="34" charset="0"/>
                <a:cs typeface="Nirmala UI" pitchFamily="34" charset="0"/>
              </a:rPr>
              <a:t>HSN</a:t>
            </a:r>
            <a:r>
              <a:rPr lang="en-US" sz="2400" dirty="0">
                <a:latin typeface="Nirmala UI" pitchFamily="34" charset="0"/>
                <a:ea typeface="Nirmala UI" pitchFamily="34" charset="0"/>
                <a:cs typeface="Nirmala UI" pitchFamily="34" charset="0"/>
              </a:rPr>
              <a:t>-4401</a:t>
            </a:r>
            <a:r>
              <a:rPr lang="hi-IN" sz="2400" dirty="0">
                <a:latin typeface="Nirmala UI" pitchFamily="34" charset="0"/>
                <a:ea typeface="Nirmala UI" pitchFamily="34" charset="0"/>
                <a:cs typeface="Nirmala UI" pitchFamily="34" charset="0"/>
              </a:rPr>
              <a:t> के</a:t>
            </a:r>
            <a:r>
              <a:rPr lang="en-US" sz="2400" dirty="0">
                <a:latin typeface="Nirmala UI" pitchFamily="34" charset="0"/>
                <a:ea typeface="Nirmala UI" pitchFamily="34" charset="0"/>
                <a:cs typeface="Nirmala UI" pitchFamily="34" charset="0"/>
              </a:rPr>
              <a:t> </a:t>
            </a:r>
            <a:r>
              <a:rPr lang="hi-IN" sz="2400" dirty="0">
                <a:latin typeface="Nirmala UI" pitchFamily="34" charset="0"/>
                <a:ea typeface="Nirmala UI" pitchFamily="34" charset="0"/>
                <a:cs typeface="Nirmala UI" pitchFamily="34" charset="0"/>
              </a:rPr>
              <a:t>अन्‍तर्गत माना है।</a:t>
            </a:r>
            <a:endParaRPr lang="en-US" sz="2400" dirty="0">
              <a:latin typeface="Nirmala UI" pitchFamily="34" charset="0"/>
              <a:ea typeface="Nirmala UI" pitchFamily="34" charset="0"/>
              <a:cs typeface="Nirmala UI" pitchFamily="34" charset="0"/>
            </a:endParaRPr>
          </a:p>
          <a:p>
            <a:pPr lvl="0" algn="just" eaLnBrk="0" fontAlgn="base" hangingPunct="0">
              <a:spcBef>
                <a:spcPct val="0"/>
              </a:spcBef>
              <a:spcAft>
                <a:spcPct val="0"/>
              </a:spcAft>
            </a:pPr>
            <a:r>
              <a:rPr lang="en-US" sz="2400" dirty="0">
                <a:latin typeface="Nirmala UI" pitchFamily="34" charset="0"/>
                <a:ea typeface="Nirmala UI" pitchFamily="34" charset="0"/>
                <a:cs typeface="Nirmala UI" pitchFamily="34" charset="0"/>
              </a:rPr>
              <a:t>AAR/AP/16 (</a:t>
            </a:r>
            <a:r>
              <a:rPr lang="en-US" sz="2400" dirty="0" err="1">
                <a:latin typeface="Nirmala UI" pitchFamily="34" charset="0"/>
                <a:ea typeface="Nirmala UI" pitchFamily="34" charset="0"/>
                <a:cs typeface="Nirmala UI" pitchFamily="34" charset="0"/>
              </a:rPr>
              <a:t>GST</a:t>
            </a:r>
            <a:r>
              <a:rPr lang="en-US" sz="2400" dirty="0">
                <a:latin typeface="Nirmala UI" pitchFamily="34" charset="0"/>
                <a:ea typeface="Nirmala UI" pitchFamily="34" charset="0"/>
                <a:cs typeface="Nirmala UI" pitchFamily="34" charset="0"/>
              </a:rPr>
              <a:t>)/2018  Date 09/10/2018.</a:t>
            </a:r>
            <a:endPar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(ii)</a:t>
            </a:r>
            <a:r>
              <a:rPr kumimoji="0" lang="hi-IN" sz="2400" b="1" i="1" u="none" strike="noStrike" cap="none" normalizeH="0" baseline="0" dirty="0">
                <a:ln>
                  <a:noFill/>
                </a:ln>
                <a:solidFill>
                  <a:schemeClr val="tx1"/>
                </a:solidFill>
                <a:effectLst/>
                <a:latin typeface="Nirmala UI" pitchFamily="34" charset="0"/>
                <a:ea typeface="Nirmala UI" pitchFamily="34" charset="0"/>
                <a:cs typeface="Nirmala UI" pitchFamily="34" charset="0"/>
              </a:rPr>
              <a:t>टिशू पेपर</a:t>
            </a:r>
            <a:r>
              <a:rPr kumimoji="0" lang="en-US" sz="2400" b="1" i="1"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HSN 4802 -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अनकोटेड पेपर</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पेपरबोर्ड</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से आच्छादित नहीं है।</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AAR-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कर्नाटक निर्णय दिनांक -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31/07/2021,  M/S PREMIER TISSUES INDIA LIMITED.</a:t>
            </a:r>
          </a:p>
          <a:p>
            <a:pPr lvl="0" algn="just" eaLnBrk="0" fontAlgn="base" hangingPunct="0">
              <a:spcBef>
                <a:spcPct val="0"/>
              </a:spcBef>
              <a:spcAft>
                <a:spcPct val="0"/>
              </a:spcAft>
            </a:pP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(iii) </a:t>
            </a:r>
            <a:r>
              <a:rPr kumimoji="0" lang="hi-IN" sz="2400" b="1" i="1" u="none" strike="noStrike" cap="none" normalizeH="0" baseline="0" dirty="0">
                <a:ln>
                  <a:noFill/>
                </a:ln>
                <a:solidFill>
                  <a:schemeClr val="tx1"/>
                </a:solidFill>
                <a:effectLst/>
                <a:latin typeface="Nirmala UI" pitchFamily="34" charset="0"/>
                <a:ea typeface="Nirmala UI" pitchFamily="34" charset="0"/>
                <a:cs typeface="Nirmala UI" pitchFamily="34" charset="0"/>
              </a:rPr>
              <a:t>कारोगेटेड पेपर शीट एवं नालीदार कारोगेटेड पेपर</a:t>
            </a:r>
            <a:r>
              <a:rPr kumimoji="0" lang="en-US" sz="2400" b="1" i="1"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hi-IN" sz="2400" b="1" i="1" u="none" strike="noStrike" cap="none" normalizeH="0" baseline="0" dirty="0">
                <a:ln>
                  <a:noFill/>
                </a:ln>
                <a:solidFill>
                  <a:schemeClr val="tx1"/>
                </a:solidFill>
                <a:effectLst/>
                <a:latin typeface="Nirmala UI" pitchFamily="34" charset="0"/>
                <a:ea typeface="Nirmala UI" pitchFamily="34" charset="0"/>
                <a:cs typeface="Nirmala UI" pitchFamily="34" charset="0"/>
              </a:rPr>
              <a:t>शीट</a:t>
            </a:r>
            <a:r>
              <a:rPr kumimoji="0" lang="en-US" sz="2400" b="1" i="1"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hi-IN" sz="2400" b="1" u="none" strike="noStrike" cap="none" normalizeH="0" baseline="0" dirty="0">
                <a:ln>
                  <a:noFill/>
                </a:ln>
                <a:solidFill>
                  <a:schemeClr val="tx1"/>
                </a:solidFill>
                <a:effectLst/>
                <a:latin typeface="Nirmala UI" pitchFamily="34" charset="0"/>
                <a:ea typeface="Nirmala UI" pitchFamily="34" charset="0"/>
                <a:cs typeface="Nirmala UI" pitchFamily="34" charset="0"/>
              </a:rPr>
              <a:t>-</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पर कर की दर समान होगी</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इस</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संदर्भ में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M/S SSRK PLASTIC PRIVATE LIMITED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के वाद में तेलंगाना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AAR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द्वारा यह मत दिया गया</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कि</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HSN 4808</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के अन्तगर्त इस</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पर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@6/CGST</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और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@6%,</a:t>
            </a:r>
            <a:r>
              <a:rPr kumimoji="0" lang="en-US" sz="2400" b="0" i="0" u="none" strike="noStrike" cap="none" normalizeH="0" baseline="0" dirty="0" err="1">
                <a:ln>
                  <a:noFill/>
                </a:ln>
                <a:solidFill>
                  <a:schemeClr val="tx1"/>
                </a:solidFill>
                <a:effectLst/>
                <a:latin typeface="Nirmala UI" pitchFamily="34" charset="0"/>
                <a:ea typeface="Nirmala UI" pitchFamily="34" charset="0"/>
                <a:cs typeface="Nirmala UI" pitchFamily="34" charset="0"/>
              </a:rPr>
              <a:t>SGST</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की दे</a:t>
            </a:r>
            <a:r>
              <a:rPr lang="hi-IN" sz="2400" dirty="0">
                <a:latin typeface="Nirmala UI" pitchFamily="34" charset="0"/>
                <a:ea typeface="Nirmala UI" pitchFamily="34" charset="0"/>
                <a:cs typeface="Nirmala UI" pitchFamily="34" charset="0"/>
              </a:rPr>
              <a:t>य</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ता होगी।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[TS</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AAR</a:t>
            </a:r>
            <a:r>
              <a:rPr kumimoji="0" lang="hi-IN"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 </a:t>
            </a:r>
            <a:r>
              <a:rPr kumimoji="0" lang="en-US" sz="2400" b="0" i="0" u="none" strike="noStrike" cap="none" normalizeH="0" baseline="0" dirty="0">
                <a:ln>
                  <a:noFill/>
                </a:ln>
                <a:solidFill>
                  <a:schemeClr val="tx1"/>
                </a:solidFill>
                <a:effectLst/>
                <a:latin typeface="Nirmala UI" pitchFamily="34" charset="0"/>
                <a:ea typeface="Nirmala UI" pitchFamily="34" charset="0"/>
                <a:cs typeface="Nirmala UI" pitchFamily="34" charset="0"/>
              </a:rPr>
              <a:t>order No.- 54/2022 Date - 14/09/2022]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 y="304800"/>
            <a:ext cx="8735291" cy="6186309"/>
          </a:xfrm>
          <a:prstGeom prst="rect">
            <a:avLst/>
          </a:prstGeom>
        </p:spPr>
        <p:txBody>
          <a:bodyPr wrap="square">
            <a:spAutoFit/>
          </a:bodyPr>
          <a:lstStyle/>
          <a:p>
            <a:pPr algn="ctr"/>
            <a:r>
              <a:rPr lang="hi-IN" sz="2200" b="1" u="sng" dirty="0">
                <a:latin typeface="Nirmala UI" pitchFamily="34" charset="0"/>
                <a:ea typeface="Nirmala UI" pitchFamily="34" charset="0"/>
                <a:cs typeface="Nirmala UI" pitchFamily="34" charset="0"/>
              </a:rPr>
              <a:t>चेक लिस्ट</a:t>
            </a:r>
            <a:endParaRPr lang="en-US" sz="2200" dirty="0">
              <a:latin typeface="Nirmala UI" pitchFamily="34" charset="0"/>
              <a:ea typeface="Nirmala UI" pitchFamily="34" charset="0"/>
              <a:cs typeface="Nirmala UI" pitchFamily="34" charset="0"/>
            </a:endParaRPr>
          </a:p>
          <a:p>
            <a:pPr algn="ctr"/>
            <a:r>
              <a:rPr lang="hi-IN" sz="2200" b="1" u="sng" dirty="0">
                <a:latin typeface="Nirmala UI" pitchFamily="34" charset="0"/>
                <a:ea typeface="Nirmala UI" pitchFamily="34" charset="0"/>
                <a:cs typeface="Nirmala UI" pitchFamily="34" charset="0"/>
              </a:rPr>
              <a:t>वि0अनु0शा0 जांच से सम्बंधित-</a:t>
            </a:r>
            <a:endParaRPr lang="en-US" sz="2200" dirty="0">
              <a:latin typeface="Nirmala UI" pitchFamily="34" charset="0"/>
              <a:ea typeface="Nirmala UI" pitchFamily="34" charset="0"/>
              <a:cs typeface="Nirmala UI" pitchFamily="34" charset="0"/>
            </a:endParaRPr>
          </a:p>
          <a:p>
            <a:pPr marL="285750" indent="-285750">
              <a:buFont typeface="Wingdings" pitchFamily="2" charset="2"/>
              <a:buChar char="Ø"/>
            </a:pPr>
            <a:r>
              <a:rPr lang="hi-IN" sz="2200" u="sng" dirty="0">
                <a:latin typeface="Nirmala UI" pitchFamily="34" charset="0"/>
                <a:ea typeface="Nirmala UI" pitchFamily="34" charset="0"/>
                <a:cs typeface="Nirmala UI" pitchFamily="34" charset="0"/>
              </a:rPr>
              <a:t>वि0अनु0शा0 जांच से पहले  </a:t>
            </a:r>
            <a:endParaRPr lang="en-US" sz="2200" u="sng" dirty="0">
              <a:latin typeface="Nirmala UI" pitchFamily="34" charset="0"/>
              <a:ea typeface="Nirmala UI" pitchFamily="34" charset="0"/>
              <a:cs typeface="Nirmala UI" pitchFamily="34" charset="0"/>
            </a:endParaRPr>
          </a:p>
          <a:p>
            <a:pPr marL="1314450" lvl="2" indent="-400050">
              <a:buFont typeface="+mj-lt"/>
              <a:buAutoNum type="romanLcPeriod"/>
            </a:pPr>
            <a:r>
              <a:rPr lang="hi-IN" sz="2200" dirty="0">
                <a:latin typeface="Nirmala UI" pitchFamily="34" charset="0"/>
                <a:ea typeface="Nirmala UI" pitchFamily="34" charset="0"/>
                <a:cs typeface="Nirmala UI" pitchFamily="34" charset="0"/>
              </a:rPr>
              <a:t>रेकी करते समय यह ध्यान रखा जाए कि इस फर्म की जांच का उपयुक्त समय क्या हो। रॉ मैटीरियल अधिक मात्रा में किस समय आता है। निर्मित माल किस समय अधिक सप्लाई किया जाता है, इस तथ्य को भी ध्यान रखा जाये। </a:t>
            </a:r>
            <a:endParaRPr lang="en-US" sz="2200" dirty="0">
              <a:latin typeface="Nirmala UI" pitchFamily="34" charset="0"/>
              <a:ea typeface="Nirmala UI" pitchFamily="34" charset="0"/>
              <a:cs typeface="Nirmala UI" pitchFamily="34" charset="0"/>
            </a:endParaRPr>
          </a:p>
          <a:p>
            <a:pPr marL="1314450" lvl="2" indent="-400050">
              <a:buFont typeface="+mj-lt"/>
              <a:buAutoNum type="romanLcPeriod"/>
            </a:pPr>
            <a:r>
              <a:rPr lang="hi-IN" sz="2200" dirty="0">
                <a:latin typeface="Nirmala UI" pitchFamily="34" charset="0"/>
                <a:ea typeface="Nirmala UI" pitchFamily="34" charset="0"/>
                <a:cs typeface="Nirmala UI" pitchFamily="34" charset="0"/>
              </a:rPr>
              <a:t>फर्म का डाटा विश्लेषण उसके निर्माण और आपूर्ति को ध्यान में रखते हुए किया जाये।</a:t>
            </a:r>
          </a:p>
          <a:p>
            <a:pPr marL="1314450" lvl="2" indent="-400050">
              <a:buFont typeface="+mj-lt"/>
              <a:buAutoNum type="romanLcPeriod"/>
            </a:pPr>
            <a:r>
              <a:rPr lang="en-US" sz="2200" dirty="0">
                <a:latin typeface="Nirmala UI" pitchFamily="34" charset="0"/>
                <a:ea typeface="Nirmala UI" pitchFamily="34" charset="0"/>
                <a:cs typeface="Nirmala UI" pitchFamily="34" charset="0"/>
              </a:rPr>
              <a:t>MIS </a:t>
            </a:r>
            <a:r>
              <a:rPr lang="hi-IN" sz="2200" dirty="0">
                <a:latin typeface="Nirmala UI" pitchFamily="34" charset="0"/>
                <a:ea typeface="Nirmala UI" pitchFamily="34" charset="0"/>
                <a:cs typeface="Nirmala UI" pitchFamily="34" charset="0"/>
              </a:rPr>
              <a:t>पर उपलब्ध सभी प्रकार के अलर्ट्स का अध्ययन करते हुए केस प्रोफाइल तैयार किया जाये।</a:t>
            </a:r>
            <a:endParaRPr lang="en-US" sz="2200" dirty="0">
              <a:latin typeface="Nirmala UI" pitchFamily="34" charset="0"/>
              <a:ea typeface="Nirmala UI" pitchFamily="34" charset="0"/>
              <a:cs typeface="Nirmala UI" pitchFamily="34" charset="0"/>
            </a:endParaRPr>
          </a:p>
          <a:p>
            <a:pPr marL="285750" lvl="0" indent="-285750">
              <a:buFont typeface="Wingdings" pitchFamily="2" charset="2"/>
              <a:buChar char="Ø"/>
            </a:pPr>
            <a:r>
              <a:rPr lang="hi-IN" sz="2200" u="sng" dirty="0">
                <a:latin typeface="Nirmala UI" pitchFamily="34" charset="0"/>
                <a:ea typeface="Nirmala UI" pitchFamily="34" charset="0"/>
                <a:cs typeface="Nirmala UI" pitchFamily="34" charset="0"/>
              </a:rPr>
              <a:t>जांच के समय </a:t>
            </a:r>
            <a:endParaRPr lang="en-US" sz="2200" u="sng" dirty="0">
              <a:latin typeface="Nirmala UI" pitchFamily="34" charset="0"/>
              <a:ea typeface="Nirmala UI" pitchFamily="34" charset="0"/>
              <a:cs typeface="Nirmala UI" pitchFamily="34" charset="0"/>
            </a:endParaRPr>
          </a:p>
          <a:p>
            <a:pPr marL="857250" lvl="1" indent="-400050">
              <a:buFont typeface="+mj-lt"/>
              <a:buAutoNum type="romanLcPeriod"/>
            </a:pPr>
            <a:r>
              <a:rPr lang="hi-IN" sz="2200" dirty="0">
                <a:latin typeface="Nirmala UI" pitchFamily="34" charset="0"/>
                <a:ea typeface="Nirmala UI" pitchFamily="34" charset="0"/>
                <a:cs typeface="Nirmala UI" pitchFamily="34" charset="0"/>
              </a:rPr>
              <a:t> फैक्टरी के अंदर प्रवेश करते ही गेट पर सिक्योरिटी के पास उपलब्ध दस्तावेजों, जिनमे फैक्टरी के अंदर/बाहर आने/जाने वाले वाहनों एवं व्यक्तियों का विवरण दर्ज होता है, को अपनी अभिरक्षा में लेना चाहिये।</a:t>
            </a:r>
          </a:p>
          <a:p>
            <a:pPr marL="857250" lvl="1" indent="-400050">
              <a:buFont typeface="+mj-lt"/>
              <a:buAutoNum type="romanLcPeriod"/>
            </a:pPr>
            <a:r>
              <a:rPr lang="hi-IN" sz="2200" dirty="0">
                <a:latin typeface="Nirmala UI" pitchFamily="34" charset="0"/>
                <a:ea typeface="Nirmala UI" pitchFamily="34" charset="0"/>
                <a:cs typeface="Nirmala UI" pitchFamily="34" charset="0"/>
              </a:rPr>
              <a:t> यदि फैक्टरी में </a:t>
            </a:r>
            <a:r>
              <a:rPr lang="en-US" sz="2200" dirty="0">
                <a:latin typeface="Nirmala UI" pitchFamily="34" charset="0"/>
                <a:ea typeface="Nirmala UI" pitchFamily="34" charset="0"/>
                <a:cs typeface="Nirmala UI" pitchFamily="34" charset="0"/>
              </a:rPr>
              <a:t>CCTV  </a:t>
            </a:r>
            <a:r>
              <a:rPr lang="hi-IN" sz="2200" dirty="0">
                <a:latin typeface="Nirmala UI" pitchFamily="34" charset="0"/>
                <a:ea typeface="Nirmala UI" pitchFamily="34" charset="0"/>
                <a:cs typeface="Nirmala UI" pitchFamily="34" charset="0"/>
              </a:rPr>
              <a:t>कैमरे लगे हैं तो इन कैमरों का डाटा लेकर फैक्टरी अंदर आने/जाने वाले वाहनों का मिलान नियमित अभिलेखों से किया जाना चाहिये। </a:t>
            </a:r>
            <a:endParaRPr lang="en-US" sz="2200" dirty="0">
              <a:latin typeface="Nirmala UI" pitchFamily="34" charset="0"/>
              <a:ea typeface="Nirmala UI" pitchFamily="34" charset="0"/>
              <a:cs typeface="Nirmala UI" pitchFamily="34" charset="0"/>
            </a:endParaRPr>
          </a:p>
        </p:txBody>
      </p:sp>
    </p:spTree>
    <p:extLst>
      <p:ext uri="{BB962C8B-B14F-4D97-AF65-F5344CB8AC3E}">
        <p14:creationId xmlns:p14="http://schemas.microsoft.com/office/powerpoint/2010/main" val="3426127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990600"/>
            <a:ext cx="8915400" cy="5632311"/>
          </a:xfrm>
          <a:prstGeom prst="rect">
            <a:avLst/>
          </a:prstGeom>
        </p:spPr>
        <p:txBody>
          <a:bodyPr wrap="square">
            <a:spAutoFit/>
          </a:bodyPr>
          <a:lstStyle/>
          <a:p>
            <a:pPr marL="971550" lvl="1" indent="-514350">
              <a:buFont typeface="+mj-lt"/>
              <a:buAutoNum type="romanLcPeriod" startAt="3"/>
            </a:pPr>
            <a:r>
              <a:rPr lang="hi-IN" sz="2400" dirty="0">
                <a:latin typeface="Nirmala UI" panose="020B0502040204020203" pitchFamily="34" charset="0"/>
                <a:ea typeface="Nirmala UI" panose="020B0502040204020203" pitchFamily="34" charset="0"/>
                <a:cs typeface="Nirmala UI" panose="020B0502040204020203" pitchFamily="34" charset="0"/>
              </a:rPr>
              <a:t>अधिनियम की धारा 35(1) एवं 35(6) के अनुपालन में स्टॉक एवं उत्पादन रजिस्टर नहीं पाये जाने पर व्यापार स्थल पर पाये गये समस्त स्टॉक को लेखों के बाहर मानते हुए माल की जब्ती की कार्यवाही की जानी चाहिये। </a:t>
            </a:r>
          </a:p>
          <a:p>
            <a:pPr marL="971550" lvl="1" indent="-514350">
              <a:buFont typeface="+mj-lt"/>
              <a:buAutoNum type="romanLcPeriod" startAt="3"/>
            </a:pPr>
            <a:r>
              <a:rPr lang="hi-IN" sz="2400" dirty="0">
                <a:latin typeface="Nirmala UI" pitchFamily="34" charset="0"/>
                <a:ea typeface="Nirmala UI" pitchFamily="34" charset="0"/>
                <a:cs typeface="Nirmala UI" pitchFamily="34" charset="0"/>
              </a:rPr>
              <a:t>यदि बहीखाते कम्प्यूटराइज्ड हैं, तो जिन कम्प्यूटरो से बहीखाते तैयार कियी जा रहे हैं, उन्हें अभिग्रहीत करते हुए इन कम्प्यूटरो से डिलीट किये गये डाटा की रिकवरी करते हुए नियमित अभिलेखो से मिलान करते हुए अपवंचन को प्रकाश मे लाना चाहिये। </a:t>
            </a:r>
          </a:p>
          <a:p>
            <a:pPr marL="971550" lvl="1" indent="-514350">
              <a:buFont typeface="+mj-lt"/>
              <a:buAutoNum type="romanLcPeriod" startAt="3"/>
            </a:pPr>
            <a:r>
              <a:rPr lang="hi-IN" sz="2400" dirty="0">
                <a:latin typeface="Nirmala UI" pitchFamily="34" charset="0"/>
                <a:ea typeface="Nirmala UI" pitchFamily="34" charset="0"/>
                <a:cs typeface="Nirmala UI" pitchFamily="34" charset="0"/>
              </a:rPr>
              <a:t>पेपर ट्रेड मे प्रयुक्त मुख्य रॉ-मैटीरियल पेपर स्क्रैप</a:t>
            </a:r>
            <a:r>
              <a:rPr lang="en-IN" sz="2400" dirty="0">
                <a:latin typeface="Nirmala UI" pitchFamily="34" charset="0"/>
                <a:ea typeface="Nirmala UI" pitchFamily="34" charset="0"/>
                <a:cs typeface="Nirmala UI" pitchFamily="34" charset="0"/>
              </a:rPr>
              <a:t>,</a:t>
            </a:r>
            <a:r>
              <a:rPr lang="hi-IN" sz="2400" dirty="0">
                <a:latin typeface="Nirmala UI" pitchFamily="34" charset="0"/>
                <a:ea typeface="Nirmala UI" pitchFamily="34" charset="0"/>
                <a:cs typeface="Nirmala UI" pitchFamily="34" charset="0"/>
              </a:rPr>
              <a:t> वुड</a:t>
            </a:r>
            <a:r>
              <a:rPr lang="en-IN" sz="2400" dirty="0">
                <a:latin typeface="Nirmala UI" pitchFamily="34" charset="0"/>
                <a:ea typeface="Nirmala UI" pitchFamily="34" charset="0"/>
                <a:cs typeface="Nirmala UI" pitchFamily="34" charset="0"/>
              </a:rPr>
              <a:t>,</a:t>
            </a:r>
            <a:r>
              <a:rPr lang="hi-IN" sz="2400" dirty="0">
                <a:latin typeface="Nirmala UI" pitchFamily="34" charset="0"/>
                <a:ea typeface="Nirmala UI" pitchFamily="34" charset="0"/>
                <a:cs typeface="Nirmala UI" pitchFamily="34" charset="0"/>
              </a:rPr>
              <a:t> बगास आदि एग्रो प्रोडक्ट छोटे छोटे डीलर से बडे डीलर के माध्यम से निर्माता के पास पहुंचता है या निर्माता द्वारा सीधे इन छोटे छोटे डीलर से क्रय किया जाता है। अत: लेखापुस्तकों से बाहर क्रय किये जाने की अधिक सम्भावना रहती है । अत: मुख्य रॉ-मैटीरियल का स्टॉक कम्प्रैस्ड ब्लॉक्स में होता है, अत: इन ब्लॉक्स की निश्चित मात्रा सर्वेक्षण के समय लिखी जानी चाहिये।</a:t>
            </a:r>
          </a:p>
        </p:txBody>
      </p:sp>
    </p:spTree>
    <p:extLst>
      <p:ext uri="{BB962C8B-B14F-4D97-AF65-F5344CB8AC3E}">
        <p14:creationId xmlns:p14="http://schemas.microsoft.com/office/powerpoint/2010/main" val="348446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839200" cy="5478423"/>
          </a:xfrm>
          <a:prstGeom prst="rect">
            <a:avLst/>
          </a:prstGeom>
        </p:spPr>
        <p:txBody>
          <a:bodyPr wrap="square">
            <a:spAutoFit/>
          </a:bodyPr>
          <a:lstStyle/>
          <a:p>
            <a:pPr marL="971550" lvl="1" indent="-514350">
              <a:buFont typeface="+mj-lt"/>
              <a:buAutoNum type="romanLcPeriod" startAt="6"/>
            </a:pPr>
            <a:r>
              <a:rPr lang="hi-IN" sz="2500" dirty="0">
                <a:latin typeface="Nirmala UI" pitchFamily="34" charset="0"/>
                <a:ea typeface="Nirmala UI" pitchFamily="34" charset="0"/>
                <a:cs typeface="Nirmala UI" pitchFamily="34" charset="0"/>
              </a:rPr>
              <a:t>छुपायी गयी बिक्री सामान्यतया अनियमित अभिलेखों में दर्ज होती है अत: व्यापार स्थल पर सर्च के समय सबसे पहले इन अनियमित अभिलेखों एवं कच्चे पर्चों की तलाश की जाये, तदोपरांत सर्वे एवंअभिग्रहण स्टॉक टेकिंग जैसे अन्य कार्य किये जाने चाहिये।</a:t>
            </a:r>
          </a:p>
          <a:p>
            <a:pPr marL="971550" lvl="1" indent="-514350">
              <a:buFont typeface="+mj-lt"/>
              <a:buAutoNum type="romanLcPeriod" startAt="6"/>
            </a:pPr>
            <a:r>
              <a:rPr lang="hi-IN" sz="2500" dirty="0">
                <a:latin typeface="Nirmala UI" pitchFamily="34" charset="0"/>
                <a:ea typeface="Nirmala UI" pitchFamily="34" charset="0"/>
                <a:cs typeface="Nirmala UI" pitchFamily="34" charset="0"/>
              </a:rPr>
              <a:t> उत्पादित माल का विश्लेषण करने के लिये बॉयलर रिपोर्ट भी मांगी जाये। </a:t>
            </a:r>
          </a:p>
          <a:p>
            <a:pPr marL="971550" lvl="1" indent="-514350">
              <a:buFont typeface="+mj-lt"/>
              <a:buAutoNum type="romanLcPeriod" startAt="6"/>
            </a:pPr>
            <a:r>
              <a:rPr lang="hi-IN" sz="2500" dirty="0">
                <a:latin typeface="Nirmala UI" pitchFamily="34" charset="0"/>
                <a:ea typeface="Nirmala UI" pitchFamily="34" charset="0"/>
                <a:cs typeface="Nirmala UI" pitchFamily="34" charset="0"/>
              </a:rPr>
              <a:t>स्टॉक टेकिंग के समय उद्योग में प्रयुक्त होने वाले ईंधन, जैसे-कोयला, पैडीहस्क, जलाऊ लकडी,नैचुरल गैस आदि ईंधनों की अलग-अलग मात्रा एवं इस ईंधन से उत्सर्जित होने वाली ऊर्जा का विवरण अंकित किया जाना चाहिये।</a:t>
            </a:r>
          </a:p>
          <a:p>
            <a:pPr marL="971550" lvl="1" indent="-514350">
              <a:buFont typeface="+mj-lt"/>
              <a:buAutoNum type="romanLcPeriod" startAt="6"/>
            </a:pPr>
            <a:r>
              <a:rPr lang="hi-IN" sz="2500" dirty="0">
                <a:latin typeface="Nirmala UI" pitchFamily="34" charset="0"/>
                <a:ea typeface="Nirmala UI" pitchFamily="34" charset="0"/>
                <a:cs typeface="Nirmala UI" pitchFamily="34" charset="0"/>
              </a:rPr>
              <a:t>व्यापार स्थल पर पाये गये अभिलेखों का अपवंचन पकडने के उद्देश्य से चिन्हांकन।</a:t>
            </a:r>
            <a:endParaRPr lang="en-US" sz="2500" dirty="0">
              <a:latin typeface="Nirmala UI" pitchFamily="34" charset="0"/>
              <a:ea typeface="Nirmala UI" pitchFamily="34" charset="0"/>
              <a:cs typeface="Nirmala UI" pitchFamily="34" charset="0"/>
            </a:endParaRPr>
          </a:p>
          <a:p>
            <a:pPr marL="971550" lvl="1" indent="-514350">
              <a:buFont typeface="+mj-lt"/>
              <a:buAutoNum type="romanLcPeriod" startAt="6"/>
            </a:pPr>
            <a:r>
              <a:rPr lang="hi-IN" sz="2500" dirty="0">
                <a:latin typeface="Nirmala UI" pitchFamily="34" charset="0"/>
                <a:ea typeface="Nirmala UI" pitchFamily="34" charset="0"/>
                <a:cs typeface="Nirmala UI" pitchFamily="34" charset="0"/>
              </a:rPr>
              <a:t> प्लांट</a:t>
            </a:r>
            <a:r>
              <a:rPr lang="en-IN" sz="2500" dirty="0">
                <a:latin typeface="Nirmala UI" pitchFamily="34" charset="0"/>
                <a:ea typeface="Nirmala UI" pitchFamily="34" charset="0"/>
                <a:cs typeface="Nirmala UI" pitchFamily="34" charset="0"/>
              </a:rPr>
              <a:t>, </a:t>
            </a:r>
            <a:r>
              <a:rPr lang="hi-IN" sz="2500" dirty="0">
                <a:latin typeface="Nirmala UI" pitchFamily="34" charset="0"/>
                <a:ea typeface="Nirmala UI" pitchFamily="34" charset="0"/>
                <a:cs typeface="Nirmala UI" pitchFamily="34" charset="0"/>
              </a:rPr>
              <a:t>मशीनरी की क्षमता और निर्माण प्रक्रिया को पंचनामा में विस्तृत रूप में अंकित किया जाये।</a:t>
            </a:r>
            <a:endParaRPr lang="en-US" sz="2500" dirty="0">
              <a:latin typeface="Nirmala UI" pitchFamily="34" charset="0"/>
              <a:ea typeface="Nirmala UI" pitchFamily="34" charset="0"/>
              <a:cs typeface="Nirmala UI" pitchFamily="34" charset="0"/>
            </a:endParaRPr>
          </a:p>
        </p:txBody>
      </p:sp>
    </p:spTree>
    <p:extLst>
      <p:ext uri="{BB962C8B-B14F-4D97-AF65-F5344CB8AC3E}">
        <p14:creationId xmlns:p14="http://schemas.microsoft.com/office/powerpoint/2010/main" val="414748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8839200" cy="3539430"/>
          </a:xfrm>
          <a:prstGeom prst="rect">
            <a:avLst/>
          </a:prstGeom>
        </p:spPr>
        <p:txBody>
          <a:bodyPr wrap="square">
            <a:spAutoFit/>
          </a:bodyPr>
          <a:lstStyle/>
          <a:p>
            <a:pPr marL="1028700" lvl="1" indent="-571500">
              <a:buFont typeface="+mj-lt"/>
              <a:buAutoNum type="romanLcPeriod" startAt="11"/>
            </a:pPr>
            <a:r>
              <a:rPr lang="hi-IN" sz="2800" dirty="0">
                <a:latin typeface="Nirmala UI" pitchFamily="34" charset="0"/>
                <a:ea typeface="Nirmala UI" pitchFamily="34" charset="0"/>
                <a:cs typeface="Nirmala UI" pitchFamily="34" charset="0"/>
              </a:rPr>
              <a:t>निर्माण के प्रत्येक स्तर पर प्रयुक्त मशीनों पर कार्य करने वाले व्यक्ति से उस मशीन से सम्बंधित कार्यपद्धति का पृथक से अंकन पंचनामा में किया जाये। </a:t>
            </a:r>
          </a:p>
          <a:p>
            <a:pPr marL="1028700" lvl="1" indent="-571500">
              <a:buFont typeface="+mj-lt"/>
              <a:buAutoNum type="romanLcPeriod" startAt="11"/>
            </a:pPr>
            <a:r>
              <a:rPr lang="hi-IN" sz="2800" dirty="0">
                <a:latin typeface="Nirmala UI" pitchFamily="34" charset="0"/>
                <a:ea typeface="Nirmala UI" pitchFamily="34" charset="0"/>
                <a:cs typeface="Nirmala UI" pitchFamily="34" charset="0"/>
              </a:rPr>
              <a:t>पेपर निर्माण उद्योग में केमिकल का प्रयोग महत्वपूर्ण है। अत: किन-किन केमिकल्स का प्रयोग कितनी-2 मात्रा में यूनिट द्वारा किया जाता है। यह भी देखा जाना आवश्यक है कि रिसाइक्लिंग के फलस्वरूप रिकवर्ड केमिकल के स्टॉक को स्टॉक रजिस्टर में दर्ज किया गया है अथवा नहीं। </a:t>
            </a:r>
            <a:endParaRPr lang="en-US" sz="2800" dirty="0"/>
          </a:p>
        </p:txBody>
      </p:sp>
    </p:spTree>
    <p:extLst>
      <p:ext uri="{BB962C8B-B14F-4D97-AF65-F5344CB8AC3E}">
        <p14:creationId xmlns:p14="http://schemas.microsoft.com/office/powerpoint/2010/main" val="3405237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5878532"/>
          </a:xfrm>
          <a:prstGeom prst="rect">
            <a:avLst/>
          </a:prstGeom>
        </p:spPr>
        <p:txBody>
          <a:bodyPr wrap="square">
            <a:spAutoFit/>
          </a:bodyPr>
          <a:lstStyle/>
          <a:p>
            <a:pPr marL="285750" lvl="0" indent="-285750">
              <a:buFont typeface="Wingdings" pitchFamily="2" charset="2"/>
              <a:buChar char="Ø"/>
            </a:pPr>
            <a:r>
              <a:rPr lang="hi-IN" sz="2300" b="1" u="sng" dirty="0">
                <a:latin typeface="Nirmala UI" pitchFamily="34" charset="0"/>
                <a:ea typeface="Nirmala UI" pitchFamily="34" charset="0"/>
                <a:cs typeface="Nirmala UI" pitchFamily="34" charset="0"/>
              </a:rPr>
              <a:t>वि0अनु0शा0/न्याय निर्णयन अधिकारी द्वारा लेखापुस्तकों की जांच</a:t>
            </a:r>
            <a:r>
              <a:rPr lang="en-IN" sz="2300" b="1" u="sng" dirty="0">
                <a:latin typeface="Nirmala UI" pitchFamily="34" charset="0"/>
                <a:ea typeface="Nirmala UI" pitchFamily="34" charset="0"/>
                <a:cs typeface="Nirmala UI" pitchFamily="34" charset="0"/>
              </a:rPr>
              <a:t>, </a:t>
            </a:r>
            <a:r>
              <a:rPr lang="hi-IN" sz="2300" b="1" u="sng" dirty="0">
                <a:latin typeface="Nirmala UI" pitchFamily="34" charset="0"/>
                <a:ea typeface="Nirmala UI" pitchFamily="34" charset="0"/>
                <a:cs typeface="Nirmala UI" pitchFamily="34" charset="0"/>
              </a:rPr>
              <a:t>रिटर्न की स्क्रूट्नी</a:t>
            </a:r>
            <a:r>
              <a:rPr lang="en-IN" sz="2300" b="1" u="sng" dirty="0">
                <a:latin typeface="Nirmala UI" pitchFamily="34" charset="0"/>
                <a:ea typeface="Nirmala UI" pitchFamily="34" charset="0"/>
                <a:cs typeface="Nirmala UI" pitchFamily="34" charset="0"/>
              </a:rPr>
              <a:t>, </a:t>
            </a:r>
            <a:r>
              <a:rPr lang="hi-IN" sz="2300" b="1" u="sng" dirty="0">
                <a:latin typeface="Nirmala UI" pitchFamily="34" charset="0"/>
                <a:ea typeface="Nirmala UI" pitchFamily="34" charset="0"/>
                <a:cs typeface="Nirmala UI" pitchFamily="34" charset="0"/>
              </a:rPr>
              <a:t>अभिग्रहीत अभिलेखों की स्क्रूटनी </a:t>
            </a:r>
          </a:p>
          <a:p>
            <a:pPr marL="857250" lvl="1" indent="-400050">
              <a:buFont typeface="+mj-lt"/>
              <a:buAutoNum type="romanLcPeriod"/>
            </a:pPr>
            <a:r>
              <a:rPr lang="hi-IN" sz="2300" dirty="0">
                <a:latin typeface="Nirmala UI" pitchFamily="34" charset="0"/>
                <a:ea typeface="Nirmala UI" pitchFamily="34" charset="0"/>
                <a:cs typeface="Nirmala UI" pitchFamily="34" charset="0"/>
              </a:rPr>
              <a:t>निर्माण की </a:t>
            </a:r>
            <a:r>
              <a:rPr lang="en-US" sz="2300" dirty="0">
                <a:latin typeface="Nirmala UI" pitchFamily="34" charset="0"/>
                <a:ea typeface="Nirmala UI" pitchFamily="34" charset="0"/>
                <a:cs typeface="Nirmala UI" pitchFamily="34" charset="0"/>
              </a:rPr>
              <a:t>periodic </a:t>
            </a:r>
            <a:r>
              <a:rPr lang="hi-IN" sz="2300" dirty="0">
                <a:latin typeface="Nirmala UI" pitchFamily="34" charset="0"/>
                <a:ea typeface="Nirmala UI" pitchFamily="34" charset="0"/>
                <a:cs typeface="Nirmala UI" pitchFamily="34" charset="0"/>
              </a:rPr>
              <a:t>आधार पर जांच की जानी चाहिये अर्थात किसी निश्चित समयअवधि में प्रयुक्त कच्चे माल, ईंधन अथवा रसायनों की मात्रा के आधार पर उत्पादन निर्धारित करने हेतु समानुपातिक आधार पर विभिन्न महीनों मे प्रयुक्त किये गये कच्चे माल, ईंधन अथवा रसायनों के आधार पर उत्पादन निर्धारित किया जाना चाहिए।</a:t>
            </a:r>
          </a:p>
          <a:p>
            <a:pPr marL="857250" lvl="1" indent="-400050">
              <a:buFont typeface="+mj-lt"/>
              <a:buAutoNum type="romanLcPeriod"/>
            </a:pPr>
            <a:r>
              <a:rPr lang="hi-IN" sz="2300" dirty="0">
                <a:latin typeface="Nirmala UI" pitchFamily="34" charset="0"/>
                <a:ea typeface="Nirmala UI" pitchFamily="34" charset="0"/>
                <a:cs typeface="Nirmala UI" pitchFamily="34" charset="0"/>
              </a:rPr>
              <a:t>उत्पादित माल का विश्लेषण करने के लिये राज्य सरकार द्वारा जारी बॉयलर रिपोर्ट, जिसमे बॉयलर की क्षमता एवं बॉयलर द्वारा प्रयुक्त ईंधन से उत्पन्न स्टीम की मात्रा का विवरण होता है, भी मांगी जाये। </a:t>
            </a:r>
          </a:p>
          <a:p>
            <a:pPr marL="857250" lvl="1" indent="-400050">
              <a:buFont typeface="+mj-lt"/>
              <a:buAutoNum type="romanLcPeriod"/>
            </a:pPr>
            <a:r>
              <a:rPr lang="hi-IN" sz="2300" dirty="0">
                <a:latin typeface="Nirmala UI" pitchFamily="34" charset="0"/>
                <a:ea typeface="Nirmala UI" pitchFamily="34" charset="0"/>
                <a:cs typeface="Nirmala UI" pitchFamily="34" charset="0"/>
              </a:rPr>
              <a:t>बैलेंस शीट में </a:t>
            </a:r>
            <a:r>
              <a:rPr lang="en-IN" sz="2300" dirty="0">
                <a:latin typeface="Nirmala UI" pitchFamily="34" charset="0"/>
                <a:ea typeface="Nirmala UI" pitchFamily="34" charset="0"/>
                <a:cs typeface="Nirmala UI" pitchFamily="34" charset="0"/>
              </a:rPr>
              <a:t>'</a:t>
            </a:r>
            <a:r>
              <a:rPr lang="en-US" sz="2300" dirty="0">
                <a:latin typeface="Nirmala UI" pitchFamily="34" charset="0"/>
                <a:ea typeface="Nirmala UI" pitchFamily="34" charset="0"/>
                <a:cs typeface="Nirmala UI" pitchFamily="34" charset="0"/>
              </a:rPr>
              <a:t>other Manufacturing Expenses' </a:t>
            </a:r>
            <a:r>
              <a:rPr lang="hi-IN" sz="2300" dirty="0">
                <a:latin typeface="Nirmala UI" pitchFamily="34" charset="0"/>
                <a:ea typeface="Nirmala UI" pitchFamily="34" charset="0"/>
                <a:cs typeface="Nirmala UI" pitchFamily="34" charset="0"/>
              </a:rPr>
              <a:t>का व्यापक विश्लेषण गत वर्ष के सापेक्ष किया जाना चाहिये । जैसे-</a:t>
            </a:r>
            <a:endParaRPr lang="en-US" sz="2300" dirty="0">
              <a:latin typeface="Nirmala UI" pitchFamily="34" charset="0"/>
              <a:ea typeface="Nirmala UI" pitchFamily="34" charset="0"/>
              <a:cs typeface="Nirmala UI" pitchFamily="34" charset="0"/>
            </a:endParaRPr>
          </a:p>
          <a:p>
            <a:pPr marL="1200150" lvl="2" indent="-285750">
              <a:buFont typeface="Wingdings" pitchFamily="2" charset="2"/>
              <a:buChar char="q"/>
            </a:pPr>
            <a:r>
              <a:rPr lang="en-US" sz="2000" dirty="0">
                <a:latin typeface="Nirmala UI" pitchFamily="34" charset="0"/>
                <a:ea typeface="Nirmala UI" pitchFamily="34" charset="0"/>
                <a:cs typeface="Nirmala UI" pitchFamily="34" charset="0"/>
              </a:rPr>
              <a:t>Power &amp; fuel</a:t>
            </a:r>
          </a:p>
          <a:p>
            <a:pPr marL="1200150" lvl="2" indent="-285750">
              <a:buFont typeface="Wingdings" pitchFamily="2" charset="2"/>
              <a:buChar char="q"/>
            </a:pPr>
            <a:r>
              <a:rPr lang="en-US" sz="2000" dirty="0">
                <a:latin typeface="Nirmala UI" pitchFamily="34" charset="0"/>
                <a:ea typeface="Nirmala UI" pitchFamily="34" charset="0"/>
                <a:cs typeface="Nirmala UI" pitchFamily="34" charset="0"/>
              </a:rPr>
              <a:t>Consumption of stores </a:t>
            </a:r>
            <a:r>
              <a:rPr lang="hi-IN" sz="2000" dirty="0">
                <a:latin typeface="Nirmala UI" pitchFamily="34" charset="0"/>
                <a:ea typeface="Nirmala UI" pitchFamily="34" charset="0"/>
                <a:cs typeface="Nirmala UI" pitchFamily="34" charset="0"/>
              </a:rPr>
              <a:t>&amp;</a:t>
            </a:r>
            <a:r>
              <a:rPr lang="en-US" sz="2000" dirty="0">
                <a:latin typeface="Nirmala UI" pitchFamily="34" charset="0"/>
                <a:ea typeface="Nirmala UI" pitchFamily="34" charset="0"/>
                <a:cs typeface="Nirmala UI" pitchFamily="34" charset="0"/>
              </a:rPr>
              <a:t> spares and parts.</a:t>
            </a:r>
          </a:p>
          <a:p>
            <a:pPr marL="1200150" lvl="2" indent="-285750">
              <a:buFont typeface="Wingdings" pitchFamily="2" charset="2"/>
              <a:buChar char="q"/>
            </a:pPr>
            <a:r>
              <a:rPr lang="en-US" sz="2000" dirty="0">
                <a:latin typeface="Nirmala UI" pitchFamily="34" charset="0"/>
                <a:ea typeface="Nirmala UI" pitchFamily="34" charset="0"/>
                <a:cs typeface="Nirmala UI" pitchFamily="34" charset="0"/>
              </a:rPr>
              <a:t>Repairs to Plant &amp; Machinery </a:t>
            </a:r>
          </a:p>
          <a:p>
            <a:pPr marL="1200150" lvl="2" indent="-285750">
              <a:buFont typeface="Wingdings" pitchFamily="2" charset="2"/>
              <a:buChar char="q"/>
            </a:pPr>
            <a:r>
              <a:rPr lang="en-US" sz="2000" dirty="0">
                <a:latin typeface="Nirmala UI" pitchFamily="34" charset="0"/>
                <a:ea typeface="Nirmala UI" pitchFamily="34" charset="0"/>
                <a:cs typeface="Nirmala UI" pitchFamily="34" charset="0"/>
              </a:rPr>
              <a:t>Rent and hire charges in case of equipment taken on lease etc.</a:t>
            </a:r>
          </a:p>
          <a:p>
            <a:pPr marL="1200150" lvl="2" indent="-285750">
              <a:buFont typeface="Wingdings" pitchFamily="2" charset="2"/>
              <a:buChar char="q"/>
            </a:pPr>
            <a:r>
              <a:rPr lang="en-US" sz="2000" dirty="0">
                <a:latin typeface="Nirmala UI" pitchFamily="34" charset="0"/>
                <a:ea typeface="Nirmala UI" pitchFamily="34" charset="0"/>
                <a:cs typeface="Nirmala UI" pitchFamily="34" charset="0"/>
              </a:rPr>
              <a:t>Job Work Expenses</a:t>
            </a:r>
            <a:endParaRPr lang="en-US" sz="2000" dirty="0"/>
          </a:p>
        </p:txBody>
      </p:sp>
    </p:spTree>
    <p:extLst>
      <p:ext uri="{BB962C8B-B14F-4D97-AF65-F5344CB8AC3E}">
        <p14:creationId xmlns:p14="http://schemas.microsoft.com/office/powerpoint/2010/main" val="3379663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0098"/>
            <a:ext cx="8797636" cy="6370975"/>
          </a:xfrm>
          <a:prstGeom prst="rect">
            <a:avLst/>
          </a:prstGeom>
        </p:spPr>
        <p:txBody>
          <a:bodyPr wrap="square">
            <a:spAutoFit/>
          </a:bodyPr>
          <a:lstStyle/>
          <a:p>
            <a:pPr marL="1428750" lvl="2" indent="-514350">
              <a:buFont typeface="+mj-lt"/>
              <a:buAutoNum type="romanLcPeriod" startAt="4"/>
            </a:pPr>
            <a:r>
              <a:rPr lang="hi-IN" sz="2400" dirty="0">
                <a:latin typeface="Nirmala UI" pitchFamily="34" charset="0"/>
                <a:ea typeface="Nirmala UI" pitchFamily="34" charset="0"/>
                <a:cs typeface="Nirmala UI" pitchFamily="34" charset="0"/>
              </a:rPr>
              <a:t>फेक आई0टी0सी0 की जांच- इस ट्रेड में छोटे छोटे सप्लायर से रॉ</a:t>
            </a:r>
            <a:r>
              <a:rPr lang="en-US" sz="2400" dirty="0">
                <a:latin typeface="Nirmala UI" pitchFamily="34" charset="0"/>
                <a:ea typeface="Nirmala UI" pitchFamily="34" charset="0"/>
                <a:cs typeface="Nirmala UI" pitchFamily="34" charset="0"/>
              </a:rPr>
              <a:t> </a:t>
            </a:r>
            <a:r>
              <a:rPr lang="hi-IN" sz="2400" dirty="0">
                <a:latin typeface="Nirmala UI" pitchFamily="34" charset="0"/>
                <a:ea typeface="Nirmala UI" pitchFamily="34" charset="0"/>
                <a:cs typeface="Nirmala UI" pitchFamily="34" charset="0"/>
              </a:rPr>
              <a:t>मैटीरियल लिया जाता है। अत: निर्माता द्वारा अधिनियम की धारा 16(2)</a:t>
            </a:r>
            <a:r>
              <a:rPr lang="en-US" sz="2400" dirty="0">
                <a:latin typeface="Nirmala UI" pitchFamily="34" charset="0"/>
                <a:ea typeface="Nirmala UI" pitchFamily="34" charset="0"/>
                <a:cs typeface="Nirmala UI" pitchFamily="34" charset="0"/>
              </a:rPr>
              <a:t>(b)</a:t>
            </a:r>
            <a:r>
              <a:rPr lang="hi-IN" sz="2400" dirty="0">
                <a:latin typeface="Nirmala UI" pitchFamily="34" charset="0"/>
                <a:ea typeface="Nirmala UI" pitchFamily="34" charset="0"/>
                <a:cs typeface="Nirmala UI" pitchFamily="34" charset="0"/>
              </a:rPr>
              <a:t>/16(2)</a:t>
            </a:r>
            <a:r>
              <a:rPr lang="en-US" sz="2400" dirty="0">
                <a:latin typeface="Nirmala UI" pitchFamily="34" charset="0"/>
                <a:ea typeface="Nirmala UI" pitchFamily="34" charset="0"/>
                <a:cs typeface="Nirmala UI" pitchFamily="34" charset="0"/>
              </a:rPr>
              <a:t>(</a:t>
            </a:r>
            <a:r>
              <a:rPr lang="en-IN" sz="2400" dirty="0">
                <a:latin typeface="Nirmala UI" pitchFamily="34" charset="0"/>
                <a:ea typeface="Nirmala UI" pitchFamily="34" charset="0"/>
                <a:cs typeface="Nirmala UI" pitchFamily="34" charset="0"/>
              </a:rPr>
              <a:t>c) </a:t>
            </a:r>
            <a:r>
              <a:rPr lang="hi-IN" sz="2400" dirty="0">
                <a:latin typeface="Nirmala UI" pitchFamily="34" charset="0"/>
                <a:ea typeface="Nirmala UI" pitchFamily="34" charset="0"/>
                <a:cs typeface="Nirmala UI" pitchFamily="34" charset="0"/>
              </a:rPr>
              <a:t>का अनुपालन किये गये बगैर </a:t>
            </a:r>
            <a:r>
              <a:rPr lang="en-US" sz="2400" dirty="0">
                <a:latin typeface="Nirmala UI" pitchFamily="34" charset="0"/>
                <a:ea typeface="Nirmala UI" pitchFamily="34" charset="0"/>
                <a:cs typeface="Nirmala UI" pitchFamily="34" charset="0"/>
              </a:rPr>
              <a:t>ITC </a:t>
            </a:r>
            <a:r>
              <a:rPr lang="hi-IN" sz="2400" dirty="0">
                <a:latin typeface="Nirmala UI" pitchFamily="34" charset="0"/>
                <a:ea typeface="Nirmala UI" pitchFamily="34" charset="0"/>
                <a:cs typeface="Nirmala UI" pitchFamily="34" charset="0"/>
              </a:rPr>
              <a:t>क्लेम कर ली जाती है। ऐसे मामलों में माल के मूवमेंट</a:t>
            </a:r>
            <a:r>
              <a:rPr lang="en-IN" sz="2400" dirty="0">
                <a:latin typeface="Nirmala UI" pitchFamily="34" charset="0"/>
                <a:ea typeface="Nirmala UI" pitchFamily="34" charset="0"/>
                <a:cs typeface="Nirmala UI" pitchFamily="34" charset="0"/>
              </a:rPr>
              <a:t>, </a:t>
            </a:r>
            <a:r>
              <a:rPr lang="hi-IN" sz="2400" dirty="0">
                <a:latin typeface="Nirmala UI" pitchFamily="34" charset="0"/>
                <a:ea typeface="Nirmala UI" pitchFamily="34" charset="0"/>
                <a:cs typeface="Nirmala UI" pitchFamily="34" charset="0"/>
              </a:rPr>
              <a:t>वास्तविक प्राप्ति एवं भुगतान की तथा खरीद की कई स्तरों तक जांच अपेक्षित है।</a:t>
            </a:r>
            <a:endParaRPr lang="en-US" sz="2400" dirty="0">
              <a:latin typeface="Nirmala UI" pitchFamily="34" charset="0"/>
              <a:ea typeface="Nirmala UI" pitchFamily="34" charset="0"/>
              <a:cs typeface="Nirmala UI" pitchFamily="34" charset="0"/>
            </a:endParaRPr>
          </a:p>
          <a:p>
            <a:pPr marL="1428750" lvl="2" indent="-514350">
              <a:buFont typeface="+mj-lt"/>
              <a:buAutoNum type="romanLcPeriod" startAt="4"/>
            </a:pPr>
            <a:r>
              <a:rPr lang="hi-IN" sz="2400" dirty="0">
                <a:latin typeface="Nirmala UI" pitchFamily="34" charset="0"/>
                <a:ea typeface="Nirmala UI" pitchFamily="34" charset="0"/>
                <a:cs typeface="Nirmala UI" pitchFamily="34" charset="0"/>
              </a:rPr>
              <a:t>अधिनियम की धारा 16 का परंतुक(2)</a:t>
            </a:r>
            <a:r>
              <a:rPr lang="en-IN" sz="2400" dirty="0">
                <a:latin typeface="Nirmala UI" pitchFamily="34" charset="0"/>
                <a:ea typeface="Nirmala UI" pitchFamily="34" charset="0"/>
                <a:cs typeface="Nirmala UI" pitchFamily="34" charset="0"/>
              </a:rPr>
              <a:t>,</a:t>
            </a:r>
            <a:r>
              <a:rPr lang="hi-IN" sz="2400" dirty="0">
                <a:latin typeface="Nirmala UI" pitchFamily="34" charset="0"/>
                <a:ea typeface="Nirmala UI" pitchFamily="34" charset="0"/>
                <a:cs typeface="Nirmala UI" pitchFamily="34" charset="0"/>
              </a:rPr>
              <a:t>धारा 17(5)</a:t>
            </a:r>
            <a:r>
              <a:rPr lang="en-US" sz="2400" dirty="0">
                <a:latin typeface="Nirmala UI" pitchFamily="34" charset="0"/>
                <a:ea typeface="Nirmala UI" pitchFamily="34" charset="0"/>
                <a:cs typeface="Nirmala UI" pitchFamily="34" charset="0"/>
              </a:rPr>
              <a:t>(c)</a:t>
            </a:r>
            <a:r>
              <a:rPr lang="hi-IN" sz="2400" dirty="0">
                <a:latin typeface="Nirmala UI" pitchFamily="34" charset="0"/>
                <a:ea typeface="Nirmala UI" pitchFamily="34" charset="0"/>
                <a:cs typeface="Nirmala UI" pitchFamily="34" charset="0"/>
              </a:rPr>
              <a:t>/ 17(5)</a:t>
            </a:r>
            <a:r>
              <a:rPr lang="en-US" sz="2400" dirty="0">
                <a:latin typeface="Nirmala UI" pitchFamily="34" charset="0"/>
                <a:ea typeface="Nirmala UI" pitchFamily="34" charset="0"/>
                <a:cs typeface="Nirmala UI" pitchFamily="34" charset="0"/>
              </a:rPr>
              <a:t>(d), </a:t>
            </a:r>
            <a:r>
              <a:rPr lang="hi-IN" sz="2400" dirty="0">
                <a:latin typeface="Nirmala UI" pitchFamily="34" charset="0"/>
                <a:ea typeface="Nirmala UI" pitchFamily="34" charset="0"/>
                <a:cs typeface="Nirmala UI" pitchFamily="34" charset="0"/>
              </a:rPr>
              <a:t>नियम 42 एवं 43 आदि के आधार पर </a:t>
            </a:r>
            <a:r>
              <a:rPr lang="en-US" sz="2400" dirty="0">
                <a:latin typeface="Nirmala UI" pitchFamily="34" charset="0"/>
                <a:ea typeface="Nirmala UI" pitchFamily="34" charset="0"/>
                <a:cs typeface="Nirmala UI" pitchFamily="34" charset="0"/>
              </a:rPr>
              <a:t>ITC </a:t>
            </a:r>
            <a:r>
              <a:rPr lang="hi-IN" sz="2400" dirty="0">
                <a:latin typeface="Nirmala UI" pitchFamily="34" charset="0"/>
                <a:ea typeface="Nirmala UI" pitchFamily="34" charset="0"/>
                <a:cs typeface="Nirmala UI" pitchFamily="34" charset="0"/>
              </a:rPr>
              <a:t>का परीक्षण।</a:t>
            </a:r>
            <a:endParaRPr lang="en-US" sz="2400" dirty="0">
              <a:latin typeface="Nirmala UI" pitchFamily="34" charset="0"/>
              <a:ea typeface="Nirmala UI" pitchFamily="34" charset="0"/>
              <a:cs typeface="Nirmala UI" pitchFamily="34" charset="0"/>
            </a:endParaRPr>
          </a:p>
          <a:p>
            <a:pPr marL="1428750" lvl="2" indent="-514350">
              <a:buFont typeface="+mj-lt"/>
              <a:buAutoNum type="romanLcPeriod" startAt="4"/>
            </a:pPr>
            <a:r>
              <a:rPr lang="hi-IN" sz="2400" dirty="0">
                <a:latin typeface="Nirmala UI" pitchFamily="34" charset="0"/>
                <a:ea typeface="Nirmala UI" pitchFamily="34" charset="0"/>
                <a:cs typeface="Nirmala UI" pitchFamily="34" charset="0"/>
              </a:rPr>
              <a:t>ट्रेडिंग एकाउंट/लाभ-हानि खाता/ बैलेंस शीट आदि के आधार पर अन्य आय और व्यय का परीक्षण इस दृष्टि से करना कि कहीं इस पर </a:t>
            </a:r>
            <a:r>
              <a:rPr lang="en-US" sz="2400" dirty="0" err="1">
                <a:latin typeface="Nirmala UI" pitchFamily="34" charset="0"/>
                <a:ea typeface="Nirmala UI" pitchFamily="34" charset="0"/>
                <a:cs typeface="Nirmala UI" pitchFamily="34" charset="0"/>
              </a:rPr>
              <a:t>RCM</a:t>
            </a:r>
            <a:r>
              <a:rPr lang="en-US" sz="2400" dirty="0">
                <a:latin typeface="Nirmala UI" pitchFamily="34" charset="0"/>
                <a:ea typeface="Nirmala UI" pitchFamily="34" charset="0"/>
                <a:cs typeface="Nirmala UI" pitchFamily="34" charset="0"/>
              </a:rPr>
              <a:t>/</a:t>
            </a:r>
            <a:r>
              <a:rPr lang="en-US" sz="2400" dirty="0" err="1">
                <a:latin typeface="Nirmala UI" pitchFamily="34" charset="0"/>
                <a:ea typeface="Nirmala UI" pitchFamily="34" charset="0"/>
                <a:cs typeface="Nirmala UI" pitchFamily="34" charset="0"/>
              </a:rPr>
              <a:t>FCM</a:t>
            </a:r>
            <a:r>
              <a:rPr lang="en-US" sz="2400" dirty="0">
                <a:latin typeface="Nirmala UI" pitchFamily="34" charset="0"/>
                <a:ea typeface="Nirmala UI" pitchFamily="34" charset="0"/>
                <a:cs typeface="Nirmala UI" pitchFamily="34" charset="0"/>
              </a:rPr>
              <a:t> </a:t>
            </a:r>
            <a:r>
              <a:rPr lang="hi-IN" sz="2400" dirty="0">
                <a:latin typeface="Nirmala UI" pitchFamily="34" charset="0"/>
                <a:ea typeface="Nirmala UI" pitchFamily="34" charset="0"/>
                <a:cs typeface="Nirmala UI" pitchFamily="34" charset="0"/>
              </a:rPr>
              <a:t>के अंतर्गत करदेयता तो नहीं है। </a:t>
            </a:r>
            <a:endParaRPr lang="en-US" sz="2400" dirty="0">
              <a:latin typeface="Nirmala UI" pitchFamily="34" charset="0"/>
              <a:ea typeface="Nirmala UI" pitchFamily="34" charset="0"/>
              <a:cs typeface="Nirmala UI" pitchFamily="34" charset="0"/>
            </a:endParaRPr>
          </a:p>
          <a:p>
            <a:pPr marL="1428750" lvl="2" indent="-514350">
              <a:buFont typeface="+mj-lt"/>
              <a:buAutoNum type="romanLcPeriod" startAt="4"/>
            </a:pPr>
            <a:r>
              <a:rPr lang="hi-IN" sz="2400" dirty="0">
                <a:latin typeface="Nirmala UI" pitchFamily="34" charset="0"/>
                <a:ea typeface="Nirmala UI" pitchFamily="34" charset="0"/>
                <a:cs typeface="Nirmala UI" pitchFamily="34" charset="0"/>
              </a:rPr>
              <a:t>इस ट्रेड में मुख्य रॉ-मैटीरियल की छोटी - छोटी खरीद होती है जो कैश में अधिक सम्भावित है। अत: इन परिस्थितियों में कैशबुक एवं कैशफ्लो का गहन विश्लेषण अपेक्षित है।</a:t>
            </a:r>
            <a:endParaRPr lang="en-US" sz="2400" dirty="0">
              <a:latin typeface="Nirmala UI" pitchFamily="34" charset="0"/>
              <a:ea typeface="Nirmala UI" pitchFamily="34" charset="0"/>
              <a:cs typeface="Nirmala UI" pitchFamily="34" charset="0"/>
            </a:endParaRPr>
          </a:p>
          <a:p>
            <a:pPr marL="1428750" lvl="2" indent="-514350">
              <a:buFont typeface="+mj-lt"/>
              <a:buAutoNum type="romanLcPeriod" startAt="4"/>
            </a:pPr>
            <a:r>
              <a:rPr lang="hi-IN" sz="2400" dirty="0">
                <a:latin typeface="Nirmala UI" pitchFamily="34" charset="0"/>
                <a:ea typeface="Nirmala UI" pitchFamily="34" charset="0"/>
                <a:cs typeface="Nirmala UI" pitchFamily="34" charset="0"/>
              </a:rPr>
              <a:t>रिकार्ड-कीपिंग अधिनियम के अंतर्गत बनायी गयी नियमावली के अनुरूप किया जा रहा है कि नहीं </a:t>
            </a:r>
            <a:r>
              <a:rPr lang="en-US" sz="2400" dirty="0">
                <a:latin typeface="Nirmala UI" pitchFamily="34" charset="0"/>
                <a:ea typeface="Nirmala UI" pitchFamily="34" charset="0"/>
                <a:cs typeface="Nirmala UI" pitchFamily="34" charset="0"/>
              </a:rPr>
              <a:t>?</a:t>
            </a:r>
            <a:r>
              <a:rPr lang="hi-IN" sz="2400" dirty="0">
                <a:latin typeface="Nirmala UI" pitchFamily="34" charset="0"/>
                <a:ea typeface="Nirmala UI" pitchFamily="34" charset="0"/>
                <a:cs typeface="Nirmala UI" pitchFamily="34" charset="0"/>
              </a:rPr>
              <a:t> </a:t>
            </a:r>
            <a:endParaRPr lang="en-US" sz="2200" dirty="0">
              <a:latin typeface="Nirmala UI" pitchFamily="34" charset="0"/>
              <a:ea typeface="Nirmala UI" pitchFamily="34" charset="0"/>
              <a:cs typeface="Nirmala UI" pitchFamily="34" charset="0"/>
            </a:endParaRPr>
          </a:p>
        </p:txBody>
      </p:sp>
    </p:spTree>
    <p:extLst>
      <p:ext uri="{BB962C8B-B14F-4D97-AF65-F5344CB8AC3E}">
        <p14:creationId xmlns:p14="http://schemas.microsoft.com/office/powerpoint/2010/main" val="2645086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4" y="76200"/>
            <a:ext cx="8763000" cy="6986528"/>
          </a:xfrm>
          <a:prstGeom prst="rect">
            <a:avLst/>
          </a:prstGeom>
        </p:spPr>
        <p:txBody>
          <a:bodyPr wrap="square">
            <a:spAutoFit/>
          </a:bodyPr>
          <a:lstStyle/>
          <a:p>
            <a:pPr algn="ctr"/>
            <a:r>
              <a:rPr lang="hi-IN" sz="2400" b="1" u="sng" dirty="0">
                <a:latin typeface="Nirmala UI" pitchFamily="34" charset="0"/>
                <a:ea typeface="Nirmala UI" pitchFamily="34" charset="0"/>
                <a:cs typeface="Nirmala UI" pitchFamily="34" charset="0"/>
              </a:rPr>
              <a:t>चेक लिस्ट </a:t>
            </a:r>
            <a:endParaRPr lang="en-US" sz="2400" dirty="0">
              <a:latin typeface="Nirmala UI" pitchFamily="34" charset="0"/>
              <a:ea typeface="Nirmala UI" pitchFamily="34" charset="0"/>
              <a:cs typeface="Nirmala UI" pitchFamily="34" charset="0"/>
            </a:endParaRPr>
          </a:p>
          <a:p>
            <a:pPr algn="ctr"/>
            <a:r>
              <a:rPr lang="hi-IN" sz="2000" b="1" u="sng" dirty="0">
                <a:latin typeface="Nirmala UI" pitchFamily="34" charset="0"/>
                <a:ea typeface="Nirmala UI" pitchFamily="34" charset="0"/>
                <a:cs typeface="Nirmala UI" pitchFamily="34" charset="0"/>
              </a:rPr>
              <a:t>सचल दल से सम्बंधित </a:t>
            </a:r>
            <a:endParaRPr lang="en-US" sz="2400" dirty="0">
              <a:latin typeface="Nirmala UI" pitchFamily="34" charset="0"/>
              <a:ea typeface="Nirmala UI" pitchFamily="34" charset="0"/>
              <a:cs typeface="Nirmala UI" pitchFamily="34" charset="0"/>
            </a:endParaRPr>
          </a:p>
          <a:p>
            <a:pPr marL="514350" lvl="0" indent="-514350">
              <a:buFont typeface="+mj-lt"/>
              <a:buAutoNum type="romanLcPeriod"/>
            </a:pPr>
            <a:r>
              <a:rPr lang="hi-IN" sz="2200" dirty="0">
                <a:latin typeface="Nirmala UI" pitchFamily="34" charset="0"/>
                <a:ea typeface="Nirmala UI" pitchFamily="34" charset="0"/>
                <a:cs typeface="Nirmala UI" pitchFamily="34" charset="0"/>
              </a:rPr>
              <a:t>इस ट्रेड में रॉ मैटीरियल की खरीद प्राय: रु0 50000से कम के इनवायस से होती है। अत: सचल दल इकाईयों द्वारा ऐसे इनवायस के संग्रह पर विशेष ध्यान दिया जाना चाहिये ।</a:t>
            </a:r>
          </a:p>
          <a:p>
            <a:pPr marL="514350" lvl="0" indent="-514350">
              <a:buFont typeface="+mj-lt"/>
              <a:buAutoNum type="romanLcPeriod"/>
            </a:pPr>
            <a:r>
              <a:rPr lang="hi-IN" sz="2200" dirty="0">
                <a:latin typeface="Nirmala UI" pitchFamily="34" charset="0"/>
                <a:ea typeface="Nirmala UI" pitchFamily="34" charset="0"/>
                <a:cs typeface="Nirmala UI" pitchFamily="34" charset="0"/>
              </a:rPr>
              <a:t> रुपये 50 हजार से कम मूल्य के माल के बिक्री बिलों की यथासम्भव प्रति न लेकर इन बिलों की फोटो अपने मोबाइल मे लेकर अपने कार्यालय के प्रिंटर से प्रिंट निकालकर न्याय निर्णयन अधिकारी को प्रेषित किये जाने चाहिये।</a:t>
            </a:r>
            <a:endParaRPr lang="en-US" sz="2200" dirty="0">
              <a:latin typeface="Nirmala UI" pitchFamily="34" charset="0"/>
              <a:ea typeface="Nirmala UI" pitchFamily="34" charset="0"/>
              <a:cs typeface="Nirmala UI" pitchFamily="34" charset="0"/>
            </a:endParaRPr>
          </a:p>
          <a:p>
            <a:pPr marL="514350" lvl="0" indent="-514350">
              <a:buFont typeface="+mj-lt"/>
              <a:buAutoNum type="romanLcPeriod"/>
            </a:pPr>
            <a:r>
              <a:rPr lang="hi-IN" sz="2200" dirty="0">
                <a:latin typeface="Nirmala UI" pitchFamily="34" charset="0"/>
                <a:ea typeface="Nirmala UI" pitchFamily="34" charset="0"/>
                <a:cs typeface="Nirmala UI" pitchFamily="34" charset="0"/>
              </a:rPr>
              <a:t>पेपर/पेपर बोर्ड निर्माताओं के खरीददार कुछ चुनिंदा नियत फर्म होती है। अत: इस दशा में </a:t>
            </a:r>
            <a:r>
              <a:rPr lang="en-IN" sz="2200" dirty="0" err="1">
                <a:latin typeface="Nirmala UI" pitchFamily="34" charset="0"/>
                <a:ea typeface="Nirmala UI" pitchFamily="34" charset="0"/>
                <a:cs typeface="Nirmala UI" pitchFamily="34" charset="0"/>
              </a:rPr>
              <a:t>EWB</a:t>
            </a:r>
            <a:r>
              <a:rPr lang="en-IN" sz="2200" dirty="0">
                <a:latin typeface="Nirmala UI" pitchFamily="34" charset="0"/>
                <a:ea typeface="Nirmala UI" pitchFamily="34" charset="0"/>
                <a:cs typeface="Nirmala UI" pitchFamily="34" charset="0"/>
              </a:rPr>
              <a:t> </a:t>
            </a:r>
            <a:r>
              <a:rPr lang="hi-IN" sz="2200" dirty="0">
                <a:latin typeface="Nirmala UI" pitchFamily="34" charset="0"/>
                <a:ea typeface="Nirmala UI" pitchFamily="34" charset="0"/>
                <a:cs typeface="Nirmala UI" pitchFamily="34" charset="0"/>
              </a:rPr>
              <a:t>के पुन: प्रयोग की सम्भावना बढ जाती है । अत: इनके </a:t>
            </a:r>
            <a:r>
              <a:rPr lang="en-IN" sz="2200" dirty="0" err="1">
                <a:latin typeface="Nirmala UI" pitchFamily="34" charset="0"/>
                <a:ea typeface="Nirmala UI" pitchFamily="34" charset="0"/>
                <a:cs typeface="Nirmala UI" pitchFamily="34" charset="0"/>
              </a:rPr>
              <a:t>EWB</a:t>
            </a:r>
            <a:r>
              <a:rPr lang="en-IN" sz="2200" dirty="0">
                <a:latin typeface="Nirmala UI" pitchFamily="34" charset="0"/>
                <a:ea typeface="Nirmala UI" pitchFamily="34" charset="0"/>
                <a:cs typeface="Nirmala UI" pitchFamily="34" charset="0"/>
              </a:rPr>
              <a:t> </a:t>
            </a:r>
            <a:r>
              <a:rPr lang="hi-IN" sz="2200" dirty="0">
                <a:latin typeface="Nirmala UI" pitchFamily="34" charset="0"/>
                <a:ea typeface="Nirmala UI" pitchFamily="34" charset="0"/>
                <a:cs typeface="Nirmala UI" pitchFamily="34" charset="0"/>
              </a:rPr>
              <a:t>का अधिक से अधिक वेरीफिकेशन किया जाना चाहिये। </a:t>
            </a:r>
            <a:endParaRPr lang="en-US" sz="2200" dirty="0">
              <a:latin typeface="Nirmala UI" pitchFamily="34" charset="0"/>
              <a:ea typeface="Nirmala UI" pitchFamily="34" charset="0"/>
              <a:cs typeface="Nirmala UI" pitchFamily="34" charset="0"/>
            </a:endParaRPr>
          </a:p>
          <a:p>
            <a:pPr marL="514350" lvl="0" indent="-514350">
              <a:buFont typeface="+mj-lt"/>
              <a:buAutoNum type="romanLcPeriod"/>
            </a:pPr>
            <a:r>
              <a:rPr lang="hi-IN" sz="2200" dirty="0">
                <a:latin typeface="Nirmala UI" pitchFamily="34" charset="0"/>
                <a:ea typeface="Nirmala UI" pitchFamily="34" charset="0"/>
                <a:cs typeface="Nirmala UI" pitchFamily="34" charset="0"/>
              </a:rPr>
              <a:t>रोड चेकिंग के दौरान पेपर-स्क्रैप</a:t>
            </a:r>
            <a:r>
              <a:rPr lang="en-IN" sz="2200" dirty="0">
                <a:latin typeface="Nirmala UI" pitchFamily="34" charset="0"/>
                <a:ea typeface="Nirmala UI" pitchFamily="34" charset="0"/>
                <a:cs typeface="Nirmala UI" pitchFamily="34" charset="0"/>
              </a:rPr>
              <a:t>, </a:t>
            </a:r>
            <a:r>
              <a:rPr lang="hi-IN" sz="2200" dirty="0">
                <a:latin typeface="Nirmala UI" pitchFamily="34" charset="0"/>
                <a:ea typeface="Nirmala UI" pitchFamily="34" charset="0"/>
                <a:cs typeface="Nirmala UI" pitchFamily="34" charset="0"/>
              </a:rPr>
              <a:t>वुड आदि के सप्लायर के इनवायस की गहन जांच की जाए जैसे माल के लोडिंग प्लेस</a:t>
            </a:r>
            <a:r>
              <a:rPr lang="en-IN" sz="2200" dirty="0">
                <a:latin typeface="Nirmala UI" pitchFamily="34" charset="0"/>
                <a:ea typeface="Nirmala UI" pitchFamily="34" charset="0"/>
                <a:cs typeface="Nirmala UI" pitchFamily="34" charset="0"/>
              </a:rPr>
              <a:t>, </a:t>
            </a:r>
            <a:r>
              <a:rPr lang="hi-IN" sz="2200" dirty="0">
                <a:latin typeface="Nirmala UI" pitchFamily="34" charset="0"/>
                <a:ea typeface="Nirmala UI" pitchFamily="34" charset="0"/>
                <a:cs typeface="Nirmala UI" pitchFamily="34" charset="0"/>
              </a:rPr>
              <a:t>फर्म का व्यापार स्थल आदि एक ही है या पृथक-पृथक, एक समय विशेष पर उक्त वाहन पर कितने </a:t>
            </a:r>
            <a:r>
              <a:rPr lang="en-IN" sz="2200" dirty="0" err="1">
                <a:latin typeface="Nirmala UI" pitchFamily="34" charset="0"/>
                <a:ea typeface="Nirmala UI" pitchFamily="34" charset="0"/>
                <a:cs typeface="Nirmala UI" pitchFamily="34" charset="0"/>
              </a:rPr>
              <a:t>EWB</a:t>
            </a:r>
            <a:r>
              <a:rPr lang="en-IN" sz="2200" dirty="0">
                <a:latin typeface="Nirmala UI" pitchFamily="34" charset="0"/>
                <a:ea typeface="Nirmala UI" pitchFamily="34" charset="0"/>
                <a:cs typeface="Nirmala UI" pitchFamily="34" charset="0"/>
              </a:rPr>
              <a:t> </a:t>
            </a:r>
            <a:r>
              <a:rPr lang="hi-IN" sz="2200" dirty="0">
                <a:latin typeface="Nirmala UI" pitchFamily="34" charset="0"/>
                <a:ea typeface="Nirmala UI" pitchFamily="34" charset="0"/>
                <a:cs typeface="Nirmala UI" pitchFamily="34" charset="0"/>
              </a:rPr>
              <a:t>बने हैं आदि।</a:t>
            </a:r>
          </a:p>
          <a:p>
            <a:pPr marL="514350" lvl="0" indent="-514350">
              <a:buFont typeface="+mj-lt"/>
              <a:buAutoNum type="romanLcPeriod"/>
            </a:pPr>
            <a:r>
              <a:rPr lang="hi-IN" sz="2200" dirty="0">
                <a:latin typeface="Nirmala UI" pitchFamily="34" charset="0"/>
                <a:ea typeface="Nirmala UI" pitchFamily="34" charset="0"/>
                <a:cs typeface="Nirmala UI" pitchFamily="34" charset="0"/>
              </a:rPr>
              <a:t>पैकिंग बॉक्सेज बनाने वाली इकाइयों का रॉ-मैटेरियल क्राफ्ट पेपर होता है। कतिपय इकाइयों द्वारा छोटी छोटी गाडियों से 50 हजार रुपये से कम मूल्य का माल क्रय किया जाता है और ऐसे बिलों को माल के गंतव्य तक पहुंच जाने के उपरांत नष्ट कर दिया जाता है । अत: ऐसे क्षेत्रों में सचल दल इकाइयों को जांच अवश्य करनी चाहिये।</a:t>
            </a:r>
          </a:p>
        </p:txBody>
      </p:sp>
    </p:spTree>
    <p:extLst>
      <p:ext uri="{BB962C8B-B14F-4D97-AF65-F5344CB8AC3E}">
        <p14:creationId xmlns:p14="http://schemas.microsoft.com/office/powerpoint/2010/main" val="256602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743200"/>
            <a:ext cx="7924800" cy="1200329"/>
          </a:xfrm>
          <a:prstGeom prst="rect">
            <a:avLst/>
          </a:prstGeom>
          <a:noFill/>
        </p:spPr>
        <p:txBody>
          <a:bodyPr wrap="square" rtlCol="0">
            <a:spAutoFit/>
          </a:bodyPr>
          <a:lstStyle/>
          <a:p>
            <a:pPr algn="ctr"/>
            <a:r>
              <a:rPr lang="hi-IN" sz="7200" dirty="0">
                <a:solidFill>
                  <a:srgbClr val="7030A0"/>
                </a:solidFill>
              </a:rPr>
              <a:t>धन्यवाद ! </a:t>
            </a:r>
            <a:endParaRPr lang="en-US" sz="7200"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16290368"/>
              </p:ext>
            </p:extLst>
          </p:nvPr>
        </p:nvGraphicFramePr>
        <p:xfrm>
          <a:off x="304800" y="762000"/>
          <a:ext cx="85344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836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955649"/>
              </p:ext>
            </p:extLst>
          </p:nvPr>
        </p:nvGraphicFramePr>
        <p:xfrm>
          <a:off x="228600" y="1143000"/>
          <a:ext cx="3733800" cy="2819397"/>
        </p:xfrm>
        <a:graphic>
          <a:graphicData uri="http://schemas.openxmlformats.org/drawingml/2006/table">
            <a:tbl>
              <a:tblPr>
                <a:tableStyleId>{5C22544A-7EE6-4342-B048-85BDC9FD1C3A}</a:tableStyleId>
              </a:tblPr>
              <a:tblGrid>
                <a:gridCol w="1927777">
                  <a:extLst>
                    <a:ext uri="{9D8B030D-6E8A-4147-A177-3AD203B41FA5}">
                      <a16:colId xmlns:a16="http://schemas.microsoft.com/office/drawing/2014/main" val="20000"/>
                    </a:ext>
                  </a:extLst>
                </a:gridCol>
                <a:gridCol w="1806023">
                  <a:extLst>
                    <a:ext uri="{9D8B030D-6E8A-4147-A177-3AD203B41FA5}">
                      <a16:colId xmlns:a16="http://schemas.microsoft.com/office/drawing/2014/main" val="20001"/>
                    </a:ext>
                  </a:extLst>
                </a:gridCol>
              </a:tblGrid>
              <a:tr h="402771">
                <a:tc>
                  <a:txBody>
                    <a:bodyPr/>
                    <a:lstStyle/>
                    <a:p>
                      <a:pPr algn="ctr" fontAlgn="b"/>
                      <a:r>
                        <a:rPr lang="en-US" sz="1800" b="1" u="none" strike="noStrike" dirty="0">
                          <a:effectLst/>
                          <a:latin typeface="Nirmala UI" pitchFamily="34" charset="0"/>
                          <a:ea typeface="Nirmala UI" pitchFamily="34" charset="0"/>
                          <a:cs typeface="Nirmala UI" pitchFamily="34" charset="0"/>
                        </a:rPr>
                        <a:t>State Name</a:t>
                      </a:r>
                      <a:endParaRPr lang="en-US" sz="1800" b="1"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fontAlgn="b"/>
                      <a:r>
                        <a:rPr lang="en-US" sz="1800" b="1" u="none" strike="noStrike" dirty="0">
                          <a:effectLst/>
                          <a:latin typeface="Nirmala UI" pitchFamily="34" charset="0"/>
                          <a:ea typeface="Nirmala UI" pitchFamily="34" charset="0"/>
                          <a:cs typeface="Nirmala UI" pitchFamily="34" charset="0"/>
                        </a:rPr>
                        <a:t>Production %</a:t>
                      </a:r>
                      <a:endParaRPr lang="en-US" sz="1800" b="1"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0"/>
                  </a:ext>
                </a:extLst>
              </a:tr>
              <a:tr h="402771">
                <a:tc>
                  <a:txBody>
                    <a:bodyPr/>
                    <a:lstStyle/>
                    <a:p>
                      <a:pPr algn="ctr" fontAlgn="b"/>
                      <a:r>
                        <a:rPr lang="hi-IN" sz="1800" u="none" strike="noStrike" dirty="0">
                          <a:effectLst/>
                          <a:latin typeface="Nirmala UI" pitchFamily="34" charset="0"/>
                          <a:ea typeface="Nirmala UI" pitchFamily="34" charset="0"/>
                          <a:cs typeface="Nirmala UI" pitchFamily="34" charset="0"/>
                        </a:rPr>
                        <a:t>पश्चिम बंगाल</a:t>
                      </a:r>
                      <a:endParaRPr lang="hi-IN"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dirty="0">
                          <a:effectLst/>
                          <a:latin typeface="Nirmala UI" pitchFamily="34" charset="0"/>
                          <a:ea typeface="Nirmala UI" pitchFamily="34" charset="0"/>
                          <a:cs typeface="Nirmala UI" pitchFamily="34" charset="0"/>
                        </a:rPr>
                        <a:t>20</a:t>
                      </a:r>
                      <a:endParaRPr lang="en-US"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2771">
                <a:tc>
                  <a:txBody>
                    <a:bodyPr/>
                    <a:lstStyle/>
                    <a:p>
                      <a:pPr algn="ctr" fontAlgn="b"/>
                      <a:r>
                        <a:rPr lang="hi-IN" sz="1800" u="none" strike="noStrike" dirty="0">
                          <a:effectLst/>
                          <a:latin typeface="Nirmala UI" pitchFamily="34" charset="0"/>
                          <a:ea typeface="Nirmala UI" pitchFamily="34" charset="0"/>
                          <a:cs typeface="Nirmala UI" pitchFamily="34" charset="0"/>
                        </a:rPr>
                        <a:t>महाराष्‍ट्र</a:t>
                      </a:r>
                      <a:endParaRPr lang="hi-IN"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dirty="0">
                          <a:effectLst/>
                          <a:latin typeface="Nirmala UI" pitchFamily="34" charset="0"/>
                          <a:ea typeface="Nirmala UI" pitchFamily="34" charset="0"/>
                          <a:cs typeface="Nirmala UI" pitchFamily="34" charset="0"/>
                        </a:rPr>
                        <a:t>13</a:t>
                      </a:r>
                      <a:endParaRPr lang="en-US"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02771">
                <a:tc>
                  <a:txBody>
                    <a:bodyPr/>
                    <a:lstStyle/>
                    <a:p>
                      <a:pPr algn="ctr" fontAlgn="b"/>
                      <a:r>
                        <a:rPr lang="hi-IN" sz="1800" u="none" strike="noStrike" dirty="0">
                          <a:effectLst/>
                          <a:latin typeface="Nirmala UI" pitchFamily="34" charset="0"/>
                          <a:ea typeface="Nirmala UI" pitchFamily="34" charset="0"/>
                          <a:cs typeface="Nirmala UI" pitchFamily="34" charset="0"/>
                        </a:rPr>
                        <a:t>आन्‍ध्र प्रदेश</a:t>
                      </a:r>
                      <a:endParaRPr lang="hi-IN"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dirty="0">
                          <a:effectLst/>
                          <a:latin typeface="Nirmala UI" pitchFamily="34" charset="0"/>
                          <a:ea typeface="Nirmala UI" pitchFamily="34" charset="0"/>
                          <a:cs typeface="Nirmala UI" pitchFamily="34" charset="0"/>
                        </a:rPr>
                        <a:t>12</a:t>
                      </a:r>
                      <a:endParaRPr lang="en-US"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402771">
                <a:tc>
                  <a:txBody>
                    <a:bodyPr/>
                    <a:lstStyle/>
                    <a:p>
                      <a:pPr algn="ctr" fontAlgn="b"/>
                      <a:r>
                        <a:rPr lang="hi-IN" sz="1800" u="none" strike="noStrike" dirty="0">
                          <a:effectLst/>
                          <a:latin typeface="Nirmala UI" pitchFamily="34" charset="0"/>
                          <a:ea typeface="Nirmala UI" pitchFamily="34" charset="0"/>
                          <a:cs typeface="Nirmala UI" pitchFamily="34" charset="0"/>
                        </a:rPr>
                        <a:t>मध्‍यप्रदेश</a:t>
                      </a:r>
                      <a:endParaRPr lang="hi-IN"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dirty="0">
                          <a:effectLst/>
                          <a:latin typeface="Nirmala UI" pitchFamily="34" charset="0"/>
                          <a:ea typeface="Nirmala UI" pitchFamily="34" charset="0"/>
                          <a:cs typeface="Nirmala UI" pitchFamily="34" charset="0"/>
                        </a:rPr>
                        <a:t>10</a:t>
                      </a:r>
                      <a:endParaRPr lang="en-US"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402771">
                <a:tc>
                  <a:txBody>
                    <a:bodyPr/>
                    <a:lstStyle/>
                    <a:p>
                      <a:pPr algn="ctr" fontAlgn="b"/>
                      <a:r>
                        <a:rPr lang="hi-IN" sz="1800" u="none" strike="noStrike" dirty="0">
                          <a:effectLst/>
                          <a:latin typeface="Nirmala UI" pitchFamily="34" charset="0"/>
                          <a:ea typeface="Nirmala UI" pitchFamily="34" charset="0"/>
                          <a:cs typeface="Nirmala UI" pitchFamily="34" charset="0"/>
                        </a:rPr>
                        <a:t>कर्नाटक</a:t>
                      </a:r>
                      <a:endParaRPr lang="hi-IN"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dirty="0">
                          <a:effectLst/>
                          <a:latin typeface="Nirmala UI" pitchFamily="34" charset="0"/>
                          <a:ea typeface="Nirmala UI" pitchFamily="34" charset="0"/>
                          <a:cs typeface="Nirmala UI" pitchFamily="34" charset="0"/>
                        </a:rPr>
                        <a:t>10</a:t>
                      </a:r>
                      <a:endParaRPr lang="en-US"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402771">
                <a:tc>
                  <a:txBody>
                    <a:bodyPr/>
                    <a:lstStyle/>
                    <a:p>
                      <a:pPr algn="ctr" fontAlgn="b"/>
                      <a:r>
                        <a:rPr lang="hi-IN" sz="1800" u="none" strike="noStrike" dirty="0">
                          <a:effectLst/>
                          <a:latin typeface="Nirmala UI" pitchFamily="34" charset="0"/>
                          <a:ea typeface="Nirmala UI" pitchFamily="34" charset="0"/>
                          <a:cs typeface="Nirmala UI" pitchFamily="34" charset="0"/>
                        </a:rPr>
                        <a:t>उत्तर प्रदेश</a:t>
                      </a:r>
                      <a:endParaRPr lang="hi-IN"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dirty="0">
                          <a:effectLst/>
                          <a:latin typeface="Nirmala UI" pitchFamily="34" charset="0"/>
                          <a:ea typeface="Nirmala UI" pitchFamily="34" charset="0"/>
                          <a:cs typeface="Nirmala UI" pitchFamily="34" charset="0"/>
                        </a:rPr>
                        <a:t>4</a:t>
                      </a:r>
                      <a:endParaRPr lang="en-US" sz="18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3" name="Chart 2"/>
          <p:cNvGraphicFramePr>
            <a:graphicFrameLocks/>
          </p:cNvGraphicFramePr>
          <p:nvPr>
            <p:extLst>
              <p:ext uri="{D42A27DB-BD31-4B8C-83A1-F6EECF244321}">
                <p14:modId xmlns:p14="http://schemas.microsoft.com/office/powerpoint/2010/main" val="2581785730"/>
              </p:ext>
            </p:extLst>
          </p:nvPr>
        </p:nvGraphicFramePr>
        <p:xfrm>
          <a:off x="4114800" y="1219200"/>
          <a:ext cx="45720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716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5488565"/>
              </p:ext>
            </p:extLst>
          </p:nvPr>
        </p:nvGraphicFramePr>
        <p:xfrm>
          <a:off x="381000" y="1295400"/>
          <a:ext cx="3505200" cy="2819399"/>
        </p:xfrm>
        <a:graphic>
          <a:graphicData uri="http://schemas.openxmlformats.org/drawingml/2006/table">
            <a:tbl>
              <a:tblPr>
                <a:tableStyleId>{5C22544A-7EE6-4342-B048-85BDC9FD1C3A}</a:tableStyleId>
              </a:tblPr>
              <a:tblGrid>
                <a:gridCol w="1913759">
                  <a:extLst>
                    <a:ext uri="{9D8B030D-6E8A-4147-A177-3AD203B41FA5}">
                      <a16:colId xmlns:a16="http://schemas.microsoft.com/office/drawing/2014/main" val="20000"/>
                    </a:ext>
                  </a:extLst>
                </a:gridCol>
                <a:gridCol w="1591441">
                  <a:extLst>
                    <a:ext uri="{9D8B030D-6E8A-4147-A177-3AD203B41FA5}">
                      <a16:colId xmlns:a16="http://schemas.microsoft.com/office/drawing/2014/main" val="20001"/>
                    </a:ext>
                  </a:extLst>
                </a:gridCol>
              </a:tblGrid>
              <a:tr h="376925">
                <a:tc>
                  <a:txBody>
                    <a:bodyPr/>
                    <a:lstStyle/>
                    <a:p>
                      <a:pPr algn="ctr" fontAlgn="b"/>
                      <a:r>
                        <a:rPr lang="en-US" sz="2000" b="1" u="none" strike="noStrike" dirty="0">
                          <a:effectLst/>
                          <a:latin typeface="Nirmala UI" pitchFamily="34" charset="0"/>
                          <a:ea typeface="Nirmala UI" pitchFamily="34" charset="0"/>
                          <a:cs typeface="Nirmala UI" pitchFamily="34" charset="0"/>
                        </a:rPr>
                        <a:t>State Name</a:t>
                      </a:r>
                      <a:endParaRPr lang="en-US" sz="2000" b="1"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fontAlgn="b"/>
                      <a:r>
                        <a:rPr lang="en-US" sz="2000" b="1" u="none" strike="noStrike" dirty="0">
                          <a:effectLst/>
                          <a:latin typeface="Nirmala UI" pitchFamily="34" charset="0"/>
                          <a:ea typeface="Nirmala UI" pitchFamily="34" charset="0"/>
                          <a:cs typeface="Nirmala UI" pitchFamily="34" charset="0"/>
                        </a:rPr>
                        <a:t>No. of Mills</a:t>
                      </a:r>
                      <a:endParaRPr lang="en-US" sz="2000" b="1"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0"/>
                  </a:ext>
                </a:extLst>
              </a:tr>
              <a:tr h="407079">
                <a:tc>
                  <a:txBody>
                    <a:bodyPr/>
                    <a:lstStyle/>
                    <a:p>
                      <a:pPr algn="ctr" fontAlgn="b"/>
                      <a:r>
                        <a:rPr lang="hi-IN" sz="2000" u="none" strike="noStrike" dirty="0">
                          <a:effectLst/>
                          <a:latin typeface="Nirmala UI" pitchFamily="34" charset="0"/>
                          <a:ea typeface="Nirmala UI" pitchFamily="34" charset="0"/>
                          <a:cs typeface="Nirmala UI" pitchFamily="34" charset="0"/>
                        </a:rPr>
                        <a:t>पश्चिम बंगाल</a:t>
                      </a:r>
                      <a:endParaRPr lang="hi-IN"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Nirmala UI" pitchFamily="34" charset="0"/>
                          <a:ea typeface="Nirmala UI" pitchFamily="34" charset="0"/>
                          <a:cs typeface="Nirmala UI" pitchFamily="34" charset="0"/>
                        </a:rPr>
                        <a:t>33</a:t>
                      </a:r>
                      <a:endParaRPr lang="en-US"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7079">
                <a:tc>
                  <a:txBody>
                    <a:bodyPr/>
                    <a:lstStyle/>
                    <a:p>
                      <a:pPr algn="ctr" fontAlgn="b"/>
                      <a:r>
                        <a:rPr lang="hi-IN" sz="2000" u="none" strike="noStrike" dirty="0">
                          <a:effectLst/>
                          <a:latin typeface="Nirmala UI" pitchFamily="34" charset="0"/>
                          <a:ea typeface="Nirmala UI" pitchFamily="34" charset="0"/>
                          <a:cs typeface="Nirmala UI" pitchFamily="34" charset="0"/>
                        </a:rPr>
                        <a:t>महाराष्‍ट्र</a:t>
                      </a:r>
                      <a:endParaRPr lang="hi-IN"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Nirmala UI" pitchFamily="34" charset="0"/>
                          <a:ea typeface="Nirmala UI" pitchFamily="34" charset="0"/>
                          <a:cs typeface="Nirmala UI" pitchFamily="34" charset="0"/>
                        </a:rPr>
                        <a:t>48</a:t>
                      </a:r>
                      <a:endParaRPr lang="en-US"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07079">
                <a:tc>
                  <a:txBody>
                    <a:bodyPr/>
                    <a:lstStyle/>
                    <a:p>
                      <a:pPr algn="ctr" fontAlgn="b"/>
                      <a:r>
                        <a:rPr lang="hi-IN" sz="2000" u="none" strike="noStrike" dirty="0">
                          <a:effectLst/>
                          <a:latin typeface="Nirmala UI" pitchFamily="34" charset="0"/>
                          <a:ea typeface="Nirmala UI" pitchFamily="34" charset="0"/>
                          <a:cs typeface="Nirmala UI" pitchFamily="34" charset="0"/>
                        </a:rPr>
                        <a:t>आन्‍ध्र प्रदेश</a:t>
                      </a:r>
                      <a:endParaRPr lang="hi-IN"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Nirmala UI" pitchFamily="34" charset="0"/>
                          <a:ea typeface="Nirmala UI" pitchFamily="34" charset="0"/>
                          <a:cs typeface="Nirmala UI" pitchFamily="34" charset="0"/>
                        </a:rPr>
                        <a:t>37</a:t>
                      </a:r>
                      <a:endParaRPr lang="en-US"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407079">
                <a:tc>
                  <a:txBody>
                    <a:bodyPr/>
                    <a:lstStyle/>
                    <a:p>
                      <a:pPr algn="ctr" fontAlgn="b"/>
                      <a:r>
                        <a:rPr lang="hi-IN" sz="2000" u="none" strike="noStrike" dirty="0">
                          <a:effectLst/>
                          <a:latin typeface="Nirmala UI" pitchFamily="34" charset="0"/>
                          <a:ea typeface="Nirmala UI" pitchFamily="34" charset="0"/>
                          <a:cs typeface="Nirmala UI" pitchFamily="34" charset="0"/>
                        </a:rPr>
                        <a:t>मध्‍यप्रदेश</a:t>
                      </a:r>
                      <a:endParaRPr lang="hi-IN"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Nirmala UI" pitchFamily="34" charset="0"/>
                          <a:ea typeface="Nirmala UI" pitchFamily="34" charset="0"/>
                          <a:cs typeface="Nirmala UI" pitchFamily="34" charset="0"/>
                        </a:rPr>
                        <a:t>5</a:t>
                      </a:r>
                      <a:endParaRPr lang="en-US"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407079">
                <a:tc>
                  <a:txBody>
                    <a:bodyPr/>
                    <a:lstStyle/>
                    <a:p>
                      <a:pPr algn="ctr" fontAlgn="b"/>
                      <a:r>
                        <a:rPr lang="hi-IN" sz="2000" u="none" strike="noStrike" dirty="0">
                          <a:effectLst/>
                          <a:latin typeface="Nirmala UI" pitchFamily="34" charset="0"/>
                          <a:ea typeface="Nirmala UI" pitchFamily="34" charset="0"/>
                          <a:cs typeface="Nirmala UI" pitchFamily="34" charset="0"/>
                        </a:rPr>
                        <a:t>कर्नाटक</a:t>
                      </a:r>
                      <a:endParaRPr lang="hi-IN"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Nirmala UI" pitchFamily="34" charset="0"/>
                          <a:ea typeface="Nirmala UI" pitchFamily="34" charset="0"/>
                          <a:cs typeface="Nirmala UI" pitchFamily="34" charset="0"/>
                        </a:rPr>
                        <a:t>17</a:t>
                      </a:r>
                      <a:endParaRPr lang="en-US"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407079">
                <a:tc>
                  <a:txBody>
                    <a:bodyPr/>
                    <a:lstStyle/>
                    <a:p>
                      <a:pPr algn="ctr" fontAlgn="b"/>
                      <a:r>
                        <a:rPr lang="hi-IN" sz="2000" u="none" strike="noStrike" dirty="0">
                          <a:effectLst/>
                          <a:latin typeface="Nirmala UI" pitchFamily="34" charset="0"/>
                          <a:ea typeface="Nirmala UI" pitchFamily="34" charset="0"/>
                          <a:cs typeface="Nirmala UI" pitchFamily="34" charset="0"/>
                        </a:rPr>
                        <a:t>उत्तर प्रदेश</a:t>
                      </a:r>
                      <a:endParaRPr lang="hi-IN"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u="none" strike="noStrike" dirty="0">
                          <a:effectLst/>
                          <a:latin typeface="Nirmala UI" pitchFamily="34" charset="0"/>
                          <a:ea typeface="Nirmala UI" pitchFamily="34" charset="0"/>
                          <a:cs typeface="Nirmala UI" pitchFamily="34" charset="0"/>
                        </a:rPr>
                        <a:t>84</a:t>
                      </a:r>
                      <a:endParaRPr lang="en-US" sz="2000" b="0" i="0" u="none" strike="noStrike" dirty="0">
                        <a:solidFill>
                          <a:srgbClr val="000000"/>
                        </a:solidFill>
                        <a:effectLst/>
                        <a:latin typeface="Nirmala UI" pitchFamily="34" charset="0"/>
                        <a:ea typeface="Nirmala UI" pitchFamily="34" charset="0"/>
                        <a:cs typeface="Nirmala UI"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3" name="Chart 2"/>
          <p:cNvGraphicFramePr>
            <a:graphicFrameLocks/>
          </p:cNvGraphicFramePr>
          <p:nvPr>
            <p:extLst>
              <p:ext uri="{D42A27DB-BD31-4B8C-83A1-F6EECF244321}">
                <p14:modId xmlns:p14="http://schemas.microsoft.com/office/powerpoint/2010/main" val="1016342287"/>
              </p:ext>
            </p:extLst>
          </p:nvPr>
        </p:nvGraphicFramePr>
        <p:xfrm>
          <a:off x="4114800" y="1295400"/>
          <a:ext cx="45720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94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305800" cy="1446550"/>
          </a:xfrm>
          <a:prstGeom prst="rect">
            <a:avLst/>
          </a:prstGeom>
          <a:noFill/>
        </p:spPr>
        <p:txBody>
          <a:bodyPr wrap="square" rtlCol="0">
            <a:spAutoFit/>
          </a:bodyPr>
          <a:lstStyle/>
          <a:p>
            <a:pPr algn="ctr"/>
            <a:r>
              <a:rPr lang="en-US" sz="2800" b="1" u="sng" dirty="0"/>
              <a:t>TYPES  OF PAPER</a:t>
            </a:r>
            <a:endParaRPr lang="en-US" b="1" u="sng" dirty="0"/>
          </a:p>
          <a:p>
            <a:pPr marL="285750" indent="-285750">
              <a:buFont typeface="Wingdings" pitchFamily="2" charset="2"/>
              <a:buChar char="Ø"/>
            </a:pPr>
            <a:r>
              <a:rPr lang="en-US" sz="2000" b="1" dirty="0"/>
              <a:t>PRINTING PAPER</a:t>
            </a:r>
          </a:p>
          <a:p>
            <a:pPr marL="285750" indent="-285750">
              <a:buFont typeface="Wingdings" pitchFamily="2" charset="2"/>
              <a:buChar char="Ø"/>
            </a:pPr>
            <a:r>
              <a:rPr lang="en-US" sz="2000" b="1" dirty="0"/>
              <a:t>NEWS PRINT PAPER</a:t>
            </a:r>
          </a:p>
          <a:p>
            <a:pPr marL="285750" indent="-285750">
              <a:buFont typeface="Wingdings" pitchFamily="2" charset="2"/>
              <a:buChar char="Ø"/>
            </a:pPr>
            <a:r>
              <a:rPr lang="en-US" sz="2000" b="1" dirty="0"/>
              <a:t>INDUSTRIAL PAPER</a:t>
            </a:r>
            <a:r>
              <a:rPr lang="en-US" sz="1600" b="1" dirty="0"/>
              <a:t>	</a:t>
            </a:r>
          </a:p>
        </p:txBody>
      </p:sp>
      <p:graphicFrame>
        <p:nvGraphicFramePr>
          <p:cNvPr id="4" name="Table 3"/>
          <p:cNvGraphicFramePr>
            <a:graphicFrameLocks noGrp="1"/>
          </p:cNvGraphicFramePr>
          <p:nvPr>
            <p:extLst>
              <p:ext uri="{D42A27DB-BD31-4B8C-83A1-F6EECF244321}">
                <p14:modId xmlns:p14="http://schemas.microsoft.com/office/powerpoint/2010/main" val="4243325424"/>
              </p:ext>
            </p:extLst>
          </p:nvPr>
        </p:nvGraphicFramePr>
        <p:xfrm>
          <a:off x="167986" y="2208550"/>
          <a:ext cx="8731827" cy="4403852"/>
        </p:xfrm>
        <a:graphic>
          <a:graphicData uri="http://schemas.openxmlformats.org/drawingml/2006/table">
            <a:tbl>
              <a:tblPr firstRow="1" firstCol="1" bandRow="1">
                <a:tableStyleId>{5C22544A-7EE6-4342-B048-85BDC9FD1C3A}</a:tableStyleId>
              </a:tblPr>
              <a:tblGrid>
                <a:gridCol w="3758679">
                  <a:extLst>
                    <a:ext uri="{9D8B030D-6E8A-4147-A177-3AD203B41FA5}">
                      <a16:colId xmlns:a16="http://schemas.microsoft.com/office/drawing/2014/main" val="20000"/>
                    </a:ext>
                  </a:extLst>
                </a:gridCol>
                <a:gridCol w="4973148">
                  <a:extLst>
                    <a:ext uri="{9D8B030D-6E8A-4147-A177-3AD203B41FA5}">
                      <a16:colId xmlns:a16="http://schemas.microsoft.com/office/drawing/2014/main" val="20001"/>
                    </a:ext>
                  </a:extLst>
                </a:gridCol>
              </a:tblGrid>
              <a:tr h="232664">
                <a:tc>
                  <a:txBody>
                    <a:bodyPr/>
                    <a:lstStyle/>
                    <a:p>
                      <a:pPr algn="ctr">
                        <a:lnSpc>
                          <a:spcPct val="115000"/>
                        </a:lnSpc>
                        <a:spcAft>
                          <a:spcPts val="0"/>
                        </a:spcAft>
                      </a:pPr>
                      <a:r>
                        <a:rPr lang="en-US" sz="1400" dirty="0">
                          <a:effectLst/>
                        </a:rPr>
                        <a:t>PRODUCT NAME</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APPLICATIONS</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2664">
                <a:tc>
                  <a:txBody>
                    <a:bodyPr/>
                    <a:lstStyle/>
                    <a:p>
                      <a:pPr>
                        <a:lnSpc>
                          <a:spcPct val="115000"/>
                        </a:lnSpc>
                        <a:spcAft>
                          <a:spcPts val="0"/>
                        </a:spcAft>
                      </a:pPr>
                      <a:r>
                        <a:rPr lang="en-US" sz="1400" dirty="0">
                          <a:solidFill>
                            <a:schemeClr val="tx1"/>
                          </a:solidFill>
                          <a:effectLst/>
                        </a:rPr>
                        <a:t>NOBLE/ IVORY</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Carry Bags</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232664">
                <a:tc>
                  <a:txBody>
                    <a:bodyPr/>
                    <a:lstStyle/>
                    <a:p>
                      <a:pPr>
                        <a:lnSpc>
                          <a:spcPct val="115000"/>
                        </a:lnSpc>
                        <a:spcAft>
                          <a:spcPts val="0"/>
                        </a:spcAft>
                      </a:pPr>
                      <a:r>
                        <a:rPr lang="en-US" sz="1400" dirty="0">
                          <a:solidFill>
                            <a:schemeClr val="tx1"/>
                          </a:solidFill>
                          <a:effectLst/>
                        </a:rPr>
                        <a:t>MF STIFFNER COV/BOARD</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Soap packaging</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232664">
                <a:tc>
                  <a:txBody>
                    <a:bodyPr/>
                    <a:lstStyle/>
                    <a:p>
                      <a:pPr>
                        <a:lnSpc>
                          <a:spcPct val="115000"/>
                        </a:lnSpc>
                        <a:spcAft>
                          <a:spcPts val="0"/>
                        </a:spcAft>
                      </a:pPr>
                      <a:r>
                        <a:rPr lang="en-US" sz="1400" dirty="0">
                          <a:solidFill>
                            <a:schemeClr val="tx1"/>
                          </a:solidFill>
                          <a:effectLst/>
                        </a:rPr>
                        <a:t>CUP STOCK</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Paper Cup Base</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232664">
                <a:tc>
                  <a:txBody>
                    <a:bodyPr/>
                    <a:lstStyle/>
                    <a:p>
                      <a:pPr>
                        <a:lnSpc>
                          <a:spcPct val="115000"/>
                        </a:lnSpc>
                        <a:spcAft>
                          <a:spcPts val="0"/>
                        </a:spcAft>
                      </a:pPr>
                      <a:r>
                        <a:rPr lang="en-US" sz="1400" dirty="0">
                          <a:solidFill>
                            <a:schemeClr val="tx1"/>
                          </a:solidFill>
                          <a:effectLst/>
                        </a:rPr>
                        <a:t>Overlay Tissue</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Crockery Surface Printing</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465328">
                <a:tc>
                  <a:txBody>
                    <a:bodyPr/>
                    <a:lstStyle/>
                    <a:p>
                      <a:pPr>
                        <a:lnSpc>
                          <a:spcPct val="115000"/>
                        </a:lnSpc>
                        <a:spcAft>
                          <a:spcPts val="0"/>
                        </a:spcAft>
                      </a:pPr>
                      <a:r>
                        <a:rPr lang="en-US" sz="1400" dirty="0">
                          <a:solidFill>
                            <a:schemeClr val="tx1"/>
                          </a:solidFill>
                          <a:effectLst/>
                        </a:rPr>
                        <a:t>MG POSTER ORANGE</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err="1">
                          <a:effectLst/>
                        </a:rPr>
                        <a:t>Biri</a:t>
                      </a:r>
                      <a:r>
                        <a:rPr lang="en-US" sz="1400" dirty="0">
                          <a:effectLst/>
                        </a:rPr>
                        <a:t> Wrappers </a:t>
                      </a:r>
                      <a:endParaRPr lang="en-US" sz="1100" dirty="0">
                        <a:effectLst/>
                      </a:endParaRPr>
                    </a:p>
                    <a:p>
                      <a:pPr>
                        <a:lnSpc>
                          <a:spcPct val="115000"/>
                        </a:lnSpc>
                        <a:spcAft>
                          <a:spcPts val="0"/>
                        </a:spcAft>
                      </a:pPr>
                      <a:r>
                        <a:rPr lang="en-US" sz="1400" dirty="0">
                          <a:effectLst/>
                        </a:rPr>
                        <a:t>Children Decorative</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232664">
                <a:tc>
                  <a:txBody>
                    <a:bodyPr/>
                    <a:lstStyle/>
                    <a:p>
                      <a:pPr>
                        <a:lnSpc>
                          <a:spcPct val="115000"/>
                        </a:lnSpc>
                        <a:spcAft>
                          <a:spcPts val="0"/>
                        </a:spcAft>
                      </a:pPr>
                      <a:r>
                        <a:rPr lang="en-US" sz="1400" dirty="0">
                          <a:solidFill>
                            <a:schemeClr val="tx1"/>
                          </a:solidFill>
                          <a:effectLst/>
                        </a:rPr>
                        <a:t>Wedding/ Greeting Cards</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Soap Wrapper</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465328">
                <a:tc>
                  <a:txBody>
                    <a:bodyPr/>
                    <a:lstStyle/>
                    <a:p>
                      <a:pPr>
                        <a:lnSpc>
                          <a:spcPct val="115000"/>
                        </a:lnSpc>
                        <a:spcAft>
                          <a:spcPts val="0"/>
                        </a:spcAft>
                      </a:pPr>
                      <a:r>
                        <a:rPr lang="en-US" sz="1400" dirty="0">
                          <a:solidFill>
                            <a:schemeClr val="tx1"/>
                          </a:solidFill>
                          <a:effectLst/>
                        </a:rPr>
                        <a:t>MG POS DEEPINK(RIB)</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Tobacco Packing</a:t>
                      </a:r>
                      <a:endParaRPr lang="en-US" sz="1100" dirty="0">
                        <a:effectLst/>
                      </a:endParaRPr>
                    </a:p>
                    <a:p>
                      <a:pPr>
                        <a:lnSpc>
                          <a:spcPct val="115000"/>
                        </a:lnSpc>
                        <a:spcAft>
                          <a:spcPts val="0"/>
                        </a:spcAft>
                      </a:pPr>
                      <a:r>
                        <a:rPr lang="en-US" sz="1400" dirty="0">
                          <a:effectLst/>
                        </a:rPr>
                        <a:t>Children Decorative</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232664">
                <a:tc>
                  <a:txBody>
                    <a:bodyPr/>
                    <a:lstStyle/>
                    <a:p>
                      <a:pPr>
                        <a:lnSpc>
                          <a:spcPct val="115000"/>
                        </a:lnSpc>
                        <a:spcAft>
                          <a:spcPts val="0"/>
                        </a:spcAft>
                      </a:pPr>
                      <a:r>
                        <a:rPr lang="en-US" sz="1400" dirty="0">
                          <a:solidFill>
                            <a:schemeClr val="tx1"/>
                          </a:solidFill>
                          <a:effectLst/>
                        </a:rPr>
                        <a:t>SHUTTERING GOLDRUST</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Wallpaper Decorative Paper</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232664">
                <a:tc>
                  <a:txBody>
                    <a:bodyPr/>
                    <a:lstStyle/>
                    <a:p>
                      <a:pPr>
                        <a:lnSpc>
                          <a:spcPct val="115000"/>
                        </a:lnSpc>
                        <a:spcAft>
                          <a:spcPts val="0"/>
                        </a:spcAft>
                      </a:pPr>
                      <a:r>
                        <a:rPr lang="en-US" sz="1400" dirty="0">
                          <a:solidFill>
                            <a:schemeClr val="tx1"/>
                          </a:solidFill>
                          <a:effectLst/>
                        </a:rPr>
                        <a:t>RIBBED KRAFT GOLDEN</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Grocery Bags</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9"/>
                  </a:ext>
                </a:extLst>
              </a:tr>
              <a:tr h="697992">
                <a:tc>
                  <a:txBody>
                    <a:bodyPr/>
                    <a:lstStyle/>
                    <a:p>
                      <a:pPr>
                        <a:lnSpc>
                          <a:spcPct val="115000"/>
                        </a:lnSpc>
                        <a:spcAft>
                          <a:spcPts val="0"/>
                        </a:spcAft>
                      </a:pPr>
                      <a:r>
                        <a:rPr lang="en-US" sz="1400" dirty="0">
                          <a:solidFill>
                            <a:schemeClr val="tx1"/>
                          </a:solidFill>
                          <a:effectLst/>
                        </a:rPr>
                        <a:t>KRAFT PLAIN</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Envelop Mfg.</a:t>
                      </a:r>
                      <a:endParaRPr lang="en-US" sz="1100" dirty="0">
                        <a:effectLst/>
                      </a:endParaRPr>
                    </a:p>
                    <a:p>
                      <a:pPr>
                        <a:lnSpc>
                          <a:spcPct val="115000"/>
                        </a:lnSpc>
                        <a:spcAft>
                          <a:spcPts val="0"/>
                        </a:spcAft>
                      </a:pPr>
                      <a:r>
                        <a:rPr lang="en-US" sz="1400" dirty="0">
                          <a:effectLst/>
                        </a:rPr>
                        <a:t>Pizza Box Mfg.</a:t>
                      </a:r>
                      <a:endParaRPr lang="en-US" sz="1100" dirty="0">
                        <a:effectLst/>
                      </a:endParaRPr>
                    </a:p>
                    <a:p>
                      <a:pPr>
                        <a:lnSpc>
                          <a:spcPct val="115000"/>
                        </a:lnSpc>
                        <a:spcAft>
                          <a:spcPts val="0"/>
                        </a:spcAft>
                      </a:pPr>
                      <a:r>
                        <a:rPr lang="en-US" sz="1400" dirty="0">
                          <a:effectLst/>
                        </a:rPr>
                        <a:t>Corrugated Box Mfg.</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0"/>
                  </a:ext>
                </a:extLst>
              </a:tr>
              <a:tr h="232664">
                <a:tc>
                  <a:txBody>
                    <a:bodyPr/>
                    <a:lstStyle/>
                    <a:p>
                      <a:pPr>
                        <a:lnSpc>
                          <a:spcPct val="115000"/>
                        </a:lnSpc>
                        <a:spcAft>
                          <a:spcPts val="0"/>
                        </a:spcAft>
                      </a:pPr>
                      <a:r>
                        <a:rPr lang="en-US" sz="1400" dirty="0">
                          <a:solidFill>
                            <a:schemeClr val="tx1"/>
                          </a:solidFill>
                          <a:effectLst/>
                        </a:rPr>
                        <a:t>KRAFT PLAIN ABS</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Industrial Laminates</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1"/>
                  </a:ext>
                </a:extLst>
              </a:tr>
              <a:tr h="232664">
                <a:tc>
                  <a:txBody>
                    <a:bodyPr/>
                    <a:lstStyle/>
                    <a:p>
                      <a:pPr>
                        <a:lnSpc>
                          <a:spcPct val="115000"/>
                        </a:lnSpc>
                        <a:spcAft>
                          <a:spcPts val="0"/>
                        </a:spcAft>
                      </a:pPr>
                      <a:r>
                        <a:rPr lang="en-US" sz="1400" dirty="0">
                          <a:solidFill>
                            <a:schemeClr val="tx1"/>
                          </a:solidFill>
                          <a:effectLst/>
                        </a:rPr>
                        <a:t>PADDING PAPER</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Industrial Laminates</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2"/>
                  </a:ext>
                </a:extLst>
              </a:tr>
              <a:tr h="232664">
                <a:tc>
                  <a:txBody>
                    <a:bodyPr/>
                    <a:lstStyle/>
                    <a:p>
                      <a:pPr>
                        <a:lnSpc>
                          <a:spcPct val="115000"/>
                        </a:lnSpc>
                        <a:spcAft>
                          <a:spcPts val="0"/>
                        </a:spcAft>
                      </a:pPr>
                      <a:r>
                        <a:rPr lang="en-US" sz="1400" dirty="0">
                          <a:solidFill>
                            <a:schemeClr val="tx1"/>
                          </a:solidFill>
                          <a:effectLst/>
                        </a:rPr>
                        <a:t>KRAFT BEIGE</a:t>
                      </a:r>
                      <a:endParaRPr lang="en-US" sz="1100" dirty="0">
                        <a:solidFill>
                          <a:schemeClr val="tx1"/>
                        </a:solidFill>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a:effectLst/>
                        </a:rPr>
                        <a:t>Copy Cover</a:t>
                      </a:r>
                      <a:endParaRPr lang="en-US" sz="1100" dirty="0">
                        <a:effectLst/>
                        <a:latin typeface="Calibri"/>
                        <a:ea typeface="Calibri"/>
                        <a:cs typeface="Mangal"/>
                      </a:endParaRPr>
                    </a:p>
                  </a:txBody>
                  <a:tcPr marL="68159" marR="681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1227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685800"/>
            <a:ext cx="9144000" cy="6647974"/>
          </a:xfrm>
          <a:prstGeom prst="rect">
            <a:avLst/>
          </a:prstGeom>
          <a:solidFill>
            <a:schemeClr val="accent3">
              <a:lumMod val="20000"/>
              <a:lumOff val="80000"/>
            </a:schemeClr>
          </a:solidFill>
          <a:ln w="9525">
            <a:noFill/>
            <a:miter lim="800000"/>
            <a:headEnd/>
            <a:tailEnd/>
          </a:ln>
          <a:effectLst/>
        </p:spPr>
        <p:txBody>
          <a:bodyPr vert="horz" wrap="square" lIns="457056" tIns="0" rIns="0" bIns="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1" i="0" u="sng" strike="noStrike" cap="none" normalizeH="0" baseline="0" dirty="0">
                <a:ln>
                  <a:noFill/>
                </a:ln>
                <a:solidFill>
                  <a:schemeClr val="tx1"/>
                </a:solidFill>
                <a:effectLst/>
                <a:latin typeface="Nirmala UI" pitchFamily="34" charset="0"/>
                <a:ea typeface="Calibri" pitchFamily="34" charset="0"/>
                <a:cs typeface="Nirmala UI" pitchFamily="34" charset="0"/>
              </a:rPr>
              <a:t>कागज- आधुनिक जीवन और विकास के लिये आवश्यक </a:t>
            </a:r>
            <a:endParaRPr kumimoji="0" lang="en-US" sz="24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rgbClr val="202124"/>
                </a:solidFill>
                <a:effectLst/>
                <a:latin typeface="Nirmala UI" pitchFamily="34" charset="0"/>
                <a:ea typeface="Times New Roman" pitchFamily="18" charset="0"/>
                <a:cs typeface="Nirmala UI" pitchFamily="34" charset="0"/>
              </a:rPr>
              <a:t>2022-23 में 23.46 मिलियन टन उत्पादन के साथ भारतीय कागज उद्योग वैश्विक उत्पादकों में चौथा सबसे बड़ा है।</a:t>
            </a:r>
            <a:endParaRPr kumimoji="0" lang="en-US" sz="2400" b="0" i="0" u="none" strike="noStrike" cap="none" normalizeH="0" baseline="0" dirty="0">
              <a:ln>
                <a:noFill/>
              </a:ln>
              <a:solidFill>
                <a:srgbClr val="202124"/>
              </a:solidFill>
              <a:effectLst/>
              <a:latin typeface="Nirmala UI" pitchFamily="34" charset="0"/>
              <a:ea typeface="Times New Roman" pitchFamily="18"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rgbClr val="202124"/>
                </a:solidFill>
                <a:effectLst/>
                <a:latin typeface="Nirmala UI" pitchFamily="34" charset="0"/>
                <a:ea typeface="Times New Roman" pitchFamily="18" charset="0"/>
                <a:cs typeface="Nirmala UI" pitchFamily="34" charset="0"/>
              </a:rPr>
              <a:t>कागज</a:t>
            </a:r>
            <a:r>
              <a:rPr kumimoji="0" lang="en-US" sz="2400" b="0" i="0" u="none" strike="noStrike" cap="none" normalizeH="0" baseline="0" dirty="0">
                <a:ln>
                  <a:noFill/>
                </a:ln>
                <a:solidFill>
                  <a:srgbClr val="202124"/>
                </a:solidFill>
                <a:effectLst/>
                <a:latin typeface="Nirmala UI" pitchFamily="34" charset="0"/>
                <a:ea typeface="Times New Roman" pitchFamily="18" charset="0"/>
                <a:cs typeface="Nirmala UI" pitchFamily="34" charset="0"/>
              </a:rPr>
              <a:t>, </a:t>
            </a:r>
            <a:r>
              <a:rPr kumimoji="0" lang="hi-IN" sz="2400" b="0" i="0" u="none" strike="noStrike" cap="none" normalizeH="0" baseline="0" dirty="0">
                <a:ln>
                  <a:noFill/>
                </a:ln>
                <a:solidFill>
                  <a:srgbClr val="202124"/>
                </a:solidFill>
                <a:effectLst/>
                <a:latin typeface="Nirmala UI" pitchFamily="34" charset="0"/>
                <a:ea typeface="Times New Roman" pitchFamily="18" charset="0"/>
                <a:cs typeface="Nirmala UI" pitchFamily="34" charset="0"/>
              </a:rPr>
              <a:t>पेपर बोर्ड और अखबारी कागज का उत्पादन तीन प्रमुख प्रकार के कच्चे माल से किया जाता है</a:t>
            </a:r>
            <a:r>
              <a:rPr kumimoji="0" lang="en-US" sz="2400" b="0" i="0" u="none" strike="noStrike" cap="none" normalizeH="0" baseline="0" dirty="0">
                <a:ln>
                  <a:noFill/>
                </a:ln>
                <a:solidFill>
                  <a:srgbClr val="202124"/>
                </a:solidFill>
                <a:effectLst/>
                <a:latin typeface="Nirmala UI" pitchFamily="34" charset="0"/>
                <a:ea typeface="Times New Roman" pitchFamily="18" charset="0"/>
                <a:cs typeface="Nirmala UI" pitchFamily="34" charset="0"/>
              </a:rPr>
              <a:t>;</a:t>
            </a:r>
            <a:r>
              <a:rPr kumimoji="0" lang="en-US" sz="2400" b="0" i="0" u="none" strike="noStrike" cap="none" normalizeH="0" baseline="0" dirty="0">
                <a:ln>
                  <a:noFill/>
                </a:ln>
                <a:solidFill>
                  <a:schemeClr val="tx1"/>
                </a:solidFill>
                <a:effectLst/>
                <a:latin typeface="Nirmala UI" pitchFamily="34" charset="0"/>
                <a:cs typeface="Nirmala UI" pitchFamily="34" charset="0"/>
              </a:rPr>
              <a:t> </a:t>
            </a:r>
          </a:p>
          <a:p>
            <a:pPr lvl="3" eaLnBrk="0" fontAlgn="base" hangingPunct="0">
              <a:spcBef>
                <a:spcPct val="0"/>
              </a:spcBef>
              <a:spcAft>
                <a:spcPct val="0"/>
              </a:spcAft>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वुड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4.82 million tons (~19%)</a:t>
            </a:r>
            <a:endParaRPr kumimoji="0" lang="en-US" sz="2400" b="0" i="0" u="none" strike="noStrike" cap="none" normalizeH="0" baseline="0" dirty="0">
              <a:ln>
                <a:noFill/>
              </a:ln>
              <a:solidFill>
                <a:schemeClr val="tx1"/>
              </a:solidFill>
              <a:effectLst/>
              <a:latin typeface="Nirmala UI" pitchFamily="34" charset="0"/>
              <a:cs typeface="Nirmala UI" pitchFamily="34" charset="0"/>
            </a:endParaRPr>
          </a:p>
          <a:p>
            <a:pPr lvl="3" eaLnBrk="0" fontAlgn="base" hangingPunct="0">
              <a:spcBef>
                <a:spcPct val="0"/>
              </a:spcBef>
              <a:spcAft>
                <a:spcPct val="0"/>
              </a:spcAft>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एग्रो</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			           1.47 million tons (~6%)</a:t>
            </a:r>
            <a:endParaRPr kumimoji="0" lang="en-US" sz="2400" b="0" i="0" u="none" strike="noStrike" cap="none" normalizeH="0" baseline="0" dirty="0">
              <a:ln>
                <a:noFill/>
              </a:ln>
              <a:solidFill>
                <a:schemeClr val="tx1"/>
              </a:solidFill>
              <a:effectLst/>
              <a:latin typeface="Nirmala UI" pitchFamily="34" charset="0"/>
              <a:cs typeface="Nirmala UI" pitchFamily="34" charset="0"/>
            </a:endParaRPr>
          </a:p>
          <a:p>
            <a:pPr lvl="3" eaLnBrk="0" fontAlgn="base" hangingPunct="0">
              <a:spcBef>
                <a:spcPct val="0"/>
              </a:spcBef>
              <a:spcAft>
                <a:spcPct val="0"/>
              </a:spcAft>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रिसाइकल्ड फाइबर</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16.97 million tons(~75%)</a:t>
            </a:r>
            <a:endParaRPr kumimoji="0" lang="en-US" sz="24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इस प्रकार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Recycled Fiber </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सबसे अधिक रॉ-मैटीरियल के रूप में प्रयुक्त किया जाता है।</a:t>
            </a:r>
            <a:endPar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rgbClr val="202124"/>
                </a:solidFill>
                <a:effectLst/>
                <a:latin typeface="Nirmala UI" pitchFamily="34" charset="0"/>
                <a:ea typeface="Times New Roman" pitchFamily="18" charset="0"/>
                <a:cs typeface="Nirmala UI" pitchFamily="34" charset="0"/>
              </a:rPr>
              <a:t>उद्योग निम्नलिखित प्रमुख ग्रेड का उत्पादन करता है</a:t>
            </a:r>
            <a:r>
              <a:rPr kumimoji="0" lang="en-US" sz="2400" b="0" i="0" u="none" strike="noStrike" cap="none" normalizeH="0" baseline="0" dirty="0">
                <a:ln>
                  <a:noFill/>
                </a:ln>
                <a:solidFill>
                  <a:srgbClr val="202124"/>
                </a:solidFill>
                <a:effectLst/>
                <a:latin typeface="Nirmala UI" pitchFamily="34" charset="0"/>
                <a:ea typeface="Times New Roman" pitchFamily="18" charset="0"/>
                <a:cs typeface="Nirmala UI" pitchFamily="34" charset="0"/>
              </a:rPr>
              <a:t>;</a:t>
            </a:r>
            <a:r>
              <a:rPr kumimoji="0" lang="en-US" sz="2400" b="0" i="0" u="none" strike="noStrike" cap="none" normalizeH="0" baseline="0" dirty="0">
                <a:ln>
                  <a:noFill/>
                </a:ln>
                <a:solidFill>
                  <a:schemeClr val="tx1"/>
                </a:solidFill>
                <a:effectLst/>
                <a:latin typeface="Nirmala UI" pitchFamily="34" charset="0"/>
                <a:cs typeface="Nirmala UI" pitchFamily="34" charset="0"/>
              </a:rPr>
              <a:t> </a:t>
            </a:r>
          </a:p>
          <a:p>
            <a:pPr lvl="3" eaLnBrk="0" fontAlgn="base" hangingPunct="0">
              <a:spcBef>
                <a:spcPct val="0"/>
              </a:spcBef>
              <a:spcAft>
                <a:spcPct val="0"/>
              </a:spcAft>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पैकेजिंग ग्रेड पेपर</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17.44 million tons (75%)</a:t>
            </a:r>
            <a:endParaRPr kumimoji="0" lang="en-US" sz="2400" b="0" i="0" u="none" strike="noStrike" cap="none" normalizeH="0" baseline="0" dirty="0">
              <a:ln>
                <a:noFill/>
              </a:ln>
              <a:solidFill>
                <a:schemeClr val="tx1"/>
              </a:solidFill>
              <a:effectLst/>
              <a:latin typeface="Nirmala UI" pitchFamily="34" charset="0"/>
              <a:cs typeface="Nirmala UI" pitchFamily="34" charset="0"/>
            </a:endParaRPr>
          </a:p>
          <a:p>
            <a:pPr lvl="3" eaLnBrk="0" fontAlgn="base" hangingPunct="0">
              <a:spcBef>
                <a:spcPct val="0"/>
              </a:spcBef>
              <a:spcAft>
                <a:spcPct val="0"/>
              </a:spcAft>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राइटिंग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&amp;</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प्रिंटिंग</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en-US" sz="2400" b="0" i="0" u="none" strike="noStrike" cap="none" normalizeH="0" dirty="0">
                <a:ln>
                  <a:noFill/>
                </a:ln>
                <a:solidFill>
                  <a:schemeClr val="tx1"/>
                </a:solidFill>
                <a:effectLst/>
                <a:latin typeface="Nirmala UI" pitchFamily="34" charset="0"/>
                <a:ea typeface="Calibri" pitchFamily="34" charset="0"/>
                <a:cs typeface="Nirmala UI" pitchFamily="34" charset="0"/>
              </a:rPr>
              <a:t>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4.41 million tons (19%)</a:t>
            </a:r>
            <a:endParaRPr kumimoji="0" lang="en-US" sz="2400" b="0" i="0" u="none" strike="noStrike" cap="none" normalizeH="0" baseline="0" dirty="0">
              <a:ln>
                <a:noFill/>
              </a:ln>
              <a:solidFill>
                <a:schemeClr val="tx1"/>
              </a:solidFill>
              <a:effectLst/>
              <a:latin typeface="Nirmala UI" pitchFamily="34" charset="0"/>
              <a:cs typeface="Nirmala UI" pitchFamily="34" charset="0"/>
            </a:endParaRPr>
          </a:p>
          <a:p>
            <a:pPr lvl="3" eaLnBrk="0" fontAlgn="base" hangingPunct="0">
              <a:spcBef>
                <a:spcPct val="0"/>
              </a:spcBef>
              <a:spcAft>
                <a:spcPct val="0"/>
              </a:spcAft>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न्यूज प्रिंट</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en-US" sz="2400" b="0" i="0" u="none" strike="noStrike" cap="none" normalizeH="0" dirty="0">
                <a:ln>
                  <a:noFill/>
                </a:ln>
                <a:solidFill>
                  <a:schemeClr val="tx1"/>
                </a:solidFill>
                <a:effectLst/>
                <a:latin typeface="Nirmala UI" pitchFamily="34" charset="0"/>
                <a:ea typeface="Calibri" pitchFamily="34" charset="0"/>
                <a:cs typeface="Nirmala UI" pitchFamily="34" charset="0"/>
              </a:rPr>
              <a:t>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0.69 million tons (3%)</a:t>
            </a:r>
            <a:endParaRPr kumimoji="0" lang="en-US" sz="2400" b="0" i="0" u="none" strike="noStrike" cap="none" normalizeH="0" baseline="0" dirty="0">
              <a:ln>
                <a:noFill/>
              </a:ln>
              <a:solidFill>
                <a:schemeClr val="tx1"/>
              </a:solidFill>
              <a:effectLst/>
              <a:latin typeface="Nirmala UI" pitchFamily="34" charset="0"/>
              <a:cs typeface="Nirmala UI" pitchFamily="34" charset="0"/>
            </a:endParaRPr>
          </a:p>
          <a:p>
            <a:pPr lvl="3" eaLnBrk="0" fontAlgn="base" hangingPunct="0">
              <a:spcBef>
                <a:spcPct val="0"/>
              </a:spcBef>
              <a:spcAft>
                <a:spcPct val="0"/>
              </a:spcAft>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टिश्यू इत्यादि</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a:t>
            </a:r>
            <a:r>
              <a:rPr kumimoji="0" lang="en-US"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0.69 million tons (3%)</a:t>
            </a:r>
            <a:endParaRPr kumimoji="0" lang="en-US" sz="24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4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इस प्रकार सबसे अधिक उत्पादन पैकिंग ग्रेड पेपर का ही होता है तथा राज्स्व की प्राप्ति भी सर्वाधिक पैकिंग ग्रेड पेपर से होती है । </a:t>
            </a:r>
            <a:endParaRPr kumimoji="0" lang="en-US" sz="24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hi-IN" sz="2000" b="1" i="0" u="none" strike="noStrike" cap="none" normalizeH="0" baseline="0" dirty="0">
                <a:ln>
                  <a:noFill/>
                </a:ln>
                <a:solidFill>
                  <a:schemeClr val="tx1"/>
                </a:solidFill>
                <a:effectLst/>
                <a:latin typeface="Nirmala UI" pitchFamily="34" charset="0"/>
                <a:ea typeface="Calibri" pitchFamily="34" charset="0"/>
                <a:cs typeface="Nirmala UI" pitchFamily="34" charset="0"/>
              </a:rPr>
              <a:t>स्रोत- </a:t>
            </a:r>
            <a:r>
              <a:rPr kumimoji="0" lang="en-US" sz="2000" b="1" i="0" u="none" strike="noStrike" cap="none" normalizeH="0" baseline="0" dirty="0">
                <a:ln>
                  <a:noFill/>
                </a:ln>
                <a:solidFill>
                  <a:schemeClr val="tx1"/>
                </a:solidFill>
                <a:effectLst/>
                <a:latin typeface="Nirmala UI" pitchFamily="34" charset="0"/>
                <a:ea typeface="Calibri" pitchFamily="34" charset="0"/>
                <a:cs typeface="Nirmala UI" pitchFamily="34" charset="0"/>
              </a:rPr>
              <a:t>CPPRI Saharanpur</a:t>
            </a:r>
            <a:endParaRPr kumimoji="0" lang="en-US" sz="2000" b="1" i="0" u="none" strike="noStrike" cap="none" normalizeH="0" baseline="0" dirty="0">
              <a:ln>
                <a:noFill/>
              </a:ln>
              <a:solidFill>
                <a:schemeClr val="tx1"/>
              </a:solidFill>
              <a:effectLst/>
              <a:latin typeface="Nirmala UI" pitchFamily="34" charset="0"/>
              <a:cs typeface="Nirmala U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28600" y="685800"/>
            <a:ext cx="8763000" cy="5940088"/>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Nirmala UI" pitchFamily="34" charset="0"/>
                <a:ea typeface="Calibri" pitchFamily="34" charset="0"/>
                <a:cs typeface="Nirmala UI" pitchFamily="34" charset="0"/>
              </a:rPr>
              <a:t>Status of Indian Paper Industry</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Total No. of paper mills in India			   912</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Operating Mills					</a:t>
            </a:r>
            <a:r>
              <a:rPr kumimoji="0" lang="en-US" sz="2000" b="0" i="0" u="none" strike="noStrike" cap="none" normalizeH="0" dirty="0">
                <a:ln>
                  <a:noFill/>
                </a:ln>
                <a:solidFill>
                  <a:schemeClr val="tx1"/>
                </a:solidFill>
                <a:effectLst/>
                <a:latin typeface="Nirmala UI" pitchFamily="34" charset="0"/>
                <a:ea typeface="Calibri" pitchFamily="34" charset="0"/>
                <a:cs typeface="Nirmala UI" pitchFamily="34" charset="0"/>
              </a:rPr>
              <a:t>   </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538</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914400" marR="0" lvl="2"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Wood based Mills		                             18</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914400" marR="0" lvl="2"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Agro based Mills			                21</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914400" marR="0" lvl="2"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Recycled fiber (RCF) based Mills                             499</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Total Installed capacity, million tons			   29.11</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Operational Installed Capacity, million tons		   25.65</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Idle Capacity, million tons			</a:t>
            </a:r>
            <a:r>
              <a:rPr lang="en-US" sz="2000" dirty="0">
                <a:latin typeface="Nirmala UI" pitchFamily="34" charset="0"/>
                <a:ea typeface="Calibri" pitchFamily="34" charset="0"/>
                <a:cs typeface="Nirmala UI" pitchFamily="34" charset="0"/>
              </a:rPr>
              <a:t>	   </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5.51</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Per capita consumption, kg			</a:t>
            </a:r>
            <a:r>
              <a:rPr lang="en-US" sz="2000" dirty="0">
                <a:latin typeface="Nirmala UI" pitchFamily="34" charset="0"/>
                <a:ea typeface="Calibri" pitchFamily="34" charset="0"/>
                <a:cs typeface="Nirmala UI" pitchFamily="34" charset="0"/>
              </a:rPr>
              <a:t>                </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15.75</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Global Share					</a:t>
            </a:r>
            <a:r>
              <a:rPr lang="en-US" sz="2000" dirty="0">
                <a:latin typeface="Nirmala UI" pitchFamily="34" charset="0"/>
                <a:ea typeface="Calibri" pitchFamily="34" charset="0"/>
                <a:cs typeface="Nirmala UI" pitchFamily="34" charset="0"/>
              </a:rPr>
              <a:t>                 </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5.57% </a:t>
            </a:r>
            <a:endParaRPr kumimoji="0" lang="en-US" sz="2000" b="0" i="0" u="none" strike="noStrike" cap="none" normalizeH="0" baseline="0" dirty="0">
              <a:ln>
                <a:noFill/>
              </a:ln>
              <a:solidFill>
                <a:schemeClr val="tx1"/>
              </a:solidFill>
              <a:effectLst/>
              <a:latin typeface="Nirmala U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i-IN" sz="2000" b="1" i="1" u="none" strike="noStrike" cap="none" normalizeH="0" baseline="0" dirty="0">
                <a:ln>
                  <a:noFill/>
                </a:ln>
                <a:solidFill>
                  <a:schemeClr val="tx1"/>
                </a:solidFill>
                <a:effectLst/>
                <a:latin typeface="Nirmala UI" pitchFamily="34" charset="0"/>
                <a:ea typeface="Arial Unicode MS" pitchFamily="34" charset="-128"/>
                <a:cs typeface="Nirmala UI" pitchFamily="34" charset="0"/>
              </a:rPr>
              <a:t>स्रोत- </a:t>
            </a:r>
            <a:r>
              <a:rPr kumimoji="0" lang="en-US" sz="2000" b="1" i="1" u="none" strike="noStrike" cap="none" normalizeH="0" baseline="0" dirty="0">
                <a:ln>
                  <a:noFill/>
                </a:ln>
                <a:solidFill>
                  <a:schemeClr val="tx1"/>
                </a:solidFill>
                <a:effectLst/>
                <a:latin typeface="Nirmala UI" pitchFamily="34" charset="0"/>
                <a:ea typeface="Calibri" pitchFamily="34" charset="0"/>
                <a:cs typeface="Nirmala UI" pitchFamily="34" charset="0"/>
              </a:rPr>
              <a:t>CPPRI Saharanpur</a:t>
            </a:r>
            <a:endParaRPr kumimoji="0" lang="hi-IN" sz="2000" b="0" i="0" u="none" strike="noStrike" cap="none" normalizeH="0" baseline="0" dirty="0">
              <a:ln>
                <a:noFill/>
              </a:ln>
              <a:solidFill>
                <a:schemeClr val="tx1"/>
              </a:solidFill>
              <a:effectLst/>
              <a:latin typeface="Nirmala UI" pitchFamily="34" charset="0"/>
              <a:ea typeface="Calibri" pitchFamily="34" charset="0"/>
              <a:cs typeface="Nirmala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i-IN"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वैश्विक स्‍तर पर कागज का </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per capita consumption 57 kg </a:t>
            </a:r>
            <a:r>
              <a:rPr kumimoji="0" lang="hi-IN"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है</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जबकि भारत में कागज का </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per capita consumption</a:t>
            </a:r>
            <a:r>
              <a:rPr kumimoji="0" lang="hi-IN"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15  </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kg</a:t>
            </a:r>
            <a:r>
              <a:rPr kumimoji="0" lang="hi-IN"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है। जो काफी कम है। भारत में पेपर इण्‍डस्‍ट्री का </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estimated annual turnover Rs. 70000</a:t>
            </a:r>
            <a:r>
              <a:rPr kumimoji="0" lang="hi-IN"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-00 करोड़ है</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a:t>
            </a:r>
            <a:r>
              <a:rPr kumimoji="0" lang="hi-IN"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जबकि कागज का </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domestic market size Rs. 80000-00</a:t>
            </a:r>
            <a:r>
              <a:rPr kumimoji="0" lang="hi-IN"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करोड़ है। पेपर इण्‍डस्‍ट्री का राजकोष में योगदान रू0 5000-00 करोड़ है। पेपर इण्‍डस्‍ट्री में 0.5 मिलियन व्‍यक्तियों को सीधे रोजगार उपलब्‍ध कराया जा रहा है। सरकार ने कागज उद्योग अनुसंधान को बढ़ावा देने के लिए केन्‍द्रीय लुग्‍दी एवं कागज अनुसंधान संस्‍थान (</a:t>
            </a:r>
            <a:r>
              <a:rPr kumimoji="0" lang="en-US"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CPPRI</a:t>
            </a:r>
            <a:r>
              <a:rPr kumimoji="0" lang="hi-IN" sz="2000" b="0" i="0" u="none" strike="noStrike" cap="none" normalizeH="0" baseline="0" dirty="0">
                <a:ln>
                  <a:noFill/>
                </a:ln>
                <a:solidFill>
                  <a:schemeClr val="tx1"/>
                </a:solidFill>
                <a:effectLst/>
                <a:latin typeface="Nirmala UI" pitchFamily="34" charset="0"/>
                <a:ea typeface="Calibri" pitchFamily="34" charset="0"/>
                <a:cs typeface="Nirmala UI" pitchFamily="34" charset="0"/>
              </a:rPr>
              <a:t>) की सहारनपुर में स्‍थापना की गयी।</a:t>
            </a:r>
            <a:r>
              <a:rPr kumimoji="0" lang="en-US" sz="2000" b="0" i="0" u="none" strike="noStrike" cap="none" normalizeH="0" baseline="0" dirty="0">
                <a:ln>
                  <a:noFill/>
                </a:ln>
                <a:solidFill>
                  <a:schemeClr val="tx1"/>
                </a:solidFill>
                <a:effectLst/>
                <a:latin typeface="Nirmala UI" pitchFamily="34" charset="0"/>
                <a:cs typeface="Nirmala UI" pitchFamily="34" charset="0"/>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1276</TotalTime>
  <Words>2937</Words>
  <Application>Microsoft Office PowerPoint</Application>
  <PresentationFormat>On-screen Show (4:3)</PresentationFormat>
  <Paragraphs>322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JC_STENO</dc:creator>
  <cp:lastModifiedBy>Varun Kapil</cp:lastModifiedBy>
  <cp:revision>120</cp:revision>
  <dcterms:created xsi:type="dcterms:W3CDTF">2006-08-16T00:00:00Z</dcterms:created>
  <dcterms:modified xsi:type="dcterms:W3CDTF">2023-08-21T10:10:58Z</dcterms:modified>
</cp:coreProperties>
</file>