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72" r:id="rId13"/>
    <p:sldId id="267" r:id="rId14"/>
    <p:sldId id="273" r:id="rId15"/>
    <p:sldId id="268" r:id="rId16"/>
    <p:sldId id="270" r:id="rId17"/>
    <p:sldId id="269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4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5"/>
          <c:dLbls>
            <c:showCatName val="1"/>
            <c:showPercent val="1"/>
          </c:dLbls>
          <c:cat>
            <c:strRef>
              <c:f>Sheet1!$A$2:$A$3</c:f>
              <c:strCache>
                <c:ptCount val="2"/>
                <c:pt idx="0">
                  <c:v>Manufacturers </c:v>
                </c:pt>
                <c:pt idx="1">
                  <c:v>Traders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662</c:v>
                </c:pt>
                <c:pt idx="1">
                  <c:v>311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9"/>
  <c:chart>
    <c:autoTitleDeleted val="1"/>
    <c:view3D>
      <c:rotX val="30"/>
      <c:perspective val="10"/>
    </c:view3D>
    <c:plotArea>
      <c:layout>
        <c:manualLayout>
          <c:layoutTarget val="inner"/>
          <c:xMode val="edge"/>
          <c:yMode val="edge"/>
          <c:x val="5.6327160493827147E-2"/>
          <c:y val="1.8784045436943342E-2"/>
          <c:w val="0.84104938271604934"/>
          <c:h val="0.8148909255195562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2"/>
          <c:dPt>
            <c:idx val="1"/>
            <c:explosion val="26"/>
          </c:dPt>
          <c:dLbls>
            <c:dLbl>
              <c:idx val="0"/>
              <c:layout>
                <c:manualLayout>
                  <c:x val="-0.18626603966170902"/>
                  <c:y val="9.3515339271115702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21840332458442704"/>
                  <c:y val="-0.1982776128393787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rgbClr val="FFFF00"/>
                      </a:solidFill>
                    </a:defRPr>
                  </a:pPr>
                  <a:endParaRPr lang="en-US"/>
                </a:p>
              </c:txPr>
              <c:showCatName val="1"/>
              <c:showPercent val="1"/>
            </c:dLbl>
            <c:txPr>
              <a:bodyPr/>
              <a:lstStyle/>
              <a:p>
                <a:pPr>
                  <a:defRPr>
                    <a:solidFill>
                      <a:srgbClr val="00B050"/>
                    </a:solidFill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Central</c:v>
                </c:pt>
                <c:pt idx="1">
                  <c:v>State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297</c:v>
                </c:pt>
                <c:pt idx="1">
                  <c:v>676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6"/>
          <c:dPt>
            <c:idx val="0"/>
            <c:explosion val="100"/>
          </c:dPt>
          <c:cat>
            <c:strRef>
              <c:f>Sheet1!$A$2:$A$3</c:f>
              <c:strCache>
                <c:ptCount val="2"/>
                <c:pt idx="0">
                  <c:v>B2B</c:v>
                </c:pt>
                <c:pt idx="1">
                  <c:v>B2C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99</c:v>
                </c:pt>
                <c:pt idx="1">
                  <c:v>1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0.80556</cdr:x>
      <cdr:y>0.68852</cdr:y>
    </cdr:from>
    <cdr:to>
      <cdr:x>0.9537</cdr:x>
      <cdr:y>0.89549</cdr:y>
    </cdr:to>
    <cdr:pic>
      <cdr:nvPicPr>
        <cdr:cNvPr id="2" name="Picture 1" descr="https://rukminim1.flixcart.com/image/128/128/ke1pnrk0/attar/g/r/y/fragrances-rose-kesar-natural-itra-attar-perfume-menjewell-6-original-imafut93ftbhqyzh.jpeg?q=70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629400" y="3200400"/>
          <a:ext cx="1219200" cy="9620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0" u="sng" dirty="0" smtClean="0">
                <a:latin typeface="Algerian" pitchFamily="82" charset="0"/>
              </a:rPr>
              <a:t>Perfumery and its Compounds</a:t>
            </a:r>
            <a:endParaRPr lang="en-US" b="0" u="sng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419600"/>
            <a:ext cx="8088220" cy="1447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i="1" dirty="0" smtClean="0"/>
              <a:t>A presentation by</a:t>
            </a:r>
            <a:r>
              <a:rPr lang="en-US" dirty="0" smtClean="0"/>
              <a:t>: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FFC000"/>
                </a:solidFill>
              </a:rPr>
              <a:t>Additional </a:t>
            </a:r>
            <a:r>
              <a:rPr lang="en-US" dirty="0" smtClean="0">
                <a:solidFill>
                  <a:srgbClr val="FFC000"/>
                </a:solidFill>
              </a:rPr>
              <a:t>Commissioner </a:t>
            </a:r>
            <a:r>
              <a:rPr lang="en-US" dirty="0" err="1" smtClean="0">
                <a:solidFill>
                  <a:srgbClr val="FFC000"/>
                </a:solidFill>
              </a:rPr>
              <a:t>Gr</a:t>
            </a:r>
            <a:r>
              <a:rPr lang="en-US" dirty="0" smtClean="0">
                <a:solidFill>
                  <a:srgbClr val="FFC000"/>
                </a:solidFill>
              </a:rPr>
              <a:t>-I</a:t>
            </a:r>
            <a:r>
              <a:rPr lang="en-US" dirty="0" smtClean="0">
                <a:solidFill>
                  <a:srgbClr val="FFC000"/>
                </a:solidFill>
              </a:rPr>
              <a:t>, State Tax,</a:t>
            </a:r>
          </a:p>
          <a:p>
            <a:pPr algn="ctr"/>
            <a:r>
              <a:rPr lang="en-US" dirty="0" err="1" smtClean="0">
                <a:solidFill>
                  <a:srgbClr val="FFC000"/>
                </a:solidFill>
              </a:rPr>
              <a:t>Etawah</a:t>
            </a:r>
            <a:r>
              <a:rPr lang="en-US" dirty="0" smtClean="0">
                <a:solidFill>
                  <a:srgbClr val="FFC000"/>
                </a:solidFill>
              </a:rPr>
              <a:t> Zone</a:t>
            </a:r>
            <a:r>
              <a:rPr lang="en-US" dirty="0" smtClean="0">
                <a:solidFill>
                  <a:srgbClr val="FFC000"/>
                </a:solidFill>
              </a:rPr>
              <a:t>, </a:t>
            </a:r>
            <a:r>
              <a:rPr lang="en-US" dirty="0" err="1" smtClean="0">
                <a:solidFill>
                  <a:srgbClr val="FFC000"/>
                </a:solidFill>
              </a:rPr>
              <a:t>Etawah</a:t>
            </a:r>
            <a:r>
              <a:rPr lang="en-US" dirty="0" smtClean="0">
                <a:solidFill>
                  <a:srgbClr val="FFC000"/>
                </a:solidFill>
              </a:rPr>
              <a:t>.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5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3528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Algerian" pitchFamily="82" charset="0"/>
              </a:rPr>
              <a:t>Raw Materials</a:t>
            </a:r>
            <a:endParaRPr lang="en-US" sz="40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 fontScale="77500" lnSpcReduction="20000"/>
          </a:bodyPr>
          <a:lstStyle/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Base Material: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Sandalwood oil,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Di-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ctyl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Phthalate (DOP) and Liquid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paraffin.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Main suppliers-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Sandal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Wood Oil: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Karnataka, Andhra, T.N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9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Floral Material: 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Flowers of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Gulab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Kewra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Bela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Mehndi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Kadam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Chameli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Marigold, Saffron.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Industries collect fresh flowers from a 30 km radius of the city. Main suppliers-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Aligarh (Uttar Pradesh), </a:t>
            </a:r>
            <a:r>
              <a:rPr lang="en-US" sz="2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Palampur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(Himachal Pradesh), </a:t>
            </a:r>
            <a:r>
              <a:rPr lang="en-US" sz="2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Kewra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Ganjam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Odisha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9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Herb and Spices: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Oakmoss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Sugandh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mantri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Daru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Haldi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Javattari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9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Jaiphal</a:t>
            </a:r>
            <a:r>
              <a:rPr lang="en-US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Cardamom, Clove, Saffron, Ambergris and Musk. 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Main suppliers-North-East, South India, Madhya Pradesh, Saffron: Jammu and Kashmir</a:t>
            </a:r>
            <a:r>
              <a:rPr lang="en-US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Nagarmotha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Odisha</a:t>
            </a:r>
            <a:r>
              <a:rPr lang="en-US" sz="32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MP &amp; WB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sz="29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54864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C000"/>
                </a:solidFill>
                <a:latin typeface="Algerian" pitchFamily="82" charset="0"/>
              </a:rPr>
              <a:t>SALE</a:t>
            </a:r>
            <a:endParaRPr lang="en-US" dirty="0">
              <a:solidFill>
                <a:srgbClr val="FFC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1313" algn="ctr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Final Product sale Ratio</a:t>
            </a:r>
          </a:p>
          <a:p>
            <a:pPr marL="1257300" lvl="3"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B2B -99%</a:t>
            </a:r>
          </a:p>
          <a:p>
            <a:pPr marL="1257300" lvl="3" indent="-341313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B2C -01%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524000" y="2514600"/>
          <a:ext cx="6096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48006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Main recipients</a:t>
            </a:r>
            <a:endParaRPr lang="en-US" dirty="0">
              <a:solidFill>
                <a:schemeClr val="tx2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Pan </a:t>
            </a:r>
            <a:r>
              <a:rPr lang="en-US" dirty="0" err="1" smtClean="0">
                <a:latin typeface="Algerian" pitchFamily="82" charset="0"/>
              </a:rPr>
              <a:t>Masala</a:t>
            </a:r>
            <a:r>
              <a:rPr lang="en-US" dirty="0" smtClean="0">
                <a:latin typeface="Algerian" pitchFamily="82" charset="0"/>
              </a:rPr>
              <a:t> </a:t>
            </a:r>
            <a:r>
              <a:rPr lang="en-US" dirty="0" smtClean="0"/>
              <a:t>manufacturers. 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Export</a:t>
            </a:r>
            <a:r>
              <a:rPr lang="en-US" dirty="0" smtClean="0"/>
              <a:t> (Foreign buyers).</a:t>
            </a:r>
          </a:p>
          <a:p>
            <a:pPr>
              <a:buFont typeface="Wingdings" pitchFamily="2" charset="2"/>
              <a:buChar char="ü"/>
            </a:pPr>
            <a:endParaRPr lang="en-US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FMCG: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use in</a:t>
            </a:r>
            <a:r>
              <a:rPr lang="en-US" dirty="0" smtClean="0"/>
              <a:t> </a:t>
            </a:r>
            <a:r>
              <a:rPr lang="en-US" dirty="0" err="1" smtClean="0"/>
              <a:t>toileteries</a:t>
            </a:r>
            <a:r>
              <a:rPr lang="en-US" dirty="0" smtClean="0"/>
              <a:t> by FMCG giants like P&amp;G, </a:t>
            </a:r>
            <a:r>
              <a:rPr lang="en-US" dirty="0" err="1" smtClean="0"/>
              <a:t>Emami</a:t>
            </a:r>
            <a:r>
              <a:rPr lang="en-US" dirty="0" smtClean="0"/>
              <a:t>, HUL etc- </a:t>
            </a:r>
            <a:r>
              <a:rPr lang="en-US" dirty="0" err="1" smtClean="0"/>
              <a:t>Poojan</a:t>
            </a:r>
            <a:r>
              <a:rPr lang="en-US" dirty="0" smtClean="0"/>
              <a:t> </a:t>
            </a:r>
            <a:r>
              <a:rPr lang="en-US" dirty="0" err="1" smtClean="0"/>
              <a:t>Samagrees</a:t>
            </a:r>
            <a:r>
              <a:rPr lang="en-US" dirty="0" smtClean="0"/>
              <a:t> like-</a:t>
            </a:r>
            <a:r>
              <a:rPr lang="en-US" i="1" dirty="0" err="1" smtClean="0"/>
              <a:t>Agarbatti</a:t>
            </a:r>
            <a:r>
              <a:rPr lang="en-US" i="1" dirty="0" smtClean="0"/>
              <a:t>, </a:t>
            </a:r>
            <a:r>
              <a:rPr lang="en-US" i="1" dirty="0" err="1" smtClean="0"/>
              <a:t>Dhoopbatti</a:t>
            </a:r>
            <a:r>
              <a:rPr lang="en-US" i="1" dirty="0" smtClean="0"/>
              <a:t>, </a:t>
            </a:r>
            <a:r>
              <a:rPr lang="en-US" i="1" dirty="0" err="1" smtClean="0"/>
              <a:t>H</a:t>
            </a:r>
            <a:r>
              <a:rPr lang="en-US" i="1" dirty="0" err="1" smtClean="0"/>
              <a:t>awan</a:t>
            </a:r>
            <a:r>
              <a:rPr lang="en-US" i="1" dirty="0" smtClean="0"/>
              <a:t> </a:t>
            </a:r>
            <a:r>
              <a:rPr lang="en-US" i="1" dirty="0" err="1" smtClean="0"/>
              <a:t>Samigree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Domestic retail purchasers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smtClean="0">
                <a:latin typeface="Algerian" pitchFamily="82" charset="0"/>
              </a:rPr>
              <a:t>Chemists/ Medicinal use </a:t>
            </a:r>
            <a:r>
              <a:rPr lang="en-US" dirty="0" smtClean="0"/>
              <a:t>(Like </a:t>
            </a:r>
            <a:r>
              <a:rPr lang="en-US" dirty="0" err="1" smtClean="0"/>
              <a:t>Dabur</a:t>
            </a:r>
            <a:r>
              <a:rPr lang="en-US" dirty="0" smtClean="0"/>
              <a:t> and </a:t>
            </a:r>
            <a:r>
              <a:rPr lang="en-US" dirty="0" err="1" smtClean="0"/>
              <a:t>Patanjali</a:t>
            </a:r>
            <a:r>
              <a:rPr lang="en-US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05800" cy="116128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Algerian" pitchFamily="82" charset="0"/>
              </a:rPr>
              <a:t>Modes Of Supply &amp; Transportation</a:t>
            </a:r>
            <a:endParaRPr lang="en-US" sz="3200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2667000"/>
            <a:ext cx="6096000" cy="3657600"/>
          </a:xfrm>
        </p:spPr>
        <p:txBody>
          <a:bodyPr/>
          <a:lstStyle/>
          <a:p>
            <a:pPr marL="342900" indent="-341313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Road (Cars, Buses etc)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Courier</a:t>
            </a:r>
          </a:p>
          <a:p>
            <a:pPr marL="342900" indent="-341313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Ø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Air Shift</a:t>
            </a:r>
          </a:p>
          <a:p>
            <a:endParaRPr lang="en-US" dirty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9624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Packing Material</a:t>
            </a:r>
            <a:endParaRPr lang="en-US" dirty="0">
              <a:solidFill>
                <a:schemeClr val="tx2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v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Glass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bottle from Firozabad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Delhi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Mumbai &amp;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Singapore</a:t>
            </a: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v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Corrugated Boxes from Kanpur,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Noida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Kannauj</a:t>
            </a: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Algerian" pitchFamily="82" charset="0"/>
              </a:rPr>
              <a:t>Rate Of Tax</a:t>
            </a:r>
            <a:endParaRPr lang="en-US" sz="44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HSN Code : 3301 GST Rate :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18%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Essential Oils (Whether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Terpeneless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not), includes 	Absolutes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Concretes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Extracted 	Oleoresins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Resinoids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or Fats of Essential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Oil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	concentrated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 obtained via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Enfleurage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 Maceration</a:t>
            </a: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HSN Code: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3302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GST Rate :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18%</a:t>
            </a:r>
          </a:p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Mixtures Of Odoriferous Substances And Mixtures 	(Including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Alcoholic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Solutions) With A Basis Of One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More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Substances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Of A Kind Used As Raw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Materials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Industry</a:t>
            </a: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HSN Code : 3303 GST Rate :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18%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Toiletries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Perfumes</a:t>
            </a: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HSN Code 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3307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GST Rate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5%</a:t>
            </a:r>
            <a:endParaRPr lang="en-US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Agarbatti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48768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lgerian" pitchFamily="82" charset="0"/>
              </a:rPr>
              <a:t>ISSUES encountering… 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Transportation of finished products mainly through buses, cars and two wheelers often with family members including ladies.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value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itra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transportation through luxury cars.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Undervaluation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quite rampant in this industry.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Valuation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quite difficult as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chemical composition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products can not be identified easily.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During search proceedings also problems are there regarding identification and valuation  of raw materials, semi finished and final products.</a:t>
            </a:r>
          </a:p>
          <a:p>
            <a:endParaRPr lang="en-US" dirty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5895975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00B050"/>
                </a:solidFill>
                <a:latin typeface="Algerian" pitchFamily="82" charset="0"/>
              </a:rPr>
              <a:t>Suggestions to curb tax evasion</a:t>
            </a:r>
            <a:endParaRPr lang="en-US" sz="3600" u="sng" dirty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1800" indent="-323850" algn="just"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 sector level regular monitoring of returns and dealer analysis is needed. Availed and utilized ITC also to be verified.</a:t>
            </a:r>
          </a:p>
          <a:p>
            <a:pPr marL="431800" indent="-323850" algn="just"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 SIB level solid intelligence network and regular analysis of dealers and thereafter exemplary search proceedings stock taking and valuation being the most  important aspect.</a:t>
            </a:r>
          </a:p>
          <a:p>
            <a:pPr marL="431800" indent="-323850" algn="just"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At Mobile Squad level local intelligence about movement of goods and collection of bills on large scale. Also passing of vital inputs to SIB unit.</a:t>
            </a:r>
          </a:p>
          <a:p>
            <a:endParaRPr lang="en-US" dirty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54864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676400"/>
          </a:xfrm>
        </p:spPr>
        <p:txBody>
          <a:bodyPr/>
          <a:lstStyle/>
          <a:p>
            <a:pPr algn="ctr"/>
            <a:r>
              <a:rPr lang="en-US" b="0" dirty="0" smtClean="0">
                <a:latin typeface="Algerian" pitchFamily="82" charset="0"/>
              </a:rPr>
              <a:t>THANK YOU !</a:t>
            </a:r>
            <a:endParaRPr lang="en-US" b="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200400"/>
            <a:ext cx="4241800" cy="334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C:\Users\abc\Desktop\Perfu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066800"/>
            <a:ext cx="8305800" cy="525780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rgbClr val="FFC000"/>
                </a:solidFill>
                <a:latin typeface="Algerian" pitchFamily="82" charset="0"/>
              </a:rPr>
              <a:t>A brief Historical backdrop</a:t>
            </a:r>
            <a:endParaRPr lang="en-US" sz="4000" u="sng" dirty="0">
              <a:solidFill>
                <a:srgbClr val="FFC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n-US" dirty="0" smtClean="0"/>
              <a:t>  Commonly known as </a:t>
            </a:r>
            <a:r>
              <a:rPr lang="en-US" b="1" i="1" dirty="0" smtClean="0"/>
              <a:t>attar</a:t>
            </a:r>
            <a:r>
              <a:rPr lang="en-US" i="1" dirty="0" smtClean="0"/>
              <a:t> </a:t>
            </a:r>
            <a:r>
              <a:rPr lang="en-US" dirty="0" smtClean="0"/>
              <a:t>or </a:t>
            </a:r>
            <a:r>
              <a:rPr lang="en-US" b="1" i="1" dirty="0" err="1" smtClean="0"/>
              <a:t>itra</a:t>
            </a:r>
            <a:r>
              <a:rPr lang="en-US" i="1" dirty="0" smtClean="0"/>
              <a:t>, </a:t>
            </a:r>
            <a:r>
              <a:rPr lang="en-US" dirty="0" smtClean="0"/>
              <a:t>these aromatic compounds are the extractions of the flowers, herbs, spices, sandalwood/ agar wood etc in the base oils.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 The technique of </a:t>
            </a:r>
            <a:r>
              <a:rPr lang="en-US" b="1" dirty="0" smtClean="0"/>
              <a:t>hydro-distillation</a:t>
            </a:r>
            <a:r>
              <a:rPr lang="en-US" dirty="0" smtClean="0"/>
              <a:t> used in the processing of these </a:t>
            </a:r>
            <a:r>
              <a:rPr lang="en-US" b="1" i="1" dirty="0" smtClean="0"/>
              <a:t>attar</a:t>
            </a:r>
            <a:r>
              <a:rPr lang="en-US" i="1" dirty="0" smtClean="0"/>
              <a:t> </a:t>
            </a:r>
            <a:r>
              <a:rPr lang="en-US" dirty="0" smtClean="0"/>
              <a:t>or </a:t>
            </a:r>
            <a:r>
              <a:rPr lang="en-US" b="1" i="1" dirty="0" err="1" smtClean="0"/>
              <a:t>itra</a:t>
            </a:r>
            <a:r>
              <a:rPr lang="en-US" i="1" dirty="0" smtClean="0"/>
              <a:t> </a:t>
            </a:r>
            <a:r>
              <a:rPr lang="en-US" dirty="0" smtClean="0"/>
              <a:t> is believed to be introduced by </a:t>
            </a:r>
            <a:r>
              <a:rPr lang="en-US" b="1" i="1" dirty="0" err="1" smtClean="0"/>
              <a:t>Mughal</a:t>
            </a:r>
            <a:r>
              <a:rPr lang="en-US" dirty="0" smtClean="0"/>
              <a:t> </a:t>
            </a:r>
            <a:r>
              <a:rPr lang="en-US" dirty="0" smtClean="0"/>
              <a:t>Nobles during 17</a:t>
            </a:r>
            <a:r>
              <a:rPr lang="en-US" baseline="30000" dirty="0" smtClean="0"/>
              <a:t>th</a:t>
            </a:r>
            <a:r>
              <a:rPr lang="en-US" dirty="0" smtClean="0"/>
              <a:t> Century AD in India.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b="1" i="1" dirty="0" smtClean="0"/>
              <a:t>  </a:t>
            </a:r>
            <a:r>
              <a:rPr lang="en-US" b="1" i="1" dirty="0" smtClean="0"/>
              <a:t>A</a:t>
            </a:r>
            <a:r>
              <a:rPr lang="en-US" b="1" i="1" dirty="0" smtClean="0"/>
              <a:t>ttar</a:t>
            </a:r>
            <a:r>
              <a:rPr lang="en-US" i="1" dirty="0" smtClean="0"/>
              <a:t> </a:t>
            </a:r>
            <a:r>
              <a:rPr lang="en-US" dirty="0" smtClean="0"/>
              <a:t>or </a:t>
            </a:r>
            <a:r>
              <a:rPr lang="en-US" b="1" i="1" dirty="0" err="1" smtClean="0"/>
              <a:t>itra</a:t>
            </a:r>
            <a:r>
              <a:rPr lang="en-US" i="1" dirty="0" smtClean="0"/>
              <a:t> </a:t>
            </a:r>
            <a:r>
              <a:rPr lang="en-US" dirty="0" smtClean="0"/>
              <a:t>are </a:t>
            </a:r>
            <a:r>
              <a:rPr lang="en-US" dirty="0" smtClean="0"/>
              <a:t>basically </a:t>
            </a:r>
            <a:r>
              <a:rPr lang="en-US" b="1" dirty="0" smtClean="0"/>
              <a:t>non-alcoholic</a:t>
            </a:r>
            <a:r>
              <a:rPr lang="en-US" dirty="0" smtClean="0"/>
              <a:t> floral extract used as natural perfumes</a:t>
            </a:r>
            <a:r>
              <a:rPr lang="en-US" dirty="0" smtClean="0"/>
              <a:t>, world-wide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56388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43712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latin typeface="Algerian" pitchFamily="82" charset="0"/>
              </a:rPr>
              <a:t>Perfumery </a:t>
            </a:r>
            <a:r>
              <a:rPr lang="en-US" sz="3600" u="sng" dirty="0" smtClean="0">
                <a:latin typeface="Algerian" pitchFamily="82" charset="0"/>
              </a:rPr>
              <a:t>industry in </a:t>
            </a:r>
            <a:r>
              <a:rPr lang="en-US" sz="3600" u="sng" dirty="0" err="1" smtClean="0">
                <a:solidFill>
                  <a:srgbClr val="00B050"/>
                </a:solidFill>
                <a:latin typeface="Algerian" pitchFamily="82" charset="0"/>
              </a:rPr>
              <a:t>kannauj</a:t>
            </a:r>
            <a:endParaRPr lang="en-US" sz="3600" u="sng" dirty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There are total of about </a:t>
            </a:r>
            <a:r>
              <a:rPr lang="en-US" b="1" dirty="0" smtClean="0"/>
              <a:t>973</a:t>
            </a:r>
            <a:r>
              <a:rPr lang="en-US" dirty="0" smtClean="0"/>
              <a:t> </a:t>
            </a:r>
            <a:r>
              <a:rPr lang="en-US" dirty="0" smtClean="0"/>
              <a:t>firms </a:t>
            </a:r>
            <a:r>
              <a:rPr lang="en-US" dirty="0" smtClean="0"/>
              <a:t>registered under GST </a:t>
            </a:r>
            <a:r>
              <a:rPr lang="en-US" dirty="0" smtClean="0"/>
              <a:t>Act,2017 in </a:t>
            </a:r>
            <a:r>
              <a:rPr lang="en-US" dirty="0" err="1" smtClean="0"/>
              <a:t>Kannauj</a:t>
            </a:r>
            <a:r>
              <a:rPr lang="en-US" dirty="0" smtClean="0"/>
              <a:t>.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Out of which </a:t>
            </a:r>
            <a:r>
              <a:rPr lang="en-US" b="1" dirty="0" smtClean="0"/>
              <a:t>662</a:t>
            </a:r>
            <a:r>
              <a:rPr lang="en-US" dirty="0" smtClean="0"/>
              <a:t> registered persons are </a:t>
            </a:r>
            <a:r>
              <a:rPr lang="en-US" b="1" dirty="0" smtClean="0"/>
              <a:t>manufacturers</a:t>
            </a:r>
            <a:r>
              <a:rPr lang="en-US" dirty="0" smtClean="0"/>
              <a:t> and rest </a:t>
            </a:r>
            <a:r>
              <a:rPr lang="en-US" b="1" dirty="0" smtClean="0"/>
              <a:t>311</a:t>
            </a:r>
            <a:r>
              <a:rPr lang="en-US" dirty="0" smtClean="0"/>
              <a:t> </a:t>
            </a:r>
            <a:r>
              <a:rPr lang="en-US" dirty="0" smtClean="0"/>
              <a:t>are </a:t>
            </a:r>
            <a:r>
              <a:rPr lang="en-US" b="1" dirty="0" smtClean="0"/>
              <a:t>traders</a:t>
            </a:r>
            <a:r>
              <a:rPr lang="en-US" dirty="0" smtClean="0"/>
              <a:t> of perfumery and its compounds.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762000" y="4038600"/>
          <a:ext cx="78486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44958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rgbClr val="FFC000"/>
                </a:solidFill>
                <a:latin typeface="Algerian" pitchFamily="82" charset="0"/>
              </a:rPr>
              <a:t>State</a:t>
            </a:r>
            <a:r>
              <a:rPr lang="en-US" sz="4000" u="sng" dirty="0" smtClean="0">
                <a:latin typeface="Algerian" pitchFamily="82" charset="0"/>
              </a:rPr>
              <a:t> </a:t>
            </a:r>
            <a:r>
              <a:rPr lang="en-US" sz="4000" u="sng" dirty="0" err="1" smtClean="0">
                <a:latin typeface="Algerian" pitchFamily="82" charset="0"/>
              </a:rPr>
              <a:t>v</a:t>
            </a:r>
            <a:r>
              <a:rPr lang="en-US" sz="3200" u="sng" dirty="0" err="1" smtClean="0">
                <a:latin typeface="Algerian" pitchFamily="82" charset="0"/>
              </a:rPr>
              <a:t>s</a:t>
            </a:r>
            <a:r>
              <a:rPr lang="en-US" sz="4000" u="sng" dirty="0" smtClean="0">
                <a:latin typeface="Algerian" pitchFamily="82" charset="0"/>
              </a:rPr>
              <a:t> </a:t>
            </a:r>
            <a:r>
              <a:rPr lang="en-US" sz="4000" u="sng" dirty="0" smtClean="0">
                <a:solidFill>
                  <a:srgbClr val="92D050"/>
                </a:solidFill>
                <a:latin typeface="Algerian" pitchFamily="82" charset="0"/>
              </a:rPr>
              <a:t>Central</a:t>
            </a:r>
            <a:r>
              <a:rPr lang="en-US" sz="4000" u="sng" dirty="0" smtClean="0">
                <a:latin typeface="Algerian" pitchFamily="82" charset="0"/>
              </a:rPr>
              <a:t> jurisdiction</a:t>
            </a:r>
            <a:endParaRPr lang="en-US" sz="4000" u="sng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2209800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088"/>
            <a:ext cx="87630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solidFill>
                  <a:srgbClr val="92D050"/>
                </a:solidFill>
                <a:latin typeface="Algerian" pitchFamily="82" charset="0"/>
              </a:rPr>
              <a:t>Size of perfumery industry in </a:t>
            </a:r>
            <a:r>
              <a:rPr lang="en-US" sz="3600" u="sng" dirty="0" err="1" smtClean="0">
                <a:solidFill>
                  <a:srgbClr val="92D050"/>
                </a:solidFill>
                <a:latin typeface="Algerian" pitchFamily="82" charset="0"/>
              </a:rPr>
              <a:t>kannauj</a:t>
            </a:r>
            <a:endParaRPr lang="en-US" sz="3600" u="sng" dirty="0">
              <a:solidFill>
                <a:srgbClr val="92D05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 smtClean="0"/>
              <a:t>As per FY 2022-23 data:</a:t>
            </a:r>
            <a:endParaRPr lang="en-US" i="1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Total declared </a:t>
            </a:r>
            <a:r>
              <a:rPr lang="en-US" b="1" dirty="0" smtClean="0"/>
              <a:t>Turnover-</a:t>
            </a:r>
            <a:r>
              <a:rPr lang="en-US" dirty="0" smtClean="0"/>
              <a:t> 	</a:t>
            </a:r>
            <a:r>
              <a:rPr lang="en-US" b="1" dirty="0" smtClean="0"/>
              <a:t>Rs. 623.73 Cr.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Tax liability of </a:t>
            </a:r>
            <a:r>
              <a:rPr lang="en-US" b="1" dirty="0" smtClean="0"/>
              <a:t>SGST-</a:t>
            </a:r>
            <a:r>
              <a:rPr lang="en-US" dirty="0" smtClean="0"/>
              <a:t>		</a:t>
            </a:r>
            <a:r>
              <a:rPr lang="en-US" b="1" dirty="0" smtClean="0"/>
              <a:t>Rs. 24.27 Cr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en-US" b="1" dirty="0" smtClean="0"/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 </a:t>
            </a:r>
            <a:r>
              <a:rPr lang="en-US" dirty="0" smtClean="0"/>
              <a:t>Tax liability of </a:t>
            </a:r>
            <a:r>
              <a:rPr lang="en-US" b="1" dirty="0" smtClean="0"/>
              <a:t>C</a:t>
            </a:r>
            <a:r>
              <a:rPr lang="en-US" b="1" dirty="0" smtClean="0"/>
              <a:t>GST-</a:t>
            </a:r>
            <a:r>
              <a:rPr lang="en-US" dirty="0" smtClean="0"/>
              <a:t>		</a:t>
            </a:r>
            <a:r>
              <a:rPr lang="en-US" b="1" dirty="0" smtClean="0"/>
              <a:t>Rs. 24.27 Cr</a:t>
            </a:r>
            <a:r>
              <a:rPr lang="en-US" b="1" dirty="0" smtClean="0"/>
              <a:t>.</a:t>
            </a:r>
            <a:endParaRPr lang="en-US" b="1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Tax liability of </a:t>
            </a:r>
            <a:r>
              <a:rPr lang="en-US" b="1" dirty="0" smtClean="0"/>
              <a:t>IGST-</a:t>
            </a:r>
            <a:r>
              <a:rPr lang="en-US" dirty="0" smtClean="0"/>
              <a:t>		</a:t>
            </a:r>
            <a:r>
              <a:rPr lang="en-US" b="1" dirty="0" smtClean="0"/>
              <a:t>Rs. 37.30 Cr.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51816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08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u="sng" dirty="0" smtClean="0">
                <a:latin typeface="Algerian" pitchFamily="82" charset="0"/>
              </a:rPr>
              <a:t>Process of </a:t>
            </a:r>
            <a:r>
              <a:rPr lang="en-US" sz="3600" i="1" u="sng" dirty="0" err="1" smtClean="0">
                <a:latin typeface="Algerian" pitchFamily="82" charset="0"/>
              </a:rPr>
              <a:t>itra</a:t>
            </a:r>
            <a:r>
              <a:rPr lang="en-US" sz="3600" u="sng" dirty="0" smtClean="0">
                <a:latin typeface="Algerian" pitchFamily="82" charset="0"/>
              </a:rPr>
              <a:t> extraction in brie</a:t>
            </a:r>
            <a:r>
              <a:rPr lang="en-US" sz="3600" dirty="0" smtClean="0">
                <a:latin typeface="Algerian" pitchFamily="82" charset="0"/>
              </a:rPr>
              <a:t>f</a:t>
            </a:r>
            <a:endParaRPr lang="en-US" sz="36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33600"/>
            <a:ext cx="7239000" cy="4114800"/>
          </a:xfrm>
          <a:prstGeom prst="rect">
            <a:avLst/>
          </a:prstGeom>
          <a:solidFill>
            <a:schemeClr val="bg1"/>
          </a:solidFill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534400" cy="6858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Algerian" pitchFamily="82" charset="0"/>
              </a:rPr>
              <a:t>Process of </a:t>
            </a:r>
            <a:r>
              <a:rPr lang="en-US" sz="2800" i="1" dirty="0" err="1" smtClean="0">
                <a:latin typeface="Algerian" pitchFamily="82" charset="0"/>
              </a:rPr>
              <a:t>itra</a:t>
            </a:r>
            <a:r>
              <a:rPr lang="en-US" sz="2800" dirty="0" smtClean="0">
                <a:latin typeface="Algerian" pitchFamily="82" charset="0"/>
              </a:rPr>
              <a:t> extraction in brief…contd.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 fontScale="85000" lnSpcReduction="20000"/>
          </a:bodyPr>
          <a:lstStyle/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Initially, the material whose essence is to be extracted is put in the Deg. Water is added to the Deg. </a:t>
            </a: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Deg is sealed from the top using </a:t>
            </a:r>
            <a:r>
              <a:rPr lang="en-US" sz="28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Multani</a:t>
            </a:r>
            <a:r>
              <a:rPr lang="en-US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Mitti</a:t>
            </a:r>
            <a:r>
              <a:rPr lang="en-US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firewood is set on fire to heat it and thus, start the process of distillation.</a:t>
            </a: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process of flower distillation takes a maximum of seven hours (just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 one kind of flower fragrance)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that of </a:t>
            </a:r>
            <a:r>
              <a:rPr lang="en-US" sz="28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Heena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Herbs takes around 12-18 hours. </a:t>
            </a: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ü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 industry has very little wastage. The floral parts which are left after the process of distillation are used to make </a:t>
            </a:r>
            <a:r>
              <a:rPr lang="en-US" sz="28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agarbattis</a:t>
            </a:r>
            <a:r>
              <a:rPr lang="en-US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6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1400" y="57150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Algerian" pitchFamily="82" charset="0"/>
              </a:rPr>
              <a:t>Process of </a:t>
            </a:r>
            <a:r>
              <a:rPr lang="en-US" sz="2800" i="1" dirty="0" err="1" smtClean="0">
                <a:latin typeface="Algerian" pitchFamily="82" charset="0"/>
              </a:rPr>
              <a:t>itra</a:t>
            </a:r>
            <a:r>
              <a:rPr lang="en-US" sz="2800" dirty="0" smtClean="0">
                <a:latin typeface="Algerian" pitchFamily="82" charset="0"/>
              </a:rPr>
              <a:t> extraction in brief…contd.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v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endParaRPr lang="en-US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>
              <a:spcBef>
                <a:spcPts val="638"/>
              </a:spcBef>
              <a:spcAft>
                <a:spcPts val="1425"/>
              </a:spcAft>
              <a:buSzPct val="45000"/>
              <a:buFont typeface="Wingdings" pitchFamily="2" charset="2"/>
              <a:buChar char="v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very same equipment is used to produce what is called a "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ruh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". The only difference in the procedure is that the receiving vessel holds no sandalwood oil. The bamboo pipe connecting the Deg to the 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Bhapka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reciever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also longer.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this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way pure </a:t>
            </a:r>
            <a:r>
              <a:rPr lang="en-US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Khus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oil is made.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5" descr="https://rukminim1.flixcart.com/image/128/128/ke1pnrk0/attar/g/r/y/fragrances-rose-kesar-natural-itra-attar-perfume-menjewell-6-original-imafut93ftbhqyzh.jpeg?q=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47244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313</TotalTime>
  <Words>733</Words>
  <Application>Microsoft Office PowerPoint</Application>
  <PresentationFormat>On-screen Show (4:3)</PresentationFormat>
  <Paragraphs>82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Perfumery and its Compounds</vt:lpstr>
      <vt:lpstr>Slide 2</vt:lpstr>
      <vt:lpstr>A brief Historical backdrop</vt:lpstr>
      <vt:lpstr>Perfumery industry in kannauj</vt:lpstr>
      <vt:lpstr>State vs Central jurisdiction</vt:lpstr>
      <vt:lpstr>Size of perfumery industry in kannauj</vt:lpstr>
      <vt:lpstr>Process of itra extraction in brief</vt:lpstr>
      <vt:lpstr>Process of itra extraction in brief…contd.</vt:lpstr>
      <vt:lpstr>Process of itra extraction in brief…contd.</vt:lpstr>
      <vt:lpstr>Raw Materials</vt:lpstr>
      <vt:lpstr>SALE</vt:lpstr>
      <vt:lpstr>Main recipients</vt:lpstr>
      <vt:lpstr>Modes Of Supply &amp; Transportation</vt:lpstr>
      <vt:lpstr>Packing Material</vt:lpstr>
      <vt:lpstr>Rate Of Tax</vt:lpstr>
      <vt:lpstr>ISSUES encountering… </vt:lpstr>
      <vt:lpstr>Suggestions to curb tax evasion</vt:lpstr>
      <vt:lpstr>THANK YOU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Perfumery and its Compounds</dc:title>
  <dc:creator>hp</dc:creator>
  <cp:lastModifiedBy>hp</cp:lastModifiedBy>
  <cp:revision>55</cp:revision>
  <dcterms:created xsi:type="dcterms:W3CDTF">2006-08-16T00:00:00Z</dcterms:created>
  <dcterms:modified xsi:type="dcterms:W3CDTF">2023-08-02T11:29:23Z</dcterms:modified>
</cp:coreProperties>
</file>