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2" r:id="rId3"/>
    <p:sldId id="267" r:id="rId4"/>
    <p:sldId id="270" r:id="rId5"/>
    <p:sldId id="271" r:id="rId6"/>
    <p:sldId id="273" r:id="rId7"/>
    <p:sldId id="274" r:id="rId8"/>
    <p:sldId id="275" r:id="rId9"/>
    <p:sldId id="276" r:id="rId10"/>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73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66800" y="1676400"/>
            <a:ext cx="7162800" cy="3048000"/>
          </a:xfrm>
          <a:prstGeom prst="rect">
            <a:avLst/>
          </a:prstGeom>
          <a:ln w="57150">
            <a:solidFill>
              <a:srgbClr val="00B050"/>
            </a:solidFill>
          </a:ln>
        </p:spPr>
        <p:txBody>
          <a:bodyPr vert="horz" lIns="91440" tIns="45720" rIns="91440" bIns="45720" rtlCol="0" anchor="t">
            <a:normAutofit fontScale="925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algn="ctr">
              <a:lnSpc>
                <a:spcPct val="110000"/>
              </a:lnSpc>
            </a:pPr>
            <a:r>
              <a:rPr lang="en-US" sz="8800" b="1" dirty="0">
                <a:solidFill>
                  <a:schemeClr val="accent4">
                    <a:lumMod val="75000"/>
                  </a:schemeClr>
                </a:solidFill>
              </a:rPr>
              <a:t>BEST PRACTICES </a:t>
            </a:r>
            <a:r>
              <a:rPr lang="en-US" sz="5200" dirty="0">
                <a:solidFill>
                  <a:schemeClr val="accent4">
                    <a:lumMod val="75000"/>
                  </a:schemeClr>
                </a:solidFill>
              </a:rPr>
              <a:t>CGST &amp; CX (JAIPUR) Zone</a:t>
            </a:r>
            <a:endParaRPr lang="en-US" sz="3600" dirty="0">
              <a:solidFill>
                <a:schemeClr val="accent4">
                  <a:lumMod val="75000"/>
                </a:schemeClr>
              </a:solidFill>
            </a:endParaRPr>
          </a:p>
        </p:txBody>
      </p:sp>
    </p:spTree>
    <p:extLst>
      <p:ext uri="{BB962C8B-B14F-4D97-AF65-F5344CB8AC3E}">
        <p14:creationId xmlns:p14="http://schemas.microsoft.com/office/powerpoint/2010/main" val="1435613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style>
          <a:lnRef idx="2">
            <a:schemeClr val="dk1"/>
          </a:lnRef>
          <a:fillRef idx="1">
            <a:schemeClr val="lt1"/>
          </a:fillRef>
          <a:effectRef idx="0">
            <a:schemeClr val="dk1"/>
          </a:effectRef>
          <a:fontRef idx="minor">
            <a:schemeClr val="dk1"/>
          </a:fontRef>
        </p:style>
        <p:txBody>
          <a:bodyPr>
            <a:normAutofit/>
          </a:bodyPr>
          <a:lstStyle/>
          <a:p>
            <a:r>
              <a:rPr lang="en-US" sz="3600" b="1" dirty="0">
                <a:solidFill>
                  <a:srgbClr val="002060"/>
                </a:solidFill>
                <a:latin typeface="+mj-lt"/>
                <a:ea typeface="+mj-ea"/>
                <a:cs typeface="+mj-cs"/>
              </a:rPr>
              <a:t>UTILISATION OF DD (COST) </a:t>
            </a:r>
            <a:endParaRPr lang="en-GB" sz="3600" b="1" dirty="0">
              <a:solidFill>
                <a:srgbClr val="002060"/>
              </a:solidFill>
              <a:latin typeface="+mj-lt"/>
              <a:ea typeface="+mj-ea"/>
              <a:cs typeface="+mj-cs"/>
            </a:endParaRPr>
          </a:p>
        </p:txBody>
      </p:sp>
      <p:sp>
        <p:nvSpPr>
          <p:cNvPr id="3" name="Content Placeholder 2"/>
          <p:cNvSpPr>
            <a:spLocks noGrp="1"/>
          </p:cNvSpPr>
          <p:nvPr>
            <p:ph idx="1"/>
          </p:nvPr>
        </p:nvSpPr>
        <p:spPr>
          <a:xfrm>
            <a:off x="457200" y="1600200"/>
            <a:ext cx="8229600" cy="4724400"/>
          </a:xfrm>
        </p:spPr>
        <p:style>
          <a:lnRef idx="2">
            <a:schemeClr val="dk1"/>
          </a:lnRef>
          <a:fillRef idx="1">
            <a:schemeClr val="lt1"/>
          </a:fillRef>
          <a:effectRef idx="0">
            <a:schemeClr val="dk1"/>
          </a:effectRef>
          <a:fontRef idx="minor">
            <a:schemeClr val="dk1"/>
          </a:fontRef>
        </p:style>
        <p:txBody>
          <a:bodyPr/>
          <a:lstStyle/>
          <a:p>
            <a:pPr marL="0" algn="just">
              <a:buNone/>
            </a:pPr>
            <a:r>
              <a:rPr lang="en-US" sz="2800" dirty="0">
                <a:solidFill>
                  <a:schemeClr val="tx1"/>
                </a:solidFill>
              </a:rPr>
              <a:t>DD (Cost) is an expert in accountancy and costing matters.  With a view to utilize his expertise to the hilt, the role of the Deputy Director (Cost) has been modified vide CCO’s Office Order No. 29/2023 dated 17.11.2023.  Now the DD (Cost) has a mandatory involvement in preparation of Audit Plans for large and medium units as well as audit of large tax payers.</a:t>
            </a:r>
            <a:endParaRPr lang="en-GB" sz="2800" dirty="0">
              <a:solidFill>
                <a:schemeClr val="tx1"/>
              </a:solidFill>
            </a:endParaRP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3739"/>
            <a:ext cx="8077200" cy="843061"/>
          </a:xfrm>
          <a:ln w="28575">
            <a:solidFill>
              <a:schemeClr val="tx1"/>
            </a:solidFill>
          </a:ln>
        </p:spPr>
        <p:txBody>
          <a:bodyPr>
            <a:noAutofit/>
          </a:bodyPr>
          <a:lstStyle/>
          <a:p>
            <a:pPr marL="742950" indent="-742950"/>
            <a:r>
              <a:rPr lang="en-US" sz="3200" dirty="0">
                <a:solidFill>
                  <a:srgbClr val="002060"/>
                </a:solidFill>
              </a:rPr>
              <a:t> </a:t>
            </a:r>
            <a:r>
              <a:rPr lang="en-US" sz="3600" b="1" dirty="0">
                <a:solidFill>
                  <a:srgbClr val="002060"/>
                </a:solidFill>
              </a:rPr>
              <a:t>SAMVAAD AND GYAN SANGRAH</a:t>
            </a:r>
            <a:endParaRPr lang="en-US" sz="3200" b="1" dirty="0">
              <a:solidFill>
                <a:srgbClr val="002060"/>
              </a:solidFill>
            </a:endParaRPr>
          </a:p>
        </p:txBody>
      </p:sp>
      <p:sp>
        <p:nvSpPr>
          <p:cNvPr id="3" name="Content Placeholder 2"/>
          <p:cNvSpPr>
            <a:spLocks noGrp="1"/>
          </p:cNvSpPr>
          <p:nvPr>
            <p:ph idx="1"/>
          </p:nvPr>
        </p:nvSpPr>
        <p:spPr>
          <a:xfrm>
            <a:off x="533400" y="1219200"/>
            <a:ext cx="8066723" cy="5105400"/>
          </a:xfrm>
          <a:ln w="19050">
            <a:solidFill>
              <a:schemeClr val="tx1"/>
            </a:solidFill>
          </a:ln>
        </p:spPr>
        <p:txBody>
          <a:bodyPr>
            <a:noAutofit/>
          </a:bodyPr>
          <a:lstStyle/>
          <a:p>
            <a:pPr algn="just"/>
            <a:r>
              <a:rPr lang="en-US" sz="2400" dirty="0"/>
              <a:t>SAMVAAD: </a:t>
            </a:r>
            <a:r>
              <a:rPr lang="en-US" sz="2000" dirty="0"/>
              <a:t>It is a monthly newsletter for communicating with all the officers and staff of the Zone. The intent is to brief them on important and latest development in Department, to share departmental achievements on revenue side as well as on individual/ family member's achievements, to share best practices/ major AE cases/ cases booked by DGGI.</a:t>
            </a:r>
            <a:endParaRPr lang="en-US" sz="1900" dirty="0"/>
          </a:p>
          <a:p>
            <a:pPr algn="just"/>
            <a:r>
              <a:rPr lang="en-US" sz="2000" dirty="0"/>
              <a:t>GYAN SANGRAH: It is true that knowledge has power and it becomes more powerful when it is shared. When we share knowledge with each other than it increases understanding, unity and harmony of human being  in the society. Therefore, to materialize the above vision, another initiative has been taken by this zone to publish “GYAN SANGRAH” as an annexure to the monthly news letter “SAMVAAD”. In this regard all serving as well as retired officers of the department have been asked to share their experience, suggestion for improvement in day to day working and best practices in form of an article. An Honorarium or Appreciation letter will be given to the selected entries.</a:t>
            </a:r>
            <a:endParaRPr lang="en-GB" sz="1900" dirty="0"/>
          </a:p>
        </p:txBody>
      </p:sp>
    </p:spTree>
    <p:extLst>
      <p:ext uri="{BB962C8B-B14F-4D97-AF65-F5344CB8AC3E}">
        <p14:creationId xmlns:p14="http://schemas.microsoft.com/office/powerpoint/2010/main" val="1042850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rgbClr val="002060"/>
                </a:solidFill>
                <a:latin typeface="+mj-lt"/>
                <a:ea typeface="+mj-ea"/>
                <a:cs typeface="+mj-cs"/>
              </a:rPr>
              <a:t>DC/AC CONFERENCE</a:t>
            </a:r>
            <a:endParaRPr lang="en-GB" sz="4000" b="1" dirty="0">
              <a:solidFill>
                <a:srgbClr val="002060"/>
              </a:solidFill>
              <a:latin typeface="+mj-lt"/>
              <a:ea typeface="+mj-ea"/>
              <a:cs typeface="+mj-cs"/>
            </a:endParaRPr>
          </a:p>
        </p:txBody>
      </p:sp>
      <p:sp>
        <p:nvSpPr>
          <p:cNvPr id="3" name="Content Placeholder 2"/>
          <p:cNvSpPr>
            <a:spLocks noGrp="1"/>
          </p:cNvSpPr>
          <p:nvPr>
            <p:ph idx="1"/>
          </p:nvPr>
        </p:nvSpPr>
        <p:spPr>
          <a:xfrm>
            <a:off x="457200" y="1219200"/>
            <a:ext cx="8229600" cy="4906963"/>
          </a:xfrm>
        </p:spPr>
        <p:style>
          <a:lnRef idx="2">
            <a:schemeClr val="dk1"/>
          </a:lnRef>
          <a:fillRef idx="1">
            <a:schemeClr val="lt1"/>
          </a:fillRef>
          <a:effectRef idx="0">
            <a:schemeClr val="dk1"/>
          </a:effectRef>
          <a:fontRef idx="minor">
            <a:schemeClr val="dk1"/>
          </a:fontRef>
        </p:style>
        <p:txBody>
          <a:bodyPr>
            <a:noAutofit/>
          </a:bodyPr>
          <a:lstStyle/>
          <a:p>
            <a:pPr algn="just"/>
            <a:r>
              <a:rPr lang="en-US" sz="2100" dirty="0"/>
              <a:t>DC/ACs are key functionary of the department at the cutting edge level. An initiative of organizing DC/ACs conference for the officers posed in CGST Zone, Jaipur was taken. </a:t>
            </a:r>
          </a:p>
          <a:p>
            <a:pPr algn="just"/>
            <a:r>
              <a:rPr lang="en-US" sz="2100" dirty="0"/>
              <a:t>In the first DC/AC conference, organized on 01.12.2023, the Chief Commissioner acknowledged the pressure of work and sensitized the officers. He apprised them of their duties and responsibilities. A brainstorming session was also held regarding handling of legal cases and CAG paras. </a:t>
            </a:r>
          </a:p>
          <a:p>
            <a:pPr algn="just"/>
            <a:r>
              <a:rPr lang="en-US" sz="2100" dirty="0"/>
              <a:t>The idea was to motivate, instill confidence and ensure that senior officers are available for support and guidance. Senior officers of the rank of Pr. Commissioner/ Commissioner also guided them on day to day working, processing of refund, Adjudication, stress management etc. As a part of it, Pr. Commissioner, CGST Jaipur shared the points to be kept in mind while processing Refund Claims.</a:t>
            </a:r>
            <a:endParaRPr lang="en-GB" sz="2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2">
            <a:schemeClr val="dk1"/>
          </a:lnRef>
          <a:fillRef idx="1">
            <a:schemeClr val="lt1"/>
          </a:fillRef>
          <a:effectRef idx="0">
            <a:schemeClr val="dk1"/>
          </a:effectRef>
          <a:fontRef idx="minor">
            <a:schemeClr val="dk1"/>
          </a:fontRef>
        </p:style>
        <p:txBody>
          <a:bodyPr>
            <a:normAutofit fontScale="90000"/>
          </a:bodyPr>
          <a:lstStyle/>
          <a:p>
            <a:r>
              <a:rPr lang="en-US" sz="4000" b="1" dirty="0">
                <a:solidFill>
                  <a:srgbClr val="002060"/>
                </a:solidFill>
                <a:latin typeface="+mj-lt"/>
                <a:ea typeface="+mj-ea"/>
                <a:cs typeface="+mj-cs"/>
              </a:rPr>
              <a:t>EXAMINATION OF FRAUDULENT REFUNDS</a:t>
            </a:r>
            <a:endParaRPr lang="en-GB" sz="4000" b="1" dirty="0">
              <a:solidFill>
                <a:srgbClr val="002060"/>
              </a:solidFill>
              <a:latin typeface="+mj-lt"/>
              <a:ea typeface="+mj-ea"/>
              <a:cs typeface="+mj-cs"/>
            </a:endParaRPr>
          </a:p>
        </p:txBody>
      </p:sp>
      <p:sp>
        <p:nvSpPr>
          <p:cNvPr id="3" name="Content Placeholder 2"/>
          <p:cNvSpPr>
            <a:spLocks noGrp="1"/>
          </p:cNvSpPr>
          <p:nvPr>
            <p:ph idx="1"/>
          </p:nvPr>
        </p:nvSpPr>
        <p:spPr>
          <a:xfrm>
            <a:off x="457200" y="1371600"/>
            <a:ext cx="8229600" cy="5029200"/>
          </a:xfrm>
        </p:spPr>
        <p:style>
          <a:lnRef idx="2">
            <a:schemeClr val="dk1"/>
          </a:lnRef>
          <a:fillRef idx="1">
            <a:schemeClr val="lt1"/>
          </a:fillRef>
          <a:effectRef idx="0">
            <a:schemeClr val="dk1"/>
          </a:effectRef>
          <a:fontRef idx="minor">
            <a:schemeClr val="dk1"/>
          </a:fontRef>
        </p:style>
        <p:txBody>
          <a:bodyPr>
            <a:normAutofit/>
          </a:bodyPr>
          <a:lstStyle/>
          <a:p>
            <a:pPr algn="just"/>
            <a:r>
              <a:rPr lang="en-US" sz="3000" dirty="0"/>
              <a:t>The CGST Commissionerate, Jaipur has circulated guidelines highlighting the points to be kept in mind while processing the refund claims. </a:t>
            </a:r>
          </a:p>
          <a:p>
            <a:pPr algn="just"/>
            <a:r>
              <a:rPr lang="en-US" sz="3000" dirty="0"/>
              <a:t>It has helped the field formations in identifying the fraudulent claims and curb the leakage in revenue. </a:t>
            </a:r>
          </a:p>
          <a:p>
            <a:pPr algn="just"/>
            <a:r>
              <a:rPr lang="en-US" sz="3000" dirty="0"/>
              <a:t>The key points of the guidelines is summarized in next slides. </a:t>
            </a:r>
            <a:endParaRPr lang="en-GB" sz="3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Autofit/>
          </a:bodyPr>
          <a:lstStyle/>
          <a:p>
            <a:pPr algn="just"/>
            <a:r>
              <a:rPr lang="en-US" sz="2800" b="1" dirty="0">
                <a:solidFill>
                  <a:srgbClr val="002060"/>
                </a:solidFill>
                <a:latin typeface="+mj-lt"/>
                <a:ea typeface="+mj-ea"/>
                <a:cs typeface="+mj-cs"/>
              </a:rPr>
              <a:t>POINTS TO BE KEPT IN MIND WHILE PROCESSING THE REFUND CLAIMS  (1/3)</a:t>
            </a:r>
            <a:endParaRPr lang="en-GB" sz="2800" b="1" dirty="0">
              <a:solidFill>
                <a:srgbClr val="002060"/>
              </a:solidFill>
              <a:latin typeface="+mj-lt"/>
              <a:ea typeface="+mj-ea"/>
              <a:cs typeface="+mj-cs"/>
            </a:endParaRPr>
          </a:p>
        </p:txBody>
      </p:sp>
      <p:sp>
        <p:nvSpPr>
          <p:cNvPr id="3" name="Content Placeholder 2"/>
          <p:cNvSpPr>
            <a:spLocks noGrp="1"/>
          </p:cNvSpPr>
          <p:nvPr>
            <p:ph idx="1"/>
          </p:nvPr>
        </p:nvSpPr>
        <p:spPr>
          <a:xfrm>
            <a:off x="457200" y="1600200"/>
            <a:ext cx="8229600" cy="4876800"/>
          </a:xfrm>
        </p:spPr>
        <p:style>
          <a:lnRef idx="2">
            <a:schemeClr val="dk1"/>
          </a:lnRef>
          <a:fillRef idx="1">
            <a:schemeClr val="lt1"/>
          </a:fillRef>
          <a:effectRef idx="0">
            <a:schemeClr val="dk1"/>
          </a:effectRef>
          <a:fontRef idx="minor">
            <a:schemeClr val="dk1"/>
          </a:fontRef>
        </p:style>
        <p:txBody>
          <a:bodyPr>
            <a:noAutofit/>
          </a:bodyPr>
          <a:lstStyle/>
          <a:p>
            <a:pPr lvl="0" algn="just"/>
            <a:r>
              <a:rPr lang="en-IN" sz="2200" dirty="0"/>
              <a:t>While sanctioning the refund of “Inverted Tax Structure”, the proper officer must examine that the refund claim falls under inverted tax structure category or not. Further, correlation between input and output product and services should also be carefully examined by proper officer.</a:t>
            </a:r>
            <a:endParaRPr lang="en-GB" sz="2200" dirty="0"/>
          </a:p>
          <a:p>
            <a:pPr lvl="0" algn="just"/>
            <a:r>
              <a:rPr lang="en-IN" sz="2200" dirty="0"/>
              <a:t>In case of refund of “Inverted Tax Structure”, the proper officer must examine that the final product is being manufactured or not and all the inputs or input services must have correlation with the final product.</a:t>
            </a:r>
            <a:endParaRPr lang="en-GB" sz="2200" dirty="0"/>
          </a:p>
          <a:p>
            <a:pPr lvl="0" algn="just"/>
            <a:r>
              <a:rPr lang="en-IN" sz="2200" dirty="0"/>
              <a:t>In cases, where goods are lost, stolen, destroyed, written off or disposed of by way of gift or free samples, the ITC reversal should have been done by the taxpayer in terms of Section 17(5)(h) of the act and same should not be considered while calculating NET ITC in refunds.</a:t>
            </a:r>
            <a:endParaRPr lang="en-GB"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Autofit/>
          </a:bodyPr>
          <a:lstStyle/>
          <a:p>
            <a:pPr algn="just"/>
            <a:r>
              <a:rPr lang="en-US" sz="2800" b="1" dirty="0">
                <a:solidFill>
                  <a:srgbClr val="002060"/>
                </a:solidFill>
                <a:latin typeface="+mj-lt"/>
                <a:ea typeface="+mj-ea"/>
                <a:cs typeface="+mj-cs"/>
              </a:rPr>
              <a:t>POINTS TO BE KEPT IN MIND WHILE PROCESSING THE REFUND CLAIMS (2/3)</a:t>
            </a:r>
            <a:endParaRPr lang="en-GB" sz="2800" b="1" dirty="0">
              <a:solidFill>
                <a:srgbClr val="002060"/>
              </a:solidFill>
              <a:latin typeface="+mj-lt"/>
              <a:ea typeface="+mj-ea"/>
              <a:cs typeface="+mj-cs"/>
            </a:endParaRPr>
          </a:p>
        </p:txBody>
      </p:sp>
      <p:sp>
        <p:nvSpPr>
          <p:cNvPr id="3" name="Content Placeholder 2"/>
          <p:cNvSpPr>
            <a:spLocks noGrp="1"/>
          </p:cNvSpPr>
          <p:nvPr>
            <p:ph idx="1"/>
          </p:nvPr>
        </p:nvSpPr>
        <p:spPr>
          <a:xfrm>
            <a:off x="457200" y="1524000"/>
            <a:ext cx="8229600" cy="4876800"/>
          </a:xfrm>
        </p:spPr>
        <p:style>
          <a:lnRef idx="2">
            <a:schemeClr val="dk1"/>
          </a:lnRef>
          <a:fillRef idx="1">
            <a:schemeClr val="lt1"/>
          </a:fillRef>
          <a:effectRef idx="0">
            <a:schemeClr val="dk1"/>
          </a:effectRef>
          <a:fontRef idx="minor">
            <a:schemeClr val="dk1"/>
          </a:fontRef>
        </p:style>
        <p:txBody>
          <a:bodyPr>
            <a:noAutofit/>
          </a:bodyPr>
          <a:lstStyle/>
          <a:p>
            <a:pPr algn="just"/>
            <a:r>
              <a:rPr lang="en-IN" sz="2400" dirty="0"/>
              <a:t>The textile units claiming refund of inverted tax structure are using modus operandi by changing the HSN of final products of claim refunds.</a:t>
            </a:r>
            <a:endParaRPr lang="en-GB" sz="2400" dirty="0"/>
          </a:p>
          <a:p>
            <a:pPr lvl="0" algn="just"/>
            <a:r>
              <a:rPr lang="en-IN" sz="2300" dirty="0"/>
              <a:t>In case of refund of excess balance in cash ledger, the provisions of Rule 86B of the rules must be examined (preferably with 2 last years ITR) and same must be mentioned in speaking order.</a:t>
            </a:r>
            <a:endParaRPr lang="en-GB" sz="2300" dirty="0"/>
          </a:p>
          <a:p>
            <a:pPr lvl="0" algn="just"/>
            <a:r>
              <a:rPr lang="en-IN" sz="2300" dirty="0"/>
              <a:t>Aadhar authentication of taxpayer claiming refund must be verified before sanctioning the refund (ref : Rule 10 (B)).</a:t>
            </a:r>
            <a:endParaRPr lang="en-GB" sz="2300" dirty="0"/>
          </a:p>
          <a:p>
            <a:pPr lvl="0" algn="just"/>
            <a:r>
              <a:rPr lang="en-IN" sz="2300" dirty="0"/>
              <a:t>In case of refund of inverted tax structure by taxpayers in the footwear industry, many taxpayers are showing much higher inputs having GST @ 18 than required in manufacturing, according the proper officer may examine the input and output ration is genuine or not.</a:t>
            </a:r>
            <a:endParaRPr lang="en-GB" sz="2300" dirty="0"/>
          </a:p>
          <a:p>
            <a:pPr algn="just">
              <a:buNone/>
            </a:pPr>
            <a:endParaRPr lang="en-GB" sz="2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Autofit/>
          </a:bodyPr>
          <a:lstStyle/>
          <a:p>
            <a:pPr algn="just"/>
            <a:r>
              <a:rPr lang="en-US" sz="2800" b="1" dirty="0">
                <a:solidFill>
                  <a:srgbClr val="002060"/>
                </a:solidFill>
                <a:latin typeface="+mj-lt"/>
                <a:ea typeface="+mj-ea"/>
                <a:cs typeface="+mj-cs"/>
              </a:rPr>
              <a:t>POINTS TO BE KEPT IN MIND WHILE PROCESSING THE REFUND CLAIMS (3/3)</a:t>
            </a:r>
            <a:endParaRPr lang="en-GB" sz="2800" b="1" dirty="0">
              <a:solidFill>
                <a:srgbClr val="002060"/>
              </a:solidFill>
              <a:latin typeface="+mj-lt"/>
              <a:ea typeface="+mj-ea"/>
              <a:cs typeface="+mj-cs"/>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just"/>
            <a:r>
              <a:rPr lang="en-IN" sz="2600" dirty="0"/>
              <a:t>In case of refund of export of goods, the sanctioning authority must mention the name and HSN of goods and country of export in the speaking order.</a:t>
            </a:r>
            <a:endParaRPr lang="en-GB" sz="2600" dirty="0"/>
          </a:p>
          <a:p>
            <a:pPr lvl="0" algn="just"/>
            <a:r>
              <a:rPr lang="en-IN" sz="2600" dirty="0"/>
              <a:t>In case of refund on export of services, it must be ensured that the Input and input services are being used in furtherance of business.</a:t>
            </a:r>
            <a:endParaRPr lang="en-GB" sz="2600" dirty="0"/>
          </a:p>
          <a:p>
            <a:pPr lvl="0" algn="just"/>
            <a:r>
              <a:rPr lang="en-IN" sz="2600" dirty="0"/>
              <a:t>In case of export of goods on payment of IGST, NOC must be obtained from the Customs authorities before sanctioning of refund.</a:t>
            </a:r>
          </a:p>
          <a:p>
            <a:pPr algn="just"/>
            <a:r>
              <a:rPr lang="en-IN" sz="2600" dirty="0"/>
              <a:t>In case of refund of export of services, the legal entity in India and foreign should be different and this aspect may be mentioned in speaking order.</a:t>
            </a:r>
            <a:endParaRPr lang="en-GB" sz="2600" dirty="0"/>
          </a:p>
          <a:p>
            <a:pPr lvl="0" algn="just"/>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2">
            <a:schemeClr val="dk1"/>
          </a:lnRef>
          <a:fillRef idx="1">
            <a:schemeClr val="lt1"/>
          </a:fillRef>
          <a:effectRef idx="0">
            <a:schemeClr val="dk1"/>
          </a:effectRef>
          <a:fontRef idx="minor">
            <a:schemeClr val="dk1"/>
          </a:fontRef>
        </p:style>
        <p:txBody>
          <a:bodyPr>
            <a:noAutofit/>
          </a:bodyPr>
          <a:lstStyle/>
          <a:p>
            <a:r>
              <a:rPr lang="en-US" sz="3200" b="1" dirty="0">
                <a:solidFill>
                  <a:srgbClr val="002060"/>
                </a:solidFill>
                <a:latin typeface="+mj-lt"/>
                <a:ea typeface="+mj-ea"/>
                <a:cs typeface="+mj-cs"/>
              </a:rPr>
              <a:t>TIMELY PROMOTION AND TRANSFER</a:t>
            </a:r>
            <a:endParaRPr lang="en-GB" sz="3200" b="1" dirty="0">
              <a:solidFill>
                <a:srgbClr val="002060"/>
              </a:solidFill>
              <a:latin typeface="+mj-lt"/>
              <a:ea typeface="+mj-ea"/>
              <a:cs typeface="+mj-cs"/>
            </a:endParaRPr>
          </a:p>
        </p:txBody>
      </p:sp>
      <p:sp>
        <p:nvSpPr>
          <p:cNvPr id="3" name="Content Placeholder 2"/>
          <p:cNvSpPr>
            <a:spLocks noGrp="1"/>
          </p:cNvSpPr>
          <p:nvPr>
            <p:ph idx="1"/>
          </p:nvPr>
        </p:nvSpPr>
        <p:spPr>
          <a:xfrm>
            <a:off x="457200" y="1295400"/>
            <a:ext cx="8229600" cy="4953000"/>
          </a:xfrm>
        </p:spPr>
        <p:style>
          <a:lnRef idx="2">
            <a:schemeClr val="dk1"/>
          </a:lnRef>
          <a:fillRef idx="1">
            <a:schemeClr val="lt1"/>
          </a:fillRef>
          <a:effectRef idx="0">
            <a:schemeClr val="dk1"/>
          </a:effectRef>
          <a:fontRef idx="minor">
            <a:schemeClr val="dk1"/>
          </a:fontRef>
        </p:style>
        <p:txBody>
          <a:bodyPr>
            <a:normAutofit/>
          </a:bodyPr>
          <a:lstStyle/>
          <a:p>
            <a:pPr algn="just"/>
            <a:r>
              <a:rPr lang="en-US" sz="2400" b="1" dirty="0"/>
              <a:t>Promotion in Group ‘B’ &amp; ‘C’ cadres:</a:t>
            </a:r>
            <a:r>
              <a:rPr lang="en-US" sz="2400" dirty="0"/>
              <a:t>  DPCs for promotion in Group ‘B’ &amp; ‘C’ cadres are being conducted in timely manner. A mechanism has been devised to issue promotion order immediately after arising vacancy to be filled by promotion. Presently, no DPC in any cadre is pending.</a:t>
            </a:r>
          </a:p>
          <a:p>
            <a:pPr algn="just">
              <a:buNone/>
            </a:pPr>
            <a:endParaRPr lang="en-US" sz="2000" dirty="0"/>
          </a:p>
          <a:p>
            <a:pPr algn="just"/>
            <a:r>
              <a:rPr lang="en-US" sz="2400" b="1" dirty="0"/>
              <a:t>Transfers/ Postings:</a:t>
            </a:r>
            <a:r>
              <a:rPr lang="en-US" sz="2400" dirty="0"/>
              <a:t> In AGT 2023, efforts have been made to consider maximum possible applications for transfer to desired place in accordance with Transfer Policy.</a:t>
            </a:r>
          </a:p>
          <a:p>
            <a:pPr marL="0" algn="just">
              <a:buNone/>
            </a:pPr>
            <a:endParaRPr lang="en-US" sz="1200" dirty="0"/>
          </a:p>
          <a:p>
            <a:pPr marL="0" algn="just">
              <a:buNone/>
            </a:pPr>
            <a:r>
              <a:rPr lang="en-US" sz="2400" dirty="0"/>
              <a:t>     Above little steps had deep positive impact on the performance of the officers and they work with zeal and enthusiasm.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TotalTime>
  <Words>1046</Words>
  <Application>Microsoft Office PowerPoint</Application>
  <PresentationFormat>On-screen Show (4:3)</PresentationFormat>
  <Paragraphs>34</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UTILISATION OF DD (COST) </vt:lpstr>
      <vt:lpstr> SAMVAAD AND GYAN SANGRAH</vt:lpstr>
      <vt:lpstr>DC/AC CONFERENCE</vt:lpstr>
      <vt:lpstr>EXAMINATION OF FRAUDULENT REFUNDS</vt:lpstr>
      <vt:lpstr>POINTS TO BE KEPT IN MIND WHILE PROCESSING THE REFUND CLAIMS  (1/3)</vt:lpstr>
      <vt:lpstr>POINTS TO BE KEPT IN MIND WHILE PROCESSING THE REFUND CLAIMS (2/3)</vt:lpstr>
      <vt:lpstr>POINTS TO BE KEPT IN MIND WHILE PROCESSING THE REFUND CLAIMS (3/3)</vt:lpstr>
      <vt:lpstr>TIMELY PROMOTION AND TRANSFER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Combining Central Intelligence Unit with Central Processing Cell (Registration) at zonal level to identify and weed out Tax evaders</dc:title>
  <dc:creator>Acer</dc:creator>
  <cp:lastModifiedBy>HP</cp:lastModifiedBy>
  <cp:revision>65</cp:revision>
  <dcterms:created xsi:type="dcterms:W3CDTF">2006-08-16T00:00:00Z</dcterms:created>
  <dcterms:modified xsi:type="dcterms:W3CDTF">2023-12-11T05:57:34Z</dcterms:modified>
</cp:coreProperties>
</file>