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145705682" r:id="rId3"/>
    <p:sldId id="2145705683" r:id="rId4"/>
    <p:sldId id="2145705684" r:id="rId5"/>
    <p:sldId id="2145705686" r:id="rId6"/>
    <p:sldId id="2145705687" r:id="rId7"/>
    <p:sldId id="2145705688" r:id="rId8"/>
    <p:sldId id="2145705685" r:id="rId9"/>
    <p:sldId id="266" r:id="rId10"/>
  </p:sldIdLst>
  <p:sldSz cx="12192000" cy="6858000"/>
  <p:notesSz cx="6797675" cy="9929813"/>
  <p:defaultTextStyle>
    <a:defPPr>
      <a:defRPr lang="en-US"/>
    </a:defPPr>
    <a:lvl1pPr marL="0" algn="l" defTabSz="9139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8" algn="l" defTabSz="9139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56" algn="l" defTabSz="9139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35" algn="l" defTabSz="9139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13" algn="l" defTabSz="9139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92" algn="l" defTabSz="9139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69" algn="l" defTabSz="9139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49" algn="l" defTabSz="9139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27" algn="l" defTabSz="9139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77933C"/>
    <a:srgbClr val="23929E"/>
    <a:srgbClr val="E46C0A"/>
    <a:srgbClr val="FFFFFF"/>
    <a:srgbClr val="CCC1DA"/>
    <a:srgbClr val="95B3D7"/>
    <a:srgbClr val="FAC344"/>
    <a:srgbClr val="E2412A"/>
    <a:srgbClr val="0B9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0" autoAdjust="0"/>
    <p:restoredTop sz="92662" autoAdjust="0"/>
  </p:normalViewPr>
  <p:slideViewPr>
    <p:cSldViewPr>
      <p:cViewPr varScale="1">
        <p:scale>
          <a:sx n="138" d="100"/>
          <a:sy n="138" d="100"/>
        </p:scale>
        <p:origin x="77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5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F6E7B-D90A-476B-9C0E-F66B4097E3D2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90440-7F61-490F-8B76-72FE5D44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95B30-09EE-4854-9BC2-9F75FAAB7FB3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EDE7B-63C4-4607-854A-5A6611679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9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8" algn="l" defTabSz="9139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56" algn="l" defTabSz="9139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35" algn="l" defTabSz="9139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13" algn="l" defTabSz="9139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92" algn="l" defTabSz="9139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69" algn="l" defTabSz="9139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49" algn="l" defTabSz="9139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27" algn="l" defTabSz="9139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DE7B-63C4-4607-854A-5A6611679E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4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43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21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4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43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09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4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43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00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4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43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38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4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43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31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4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43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25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43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43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96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55D-FF28-4D53-B385-C7B291BF2498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8893-D518-4623-B47C-8C32E801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55D-FF28-4D53-B385-C7B291BF2498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8893-D518-4623-B47C-8C32E801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55D-FF28-4D53-B385-C7B291BF2498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8893-D518-4623-B47C-8C32E801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55D-FF28-4D53-B385-C7B291BF2498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8893-D518-4623-B47C-8C32E801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55D-FF28-4D53-B385-C7B291BF2498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8893-D518-4623-B47C-8C32E801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55D-FF28-4D53-B385-C7B291BF2498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8893-D518-4623-B47C-8C32E801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8" indent="0">
              <a:buNone/>
              <a:defRPr sz="2000" b="1"/>
            </a:lvl2pPr>
            <a:lvl3pPr marL="913956" indent="0">
              <a:buNone/>
              <a:defRPr sz="1800" b="1"/>
            </a:lvl3pPr>
            <a:lvl4pPr marL="1370935" indent="0">
              <a:buNone/>
              <a:defRPr sz="1600" b="1"/>
            </a:lvl4pPr>
            <a:lvl5pPr marL="1827913" indent="0">
              <a:buNone/>
              <a:defRPr sz="1600" b="1"/>
            </a:lvl5pPr>
            <a:lvl6pPr marL="2284892" indent="0">
              <a:buNone/>
              <a:defRPr sz="1600" b="1"/>
            </a:lvl6pPr>
            <a:lvl7pPr marL="2741869" indent="0">
              <a:buNone/>
              <a:defRPr sz="1600" b="1"/>
            </a:lvl7pPr>
            <a:lvl8pPr marL="3198849" indent="0">
              <a:buNone/>
              <a:defRPr sz="1600" b="1"/>
            </a:lvl8pPr>
            <a:lvl9pPr marL="36558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8" indent="0">
              <a:buNone/>
              <a:defRPr sz="2000" b="1"/>
            </a:lvl2pPr>
            <a:lvl3pPr marL="913956" indent="0">
              <a:buNone/>
              <a:defRPr sz="1800" b="1"/>
            </a:lvl3pPr>
            <a:lvl4pPr marL="1370935" indent="0">
              <a:buNone/>
              <a:defRPr sz="1600" b="1"/>
            </a:lvl4pPr>
            <a:lvl5pPr marL="1827913" indent="0">
              <a:buNone/>
              <a:defRPr sz="1600" b="1"/>
            </a:lvl5pPr>
            <a:lvl6pPr marL="2284892" indent="0">
              <a:buNone/>
              <a:defRPr sz="1600" b="1"/>
            </a:lvl6pPr>
            <a:lvl7pPr marL="2741869" indent="0">
              <a:buNone/>
              <a:defRPr sz="1600" b="1"/>
            </a:lvl7pPr>
            <a:lvl8pPr marL="3198849" indent="0">
              <a:buNone/>
              <a:defRPr sz="1600" b="1"/>
            </a:lvl8pPr>
            <a:lvl9pPr marL="36558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55D-FF28-4D53-B385-C7B291BF2498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8893-D518-4623-B47C-8C32E801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55D-FF28-4D53-B385-C7B291BF2498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8893-D518-4623-B47C-8C32E801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55D-FF28-4D53-B385-C7B291BF2498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8893-D518-4623-B47C-8C32E801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8" indent="0">
              <a:buNone/>
              <a:defRPr sz="1200"/>
            </a:lvl2pPr>
            <a:lvl3pPr marL="913956" indent="0">
              <a:buNone/>
              <a:defRPr sz="1000"/>
            </a:lvl3pPr>
            <a:lvl4pPr marL="1370935" indent="0">
              <a:buNone/>
              <a:defRPr sz="900"/>
            </a:lvl4pPr>
            <a:lvl5pPr marL="1827913" indent="0">
              <a:buNone/>
              <a:defRPr sz="900"/>
            </a:lvl5pPr>
            <a:lvl6pPr marL="2284892" indent="0">
              <a:buNone/>
              <a:defRPr sz="900"/>
            </a:lvl6pPr>
            <a:lvl7pPr marL="2741869" indent="0">
              <a:buNone/>
              <a:defRPr sz="900"/>
            </a:lvl7pPr>
            <a:lvl8pPr marL="3198849" indent="0">
              <a:buNone/>
              <a:defRPr sz="900"/>
            </a:lvl8pPr>
            <a:lvl9pPr marL="36558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55D-FF28-4D53-B385-C7B291BF2498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8893-D518-4623-B47C-8C32E801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78" indent="0">
              <a:buNone/>
              <a:defRPr sz="2800"/>
            </a:lvl2pPr>
            <a:lvl3pPr marL="913956" indent="0">
              <a:buNone/>
              <a:defRPr sz="2400"/>
            </a:lvl3pPr>
            <a:lvl4pPr marL="1370935" indent="0">
              <a:buNone/>
              <a:defRPr sz="2000"/>
            </a:lvl4pPr>
            <a:lvl5pPr marL="1827913" indent="0">
              <a:buNone/>
              <a:defRPr sz="2000"/>
            </a:lvl5pPr>
            <a:lvl6pPr marL="2284892" indent="0">
              <a:buNone/>
              <a:defRPr sz="2000"/>
            </a:lvl6pPr>
            <a:lvl7pPr marL="2741869" indent="0">
              <a:buNone/>
              <a:defRPr sz="2000"/>
            </a:lvl7pPr>
            <a:lvl8pPr marL="3198849" indent="0">
              <a:buNone/>
              <a:defRPr sz="2000"/>
            </a:lvl8pPr>
            <a:lvl9pPr marL="36558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78" indent="0">
              <a:buNone/>
              <a:defRPr sz="1200"/>
            </a:lvl2pPr>
            <a:lvl3pPr marL="913956" indent="0">
              <a:buNone/>
              <a:defRPr sz="1000"/>
            </a:lvl3pPr>
            <a:lvl4pPr marL="1370935" indent="0">
              <a:buNone/>
              <a:defRPr sz="900"/>
            </a:lvl4pPr>
            <a:lvl5pPr marL="1827913" indent="0">
              <a:buNone/>
              <a:defRPr sz="900"/>
            </a:lvl5pPr>
            <a:lvl6pPr marL="2284892" indent="0">
              <a:buNone/>
              <a:defRPr sz="900"/>
            </a:lvl6pPr>
            <a:lvl7pPr marL="2741869" indent="0">
              <a:buNone/>
              <a:defRPr sz="900"/>
            </a:lvl7pPr>
            <a:lvl8pPr marL="3198849" indent="0">
              <a:buNone/>
              <a:defRPr sz="900"/>
            </a:lvl8pPr>
            <a:lvl9pPr marL="36558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55D-FF28-4D53-B385-C7B291BF2498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8893-D518-4623-B47C-8C32E801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395" tIns="45699" rIns="91395" bIns="456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0" cy="4525963"/>
          </a:xfrm>
          <a:prstGeom prst="rect">
            <a:avLst/>
          </a:prstGeom>
        </p:spPr>
        <p:txBody>
          <a:bodyPr vert="horz" lIns="91395" tIns="45699" rIns="91395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E55D-FF28-4D53-B385-C7B291BF2498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8893-D518-4623-B47C-8C32E801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39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4" indent="-342734" algn="l" defTabSz="9139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90" indent="-285612" algn="l" defTabSz="9139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46" indent="-228489" algn="l" defTabSz="9139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23" indent="-228489" algn="l" defTabSz="9139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02" indent="-228489" algn="l" defTabSz="9139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81" indent="-228489" algn="l" defTabSz="9139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60" indent="-228489" algn="l" defTabSz="9139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38" indent="-228489" algn="l" defTabSz="9139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16" indent="-228489" algn="l" defTabSz="9139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8" algn="l" defTabSz="9139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6" algn="l" defTabSz="9139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5" algn="l" defTabSz="9139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13" algn="l" defTabSz="9139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92" algn="l" defTabSz="9139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69" algn="l" defTabSz="9139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49" algn="l" defTabSz="9139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27" algn="l" defTabSz="9139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disha Outline Map, Odisha Blank Map">
            <a:extLst>
              <a:ext uri="{FF2B5EF4-FFF2-40B4-BE49-F238E27FC236}">
                <a16:creationId xmlns:a16="http://schemas.microsoft.com/office/drawing/2014/main" id="{885C2D86-E08A-AA6C-287E-6E589617A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16" y="764704"/>
            <a:ext cx="6497565" cy="57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 descr="Odisha Logo - Odisha Government, HD Png Download - kindpng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395" tIns="45699" rIns="91395" bIns="4569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AutoShape 4" descr="Odisha Logo - Odisha Government, HD Png Download - kindpng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395" tIns="45699" rIns="91395" bIns="4569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AutoShape 6" descr="Odisha Logo - Odisha Government, HD Png Download - kindpng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395" tIns="45699" rIns="91395" bIns="4569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6" name="Picture 8" descr="Seal of Odisha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06441" y="1398385"/>
            <a:ext cx="985130" cy="1097162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11E7A2-57FE-4663-9ED3-F8DAE8ED50A5}"/>
              </a:ext>
            </a:extLst>
          </p:cNvPr>
          <p:cNvSpPr txBox="1"/>
          <p:nvPr/>
        </p:nvSpPr>
        <p:spPr>
          <a:xfrm>
            <a:off x="0" y="8808"/>
            <a:ext cx="12192000" cy="4616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66558" y="3284984"/>
            <a:ext cx="8064896" cy="1278358"/>
          </a:xfrm>
          <a:prstGeom prst="rect">
            <a:avLst/>
          </a:prstGeom>
        </p:spPr>
        <p:txBody>
          <a:bodyPr vert="horz" lIns="91395" tIns="45699" rIns="91395" bIns="4569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PPLE CHANCERY" panose="03020702040506060504" pitchFamily="66" charset="-79"/>
              </a:rPr>
              <a:t>Best Practices of </a:t>
            </a:r>
            <a:endParaRPr lang="en-US" sz="2400" dirty="0"/>
          </a:p>
          <a:p>
            <a:pPr algn="ctr">
              <a:spcBef>
                <a:spcPct val="20000"/>
              </a:spcBef>
              <a:defRPr/>
            </a:pPr>
            <a:r>
              <a:rPr lang="en-IN" sz="32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Oriya MN" pitchFamily="2" charset="0"/>
              </a:rPr>
              <a:t>Commissionerate of CT &amp; GST, Odisha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68320E-280E-F8A8-32DD-A00089568AE3}"/>
              </a:ext>
            </a:extLst>
          </p:cNvPr>
          <p:cNvGrpSpPr/>
          <p:nvPr/>
        </p:nvGrpSpPr>
        <p:grpSpPr>
          <a:xfrm>
            <a:off x="4059271" y="6099538"/>
            <a:ext cx="4073457" cy="576064"/>
            <a:chOff x="4162278" y="5750298"/>
            <a:chExt cx="4073457" cy="576064"/>
          </a:xfrm>
        </p:grpSpPr>
        <p:sp>
          <p:nvSpPr>
            <p:cNvPr id="2" name="Subtitle 2">
              <a:extLst>
                <a:ext uri="{FF2B5EF4-FFF2-40B4-BE49-F238E27FC236}">
                  <a16:creationId xmlns:a16="http://schemas.microsoft.com/office/drawing/2014/main" id="{520A105B-CB87-44A0-7983-D0CD0440BE4B}"/>
                </a:ext>
              </a:extLst>
            </p:cNvPr>
            <p:cNvSpPr txBox="1">
              <a:spLocks/>
            </p:cNvSpPr>
            <p:nvPr/>
          </p:nvSpPr>
          <p:spPr>
            <a:xfrm>
              <a:off x="4162278" y="5750298"/>
              <a:ext cx="4073457" cy="576064"/>
            </a:xfrm>
            <a:prstGeom prst="rect">
              <a:avLst/>
            </a:prstGeom>
          </p:spPr>
          <p:txBody>
            <a:bodyPr vert="horz" lIns="91395" tIns="45699" rIns="91395" bIns="45699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  <a:cs typeface="Oriya MN" pitchFamily="2" charset="0"/>
                </a:rPr>
                <a:t>Finance Department </a:t>
              </a:r>
            </a:p>
            <a:p>
              <a:pPr marL="0" indent="0" algn="ctr">
                <a:buNone/>
              </a:pP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cs typeface="Oriya MN" pitchFamily="2" charset="0"/>
                </a:rPr>
                <a:t>Commissionerate of CT &amp; GST, Odisha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382BA6D-F392-83C6-51B4-6ADAD6C6465B}"/>
                </a:ext>
              </a:extLst>
            </p:cNvPr>
            <p:cNvCxnSpPr/>
            <p:nvPr/>
          </p:nvCxnSpPr>
          <p:spPr>
            <a:xfrm>
              <a:off x="4847478" y="6080044"/>
              <a:ext cx="271563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5BA5F0F0-DC5A-E54F-9BEE-92E74B20391B}"/>
              </a:ext>
            </a:extLst>
          </p:cNvPr>
          <p:cNvSpPr txBox="1"/>
          <p:nvPr/>
        </p:nvSpPr>
        <p:spPr>
          <a:xfrm>
            <a:off x="0" y="8808"/>
            <a:ext cx="12192000" cy="4648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Odisha State GST: System Integration for Data analytics from Engineering Department (WAMIS)</a:t>
            </a:r>
            <a:endParaRPr lang="en-IN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1721-8EC8-914B-42A3-2E58CFEFD54B}"/>
              </a:ext>
            </a:extLst>
          </p:cNvPr>
          <p:cNvSpPr txBox="1"/>
          <p:nvPr/>
        </p:nvSpPr>
        <p:spPr>
          <a:xfrm>
            <a:off x="3401324" y="1289952"/>
            <a:ext cx="842493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Oriya MN" pitchFamily="2" charset="0"/>
              </a:rPr>
              <a:t>Data relating to works expenditure of Government (i.e. payment to Works contractors) is obtained from the fully automated system called </a:t>
            </a:r>
            <a:r>
              <a:rPr lang="en-IN" sz="1600" b="1" dirty="0">
                <a:solidFill>
                  <a:srgbClr val="7030A0"/>
                </a:solidFill>
                <a:effectLst/>
                <a:ea typeface="Arial" panose="020B0604020202020204" pitchFamily="34" charset="0"/>
                <a:cs typeface="Oriya MN" pitchFamily="2" charset="0"/>
              </a:rPr>
              <a:t>WAMIS (Works and Accounts Management Information System) </a:t>
            </a: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  <a:cs typeface="Oriya MN" pitchFamily="2" charset="0"/>
              </a:rPr>
              <a:t>on annual basis</a:t>
            </a:r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Oriya MN" pitchFamily="2" charset="0"/>
              </a:rPr>
              <a:t>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IN" sz="1600" dirty="0">
              <a:solidFill>
                <a:schemeClr val="accent1">
                  <a:lumMod val="75000"/>
                </a:schemeClr>
              </a:solidFill>
              <a:ea typeface="Arial" panose="020B0604020202020204" pitchFamily="34" charset="0"/>
              <a:cs typeface="Oriya MN" pitchFamily="2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Oriya MN" pitchFamily="2" charset="0"/>
              </a:rPr>
              <a:t>The information filed by  these works contractors in their GST Returns is cross-examined with WAMIS data to detect defaulters, who are:</a:t>
            </a:r>
          </a:p>
          <a:p>
            <a:pPr marL="799878" lvl="1" indent="-342900" algn="just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  <a:cs typeface="Oriya MN" pitchFamily="2" charset="0"/>
              </a:rPr>
              <a:t>Non-Filers;</a:t>
            </a:r>
          </a:p>
          <a:p>
            <a:pPr marL="799878" lvl="1" indent="-342900" algn="just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Oriya MN" pitchFamily="2" charset="0"/>
              </a:rPr>
              <a:t>NIL Filers; and</a:t>
            </a:r>
          </a:p>
          <a:p>
            <a:pPr marL="799878" lvl="1" indent="-342900" algn="just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Oriya MN" pitchFamily="2" charset="0"/>
              </a:rPr>
              <a:t>Under-reporting their Tax liability</a:t>
            </a:r>
            <a:endParaRPr lang="en-IN" sz="1600" dirty="0">
              <a:solidFill>
                <a:schemeClr val="accent1">
                  <a:lumMod val="75000"/>
                </a:schemeClr>
              </a:solidFill>
              <a:effectLst/>
              <a:ea typeface="Arial" panose="020B0604020202020204" pitchFamily="34" charset="0"/>
              <a:cs typeface="Oriya MN" pitchFamily="2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IN" sz="1600" dirty="0">
              <a:solidFill>
                <a:schemeClr val="accent1">
                  <a:lumMod val="75000"/>
                </a:schemeClr>
              </a:solidFill>
              <a:effectLst/>
              <a:ea typeface="Arial" panose="020B0604020202020204" pitchFamily="34" charset="0"/>
              <a:cs typeface="Oriya MN" pitchFamily="2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  <a:cs typeface="Oriya MN" pitchFamily="2" charset="0"/>
              </a:rPr>
              <a:t>Accordingly, action is taken against such defaulters for collection of due revenue.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IN" sz="1600" dirty="0">
              <a:solidFill>
                <a:schemeClr val="accent1">
                  <a:lumMod val="75000"/>
                </a:schemeClr>
              </a:solidFill>
              <a:effectLst/>
              <a:ea typeface="Arial" panose="020B0604020202020204" pitchFamily="34" charset="0"/>
              <a:cs typeface="Oriya MN" pitchFamily="2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  <a:cs typeface="Oriya MN" pitchFamily="2" charset="0"/>
              </a:rPr>
              <a:t>The WAMIS data relating to works contractors/ Taxpayers who are assigned under Central Tax Authorities, is also shared with central counterpart.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IN" sz="1600" dirty="0">
              <a:solidFill>
                <a:schemeClr val="accent1">
                  <a:lumMod val="75000"/>
                </a:schemeClr>
              </a:solidFill>
              <a:ea typeface="Arial" panose="020B0604020202020204" pitchFamily="34" charset="0"/>
              <a:cs typeface="Oriya MN" pitchFamily="2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  <a:cs typeface="Oriya MN" pitchFamily="2" charset="0"/>
              </a:rPr>
              <a:t>Similar action is also taken by the Central counterpart against such defaulters under their jurisdiction</a:t>
            </a:r>
          </a:p>
        </p:txBody>
      </p:sp>
      <p:pic>
        <p:nvPicPr>
          <p:cNvPr id="1028" name="Picture 4" descr="WAMIS: Works &amp; Accounts Management Information System by C-DAC - YouTube">
            <a:extLst>
              <a:ext uri="{FF2B5EF4-FFF2-40B4-BE49-F238E27FC236}">
                <a16:creationId xmlns:a16="http://schemas.microsoft.com/office/drawing/2014/main" id="{C32BC17C-26FA-E370-CF4F-6DE9DD5C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" y="4574036"/>
            <a:ext cx="1060625" cy="9935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FFE0FA-74CF-69ED-D075-4C23BD925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2643359"/>
            <a:ext cx="2557899" cy="1571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 descr="Seal of Odisha.png">
            <a:extLst>
              <a:ext uri="{FF2B5EF4-FFF2-40B4-BE49-F238E27FC236}">
                <a16:creationId xmlns:a16="http://schemas.microsoft.com/office/drawing/2014/main" id="{C6E2CE1D-E47B-50DD-0822-97BDE726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87989" y="87226"/>
            <a:ext cx="276542" cy="307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50296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ised to Grow: Emerging opportunities in the mining equipment ...">
            <a:extLst>
              <a:ext uri="{FF2B5EF4-FFF2-40B4-BE49-F238E27FC236}">
                <a16:creationId xmlns:a16="http://schemas.microsoft.com/office/drawing/2014/main" id="{7E558F5B-E38C-8BF1-76AE-B043AAB4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2924175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BA5F0F0-DC5A-E54F-9BEE-92E74B20391B}"/>
              </a:ext>
            </a:extLst>
          </p:cNvPr>
          <p:cNvSpPr txBox="1"/>
          <p:nvPr/>
        </p:nvSpPr>
        <p:spPr>
          <a:xfrm>
            <a:off x="0" y="8808"/>
            <a:ext cx="12192000" cy="4648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Odisha State GST: System Integration (</a:t>
            </a:r>
            <a:r>
              <a:rPr lang="en-IN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Mining Data Integration)</a:t>
            </a:r>
            <a:endParaRPr lang="en-IN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1721-8EC8-914B-42A3-2E58CFEFD54B}"/>
              </a:ext>
            </a:extLst>
          </p:cNvPr>
          <p:cNvSpPr txBox="1"/>
          <p:nvPr/>
        </p:nvSpPr>
        <p:spPr>
          <a:xfrm>
            <a:off x="4295800" y="908720"/>
            <a:ext cx="7560840" cy="559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ffectLst/>
                <a:latin typeface="Oriya MN" pitchFamily="2" charset="0"/>
                <a:ea typeface="Calibri" panose="020F0502020204030204" pitchFamily="34" charset="0"/>
                <a:cs typeface="Oriya MN" pitchFamily="2" charset="0"/>
              </a:rPr>
              <a:t> </a:t>
            </a:r>
            <a:r>
              <a:rPr lang="en-IN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Oriya MN" pitchFamily="2" charset="0"/>
                <a:cs typeface="Oriya MN" pitchFamily="2" charset="0"/>
              </a:rPr>
              <a:t>Odisha is endowed with about </a:t>
            </a:r>
            <a:r>
              <a:rPr lang="en-IN" sz="1600" b="1" i="0" dirty="0">
                <a:solidFill>
                  <a:srgbClr val="7030A0"/>
                </a:solidFill>
                <a:effectLst/>
                <a:latin typeface="Oriya MN" pitchFamily="2" charset="0"/>
                <a:cs typeface="Oriya MN" pitchFamily="2" charset="0"/>
              </a:rPr>
              <a:t>one third </a:t>
            </a:r>
            <a:r>
              <a:rPr lang="en-IN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Oriya MN" pitchFamily="2" charset="0"/>
                <a:cs typeface="Oriya MN" pitchFamily="2" charset="0"/>
              </a:rPr>
              <a:t>of the estimated national mineral resources, which is a major contributor of revenue in the State in form of GST on </a:t>
            </a:r>
            <a:r>
              <a:rPr lang="en-IN" sz="1600" b="1" dirty="0">
                <a:solidFill>
                  <a:srgbClr val="7030A0"/>
                </a:solidFill>
                <a:effectLst/>
                <a:latin typeface="Oriya MN" pitchFamily="2" charset="0"/>
                <a:ea typeface="Calibri" panose="020F0502020204030204" pitchFamily="34" charset="0"/>
                <a:cs typeface="Oriya MN" pitchFamily="2" charset="0"/>
              </a:rPr>
              <a:t>payment of royalty on mining lease</a:t>
            </a:r>
            <a:r>
              <a:rPr lang="en-IN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Oriya MN" pitchFamily="2" charset="0"/>
                <a:cs typeface="Oriya MN" pitchFamily="2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riya MN" pitchFamily="2" charset="0"/>
                <a:cs typeface="Oriya MN" pitchFamily="2" charset="0"/>
              </a:rPr>
              <a:t>Like WAMIS, </a:t>
            </a:r>
            <a:r>
              <a:rPr lang="en-US" sz="1600" b="1" dirty="0">
                <a:solidFill>
                  <a:schemeClr val="accent4"/>
                </a:solidFill>
                <a:latin typeface="Oriya MN" pitchFamily="2" charset="0"/>
                <a:cs typeface="Oriya MN" pitchFamily="2" charset="0"/>
              </a:rPr>
              <a:t>i3MS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riya MN" pitchFamily="2" charset="0"/>
                <a:cs typeface="Oriya MN" pitchFamily="2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riya MN" pitchFamily="2" charset="0"/>
                <a:cs typeface="Oriya MN" pitchFamily="2" charset="0"/>
              </a:rPr>
              <a:t>is a State-owned ERP System, which facilitates tracking of end to end mineral transaction including payments.</a:t>
            </a:r>
            <a:endParaRPr lang="en-IN" sz="1600" dirty="0">
              <a:solidFill>
                <a:schemeClr val="accent1">
                  <a:lumMod val="75000"/>
                </a:schemeClr>
              </a:solidFill>
              <a:latin typeface="Oriya MN" pitchFamily="2" charset="0"/>
              <a:cs typeface="Oriya MN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Oriya MN" pitchFamily="2" charset="0"/>
                <a:cs typeface="Oriya MN" pitchFamily="2" charset="0"/>
              </a:rPr>
              <a:t>The field formations </a:t>
            </a:r>
            <a:r>
              <a:rPr lang="en-IN" sz="1600" dirty="0">
                <a:solidFill>
                  <a:schemeClr val="accent1">
                    <a:lumMod val="75000"/>
                  </a:schemeClr>
                </a:solidFill>
                <a:latin typeface="Oriya MN" pitchFamily="2" charset="0"/>
                <a:cs typeface="Oriya MN" pitchFamily="2" charset="0"/>
              </a:rPr>
              <a:t>under State GST </a:t>
            </a:r>
            <a:r>
              <a:rPr lang="en-IN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Oriya MN" pitchFamily="2" charset="0"/>
                <a:cs typeface="Oriya MN" pitchFamily="2" charset="0"/>
              </a:rPr>
              <a:t> Authorities have been instructed to </a:t>
            </a: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ffectLst/>
                <a:latin typeface="Oriya MN" pitchFamily="2" charset="0"/>
                <a:ea typeface="Calibri" panose="020F0502020204030204" pitchFamily="34" charset="0"/>
                <a:cs typeface="Oriya MN" pitchFamily="2" charset="0"/>
              </a:rPr>
              <a:t>cross-check the payment made by mining lessees with the data from i3MS to ensure that all the </a:t>
            </a:r>
            <a:r>
              <a:rPr lang="en-IN" sz="1600" dirty="0">
                <a:solidFill>
                  <a:schemeClr val="accent1">
                    <a:lumMod val="75000"/>
                  </a:schemeClr>
                </a:solidFill>
                <a:latin typeface="Oriya MN" pitchFamily="2" charset="0"/>
                <a:ea typeface="Calibri" panose="020F0502020204030204" pitchFamily="34" charset="0"/>
              </a:rPr>
              <a:t>Lessee/Licensee in the State are declaring correct information before the Mining Authority and GST authority.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latin typeface="Oriya MN" pitchFamily="2" charset="0"/>
                <a:cs typeface="Oriya MN" pitchFamily="2" charset="0"/>
              </a:rPr>
              <a:t>The Treasury run </a:t>
            </a:r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Oriya MN" pitchFamily="2" charset="0"/>
                <a:cs typeface="Oriya MN" pitchFamily="2" charset="0"/>
              </a:rPr>
              <a:t>Integrated Financial Management System, Odisha </a:t>
            </a:r>
            <a:r>
              <a:rPr lang="en-IN" sz="1600" dirty="0">
                <a:solidFill>
                  <a:schemeClr val="accent1">
                    <a:lumMod val="75000"/>
                  </a:schemeClr>
                </a:solidFill>
                <a:latin typeface="Oriya MN" pitchFamily="2" charset="0"/>
                <a:cs typeface="Oriya MN" pitchFamily="2" charset="0"/>
              </a:rPr>
              <a:t>provides the details of payment of mining royalty, which is cross verified to ascertain the correctness of information provided  in the GST returns.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latin typeface="Oriya MN" pitchFamily="2" charset="0"/>
                <a:cs typeface="Oriya MN" pitchFamily="2" charset="0"/>
              </a:rPr>
              <a:t>Steps are also being taken for integration with </a:t>
            </a:r>
            <a:r>
              <a:rPr lang="en-IN" sz="1600" b="1" dirty="0">
                <a:solidFill>
                  <a:srgbClr val="7030A0"/>
                </a:solidFill>
                <a:latin typeface="Oriya MN" pitchFamily="2" charset="0"/>
                <a:cs typeface="Oriya MN" pitchFamily="2" charset="0"/>
              </a:rPr>
              <a:t>i3MS</a:t>
            </a:r>
            <a:r>
              <a:rPr lang="en-IN" sz="1600" dirty="0">
                <a:solidFill>
                  <a:schemeClr val="accent1">
                    <a:lumMod val="75000"/>
                  </a:schemeClr>
                </a:solidFill>
                <a:latin typeface="Oriya MN" pitchFamily="2" charset="0"/>
                <a:cs typeface="Oriya MN" pitchFamily="2" charset="0"/>
              </a:rPr>
              <a:t>, for setting up of an automated process of such cross-verification and generation of reports relating to deviations, if any.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88EE5-DF2E-FAFF-4135-B9D7C2EA7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2204864"/>
            <a:ext cx="3939056" cy="2277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8" descr="Seal of Odisha.png">
            <a:extLst>
              <a:ext uri="{FF2B5EF4-FFF2-40B4-BE49-F238E27FC236}">
                <a16:creationId xmlns:a16="http://schemas.microsoft.com/office/drawing/2014/main" id="{91416732-7DDC-9B0D-633E-7C6FA1EA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87989" y="87226"/>
            <a:ext cx="276542" cy="307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38329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5BA5F0F0-DC5A-E54F-9BEE-92E74B20391B}"/>
              </a:ext>
            </a:extLst>
          </p:cNvPr>
          <p:cNvSpPr txBox="1"/>
          <p:nvPr/>
        </p:nvSpPr>
        <p:spPr>
          <a:xfrm>
            <a:off x="0" y="8808"/>
            <a:ext cx="12192000" cy="4648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Odisha State GST: Monitoring (Smart Suit</a:t>
            </a:r>
            <a:r>
              <a:rPr lang="en-IN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IN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1721-8EC8-914B-42A3-2E58CFEFD54B}"/>
              </a:ext>
            </a:extLst>
          </p:cNvPr>
          <p:cNvSpPr txBox="1"/>
          <p:nvPr/>
        </p:nvSpPr>
        <p:spPr>
          <a:xfrm>
            <a:off x="3575720" y="1370616"/>
            <a:ext cx="8352928" cy="4116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Oriya MN" pitchFamily="2" charset="0"/>
              </a:rPr>
              <a:t>The Red Fag Reports received from GSTN are further filtered to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Oriya MN" pitchFamily="2" charset="0"/>
              </a:rPr>
              <a:t>prirotise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Oriya MN" pitchFamily="2" charset="0"/>
              </a:rPr>
              <a:t> high-stake and low hanging cases and those are shared with the field formation for focused action.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Oriya MN" pitchFamily="2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Oriya MN" pitchFamily="2" charset="0"/>
              </a:rPr>
              <a:t>A simple monitoring tool, called “Smart Report Suit” is developed in-house, to monitor the progress of action taken in these cases at each stage:</a:t>
            </a:r>
          </a:p>
          <a:p>
            <a:pPr marL="799878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Oriya MN" pitchFamily="2" charset="0"/>
              </a:rPr>
              <a:t>assignment of case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Oriya MN" pitchFamily="2" charset="0"/>
                <a:sym typeface="Wingdings" pitchFamily="2" charset="2"/>
              </a:rPr>
              <a:t>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Oriya MN" pitchFamily="2" charset="0"/>
              </a:rPr>
              <a:t>issuance of notices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Oriya MN" pitchFamily="2" charset="0"/>
                <a:sym typeface="Wingdings" pitchFamily="2" charset="2"/>
              </a:rPr>
              <a:t>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Oriya MN" pitchFamily="2" charset="0"/>
              </a:rPr>
              <a:t> determination of tax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Oriya MN" pitchFamily="2" charset="0"/>
                <a:sym typeface="Wingdings" pitchFamily="2" charset="2"/>
              </a:rPr>
              <a:t>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Oriya MN" pitchFamily="2" charset="0"/>
              </a:rPr>
              <a:t> recovery of GST Dues</a:t>
            </a:r>
            <a:endParaRPr lang="en-US" sz="1600" i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Oriya MN" pitchFamily="2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Oriya MN" pitchFamily="2" charset="0"/>
              </a:rPr>
              <a:t>It is an effective tool for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Oriya MN" pitchFamily="2" charset="0"/>
              </a:rPr>
              <a:t>monitoring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Oriya MN" pitchFamily="2" charset="0"/>
              </a:rPr>
              <a:t>of work of the field functionaries by the Commissionerate.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Oriya MN" pitchFamily="2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Oriya MN" pitchFamily="2" charset="0"/>
              </a:rPr>
              <a:t>The progress of action taken in these cases are regularly monitored by the Chief Commissioner to ensure timely disposal and collection of demands, as the case may be.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523F0-B45E-6C46-8D1D-9C8CFAABD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43674"/>
            <a:ext cx="2592288" cy="12961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88D51-3D11-60E4-A97C-7EF287F6E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3429000"/>
            <a:ext cx="2276790" cy="1378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8" descr="Seal of Odisha.png">
            <a:extLst>
              <a:ext uri="{FF2B5EF4-FFF2-40B4-BE49-F238E27FC236}">
                <a16:creationId xmlns:a16="http://schemas.microsoft.com/office/drawing/2014/main" id="{50F54EB9-1461-972A-E7B7-8698ED57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87989" y="87226"/>
            <a:ext cx="276542" cy="307991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C6A6D55-C5BC-EFB1-02D0-155CDC5413CE}"/>
              </a:ext>
            </a:extLst>
          </p:cNvPr>
          <p:cNvGrpSpPr/>
          <p:nvPr/>
        </p:nvGrpSpPr>
        <p:grpSpPr>
          <a:xfrm>
            <a:off x="2883106" y="3429000"/>
            <a:ext cx="432048" cy="415723"/>
            <a:chOff x="1343472" y="925045"/>
            <a:chExt cx="592454" cy="575966"/>
          </a:xfrm>
        </p:grpSpPr>
        <p:pic>
          <p:nvPicPr>
            <p:cNvPr id="6146" name="Picture 2" descr="Premium Vector | Red flag icon. concept of pointer, tag and important sign  vector triangle silk on stick">
              <a:extLst>
                <a:ext uri="{FF2B5EF4-FFF2-40B4-BE49-F238E27FC236}">
                  <a16:creationId xmlns:a16="http://schemas.microsoft.com/office/drawing/2014/main" id="{FE882DF3-8D9A-4D81-48C1-3BCC8F24E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472" y="925045"/>
              <a:ext cx="464828" cy="46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Premium Vector | Red flag icon. concept of pointer, tag and important sign  vector triangle silk on stick">
              <a:extLst>
                <a:ext uri="{FF2B5EF4-FFF2-40B4-BE49-F238E27FC236}">
                  <a16:creationId xmlns:a16="http://schemas.microsoft.com/office/drawing/2014/main" id="{E7CBD6C5-1373-1A40-89CA-5812C4E9C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098" y="1036183"/>
              <a:ext cx="464828" cy="46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1164033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te real property for sale and rent | English version">
            <a:extLst>
              <a:ext uri="{FF2B5EF4-FFF2-40B4-BE49-F238E27FC236}">
                <a16:creationId xmlns:a16="http://schemas.microsoft.com/office/drawing/2014/main" id="{B7E83C78-3D35-B0FA-7A3E-5FC48365E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420888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BA5F0F0-DC5A-E54F-9BEE-92E74B20391B}"/>
              </a:ext>
            </a:extLst>
          </p:cNvPr>
          <p:cNvSpPr txBox="1"/>
          <p:nvPr/>
        </p:nvSpPr>
        <p:spPr>
          <a:xfrm>
            <a:off x="0" y="8808"/>
            <a:ext cx="12192000" cy="4630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Odisha State GST: Information from ORERA</a:t>
            </a:r>
            <a:endParaRPr lang="en-IN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1721-8EC8-914B-42A3-2E58CFEFD54B}"/>
              </a:ext>
            </a:extLst>
          </p:cNvPr>
          <p:cNvSpPr txBox="1"/>
          <p:nvPr/>
        </p:nvSpPr>
        <p:spPr>
          <a:xfrm>
            <a:off x="407368" y="1124744"/>
            <a:ext cx="7416824" cy="3008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Oriya MN" pitchFamily="2" charset="0"/>
              </a:rPr>
              <a:t>A data repository of </a:t>
            </a:r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Oriya MN" pitchFamily="2" charset="0"/>
              </a:rPr>
              <a:t>Real Estate Projects (ongoing and completed) </a:t>
            </a: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Oriya MN" pitchFamily="2" charset="0"/>
              </a:rPr>
              <a:t>is prepared to verify the status of registration of all Real Estate Agents and Developers in the State.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Oriya MN" pitchFamily="2" charset="0"/>
              </a:rPr>
              <a:t>The data is taken from the Real Estate Regulatory Authority and Municipalities </a:t>
            </a:r>
            <a:endParaRPr lang="en-IN" sz="16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Oriya MN" pitchFamily="2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Oriya MN" pitchFamily="2" charset="0"/>
              </a:rPr>
              <a:t>Information is also obtained information from Inspector General of Registration (IGR), Odisha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Oriya MN" pitchFamily="2" charset="0"/>
              </a:rPr>
              <a:t>These information are used to cross-examine the status of registration of the Real Estate Agents and Developers as well as their tax compliance.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E6916-467D-B8DE-4FE6-76DFE8797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460238"/>
            <a:ext cx="4934797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8" descr="Seal of Odisha.png">
            <a:extLst>
              <a:ext uri="{FF2B5EF4-FFF2-40B4-BE49-F238E27FC236}">
                <a16:creationId xmlns:a16="http://schemas.microsoft.com/office/drawing/2014/main" id="{2FA3DA9A-D00E-E61F-1913-4116518E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87989" y="87226"/>
            <a:ext cx="276542" cy="307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75742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usiness to Government (B2G) Challenges">
            <a:extLst>
              <a:ext uri="{FF2B5EF4-FFF2-40B4-BE49-F238E27FC236}">
                <a16:creationId xmlns:a16="http://schemas.microsoft.com/office/drawing/2014/main" id="{060C873D-65E9-43AB-14EE-A7E9B063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512018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BA5F0F0-DC5A-E54F-9BEE-92E74B20391B}"/>
              </a:ext>
            </a:extLst>
          </p:cNvPr>
          <p:cNvSpPr txBox="1"/>
          <p:nvPr/>
        </p:nvSpPr>
        <p:spPr>
          <a:xfrm>
            <a:off x="0" y="8808"/>
            <a:ext cx="12192000" cy="4630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Odisha State GST: Bogus Invoicing in Service Sectors</a:t>
            </a:r>
            <a:endParaRPr lang="en-IN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1721-8EC8-914B-42A3-2E58CFEFD54B}"/>
              </a:ext>
            </a:extLst>
          </p:cNvPr>
          <p:cNvSpPr txBox="1"/>
          <p:nvPr/>
        </p:nvSpPr>
        <p:spPr>
          <a:xfrm>
            <a:off x="4007768" y="1555282"/>
            <a:ext cx="7848872" cy="374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7850" lvl="1" indent="-5667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Verification of BIG Inter-state transactions</a:t>
            </a:r>
          </a:p>
          <a:p>
            <a:pPr marL="571223" indent="-571223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  <a:ea typeface="Ayuthaya" pitchFamily="2" charset="-34"/>
              <a:cs typeface="Oriya MN" pitchFamily="2" charset="0"/>
            </a:endParaRPr>
          </a:p>
          <a:p>
            <a:pPr marL="571223" indent="-57122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Identification of Bogus transaction in service sector</a:t>
            </a:r>
          </a:p>
          <a:p>
            <a:pPr marL="571223" indent="-571223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  <a:ea typeface="Ayuthaya" pitchFamily="2" charset="-34"/>
              <a:cs typeface="Oriya MN" pitchFamily="2" charset="0"/>
            </a:endParaRPr>
          </a:p>
          <a:p>
            <a:pPr marL="571223" indent="-57122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Identification of Suppliers who are providing service to Government Corporation/Government Entities but showing the transactions as exempted.</a:t>
            </a:r>
          </a:p>
          <a:p>
            <a:pPr marL="571223" indent="-571223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  <a:ea typeface="Ayuthaya" pitchFamily="2" charset="-34"/>
              <a:cs typeface="Oriya MN" pitchFamily="2" charset="0"/>
            </a:endParaRPr>
          </a:p>
          <a:p>
            <a:pPr marL="571223" indent="-57122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Action against the taxpayers availing refund of ITC on account of Inverted Duty Structure by ratio analysis and based on Technical Report from CSIR-IMMT (Research Lab of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GoI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) (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Fly Ash Bricks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)</a:t>
            </a:r>
          </a:p>
        </p:txBody>
      </p:sp>
      <p:pic>
        <p:nvPicPr>
          <p:cNvPr id="1026" name="Picture 2" descr="A Reflection on Supply Chain Management: Today's Big Headline">
            <a:extLst>
              <a:ext uri="{FF2B5EF4-FFF2-40B4-BE49-F238E27FC236}">
                <a16:creationId xmlns:a16="http://schemas.microsoft.com/office/drawing/2014/main" id="{A4EB5786-56FE-4768-457F-8EA9DD56D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96" y="2121846"/>
            <a:ext cx="367184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Seal of Odisha.png">
            <a:extLst>
              <a:ext uri="{FF2B5EF4-FFF2-40B4-BE49-F238E27FC236}">
                <a16:creationId xmlns:a16="http://schemas.microsoft.com/office/drawing/2014/main" id="{C5C27106-26F8-C7BD-5238-809CE6A1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87989" y="87226"/>
            <a:ext cx="276542" cy="307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5580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fly ash brick : r/civilengineers">
            <a:extLst>
              <a:ext uri="{FF2B5EF4-FFF2-40B4-BE49-F238E27FC236}">
                <a16:creationId xmlns:a16="http://schemas.microsoft.com/office/drawing/2014/main" id="{F5B2B002-6851-FAC2-9EB4-326290AF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44824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BA5F0F0-DC5A-E54F-9BEE-92E74B20391B}"/>
              </a:ext>
            </a:extLst>
          </p:cNvPr>
          <p:cNvSpPr txBox="1"/>
          <p:nvPr/>
        </p:nvSpPr>
        <p:spPr>
          <a:xfrm>
            <a:off x="0" y="8808"/>
            <a:ext cx="12192000" cy="4630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Odisha State GST: Refund </a:t>
            </a:r>
            <a:r>
              <a:rPr lang="en-IN" b="1" dirty="0">
                <a:ea typeface="Calibri" panose="020F0502020204030204" pitchFamily="34" charset="0"/>
                <a:cs typeface="Times New Roman" panose="02020603050405020304" pitchFamily="18" charset="0"/>
              </a:rPr>
              <a:t>of ITC on account of IDS – Case Study</a:t>
            </a:r>
            <a:endParaRPr lang="en-IN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1721-8EC8-914B-42A3-2E58CFEFD54B}"/>
              </a:ext>
            </a:extLst>
          </p:cNvPr>
          <p:cNvSpPr txBox="1"/>
          <p:nvPr/>
        </p:nvSpPr>
        <p:spPr>
          <a:xfrm>
            <a:off x="2926499" y="1688806"/>
            <a:ext cx="8856984" cy="374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7850" lvl="1" indent="-5667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A Taxpayer was availing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 refund of ITC on account of Inverted Duty Structure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on manufacturing and selling of </a:t>
            </a:r>
            <a:r>
              <a:rPr lang="en-US" sz="1600" dirty="0">
                <a:solidFill>
                  <a:srgbClr val="7030A0"/>
                </a:solidFill>
                <a:ea typeface="Ayuthaya" pitchFamily="2" charset="-34"/>
                <a:cs typeface="Oriya MN" pitchFamily="2" charset="0"/>
              </a:rPr>
              <a:t>Fly ash bricks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by arranging Invoice for purchase of cement.</a:t>
            </a:r>
          </a:p>
          <a:p>
            <a:pPr marL="577850" lvl="1" indent="-5667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He was also engaged in trading of cement. With the help of his buyers, he manages to covert all </a:t>
            </a:r>
            <a:r>
              <a:rPr lang="en-US" sz="1600" b="1" dirty="0">
                <a:solidFill>
                  <a:srgbClr val="7030A0"/>
                </a:solidFill>
                <a:ea typeface="Ayuthaya" pitchFamily="2" charset="-34"/>
                <a:cs typeface="Oriya MN" pitchFamily="2" charset="0"/>
              </a:rPr>
              <a:t>B2C sale of Cement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of his buyers </a:t>
            </a:r>
            <a:r>
              <a:rPr lang="en-US" sz="1600" b="1" dirty="0">
                <a:solidFill>
                  <a:srgbClr val="7030A0"/>
                </a:solidFill>
                <a:ea typeface="Ayuthaya" pitchFamily="2" charset="-34"/>
                <a:cs typeface="Oriya MN" pitchFamily="2" charset="0"/>
              </a:rPr>
              <a:t>to B2B sale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in his name.</a:t>
            </a:r>
          </a:p>
          <a:p>
            <a:pPr marL="577850" lvl="1" indent="-5667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On analysis of purchase disclosed in Annexure-B uploaded with the Refund Application, it was found that the taxpayers was showing substantially bogus purchase of cements to claim refund of ITC on account of IDS.</a:t>
            </a:r>
          </a:p>
          <a:p>
            <a:pPr marL="577850" lvl="1" indent="-5667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With the help of </a:t>
            </a:r>
            <a:r>
              <a:rPr lang="en-US" sz="1600" b="1" dirty="0">
                <a:solidFill>
                  <a:srgbClr val="7030A0"/>
                </a:solidFill>
                <a:ea typeface="Ayuthaya" pitchFamily="2" charset="-34"/>
                <a:cs typeface="Oriya MN" pitchFamily="2" charset="0"/>
              </a:rPr>
              <a:t>CSIR-IMMT (Research Lab of Govt.),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we established tax evasion of  </a:t>
            </a:r>
            <a:r>
              <a:rPr lang="en-US" sz="1600" b="1" dirty="0" err="1">
                <a:solidFill>
                  <a:srgbClr val="7030A0"/>
                </a:solidFill>
                <a:ea typeface="Ayuthaya" pitchFamily="2" charset="-34"/>
                <a:cs typeface="Oriya MN" pitchFamily="2" charset="0"/>
              </a:rPr>
              <a:t>Rs</a:t>
            </a:r>
            <a:r>
              <a:rPr lang="en-US" sz="1600" b="1" dirty="0">
                <a:solidFill>
                  <a:srgbClr val="7030A0"/>
                </a:solidFill>
                <a:ea typeface="Ayuthaya" pitchFamily="2" charset="-34"/>
                <a:cs typeface="Oriya MN" pitchFamily="2" charset="0"/>
              </a:rPr>
              <a:t>. 28 Crores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yuthaya" pitchFamily="2" charset="-34"/>
                <a:cs typeface="Oriya MN" pitchFamily="2" charset="0"/>
              </a:rPr>
              <a:t>in that case. Based on the said report, we are analyzing IDS Refund on fly ash bricks for the entire state.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BF01C2-C4C8-B146-8B9C-6913B1072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3429744"/>
            <a:ext cx="2041253" cy="2052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" descr="Seal of Odisha.png">
            <a:extLst>
              <a:ext uri="{FF2B5EF4-FFF2-40B4-BE49-F238E27FC236}">
                <a16:creationId xmlns:a16="http://schemas.microsoft.com/office/drawing/2014/main" id="{45A3B7B6-A916-3521-C0A7-1CB3A51F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87989" y="87226"/>
            <a:ext cx="276542" cy="307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18306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nayaka Pharmacy">
            <a:extLst>
              <a:ext uri="{FF2B5EF4-FFF2-40B4-BE49-F238E27FC236}">
                <a16:creationId xmlns:a16="http://schemas.microsoft.com/office/drawing/2014/main" id="{91EAAD9C-9E3B-CE84-6662-2A709857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4149080"/>
            <a:ext cx="3038899" cy="940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BA5F0F0-DC5A-E54F-9BEE-92E74B20391B}"/>
              </a:ext>
            </a:extLst>
          </p:cNvPr>
          <p:cNvSpPr txBox="1"/>
          <p:nvPr/>
        </p:nvSpPr>
        <p:spPr>
          <a:xfrm>
            <a:off x="0" y="8808"/>
            <a:ext cx="12192000" cy="4630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Odisha State GST: Taxpayer facilitation measure (Mo Sarkar)</a:t>
            </a:r>
            <a:endParaRPr lang="en-IN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1721-8EC8-914B-42A3-2E58CFEFD54B}"/>
              </a:ext>
            </a:extLst>
          </p:cNvPr>
          <p:cNvSpPr txBox="1"/>
          <p:nvPr/>
        </p:nvSpPr>
        <p:spPr>
          <a:xfrm>
            <a:off x="3877248" y="1185950"/>
            <a:ext cx="8024152" cy="4486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  <a:cs typeface="Oriya MN" pitchFamily="2" charset="0"/>
              </a:rPr>
              <a:t>One of the key aspects of tax administration is grievance management. 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  <a:cs typeface="Oriya MN" pitchFamily="2" charset="0"/>
              </a:rPr>
              <a:t>Government of Odisha has set up the “MO SARKAR” initiative to address the grievances of the citizens in the State, which provides for a Centralized Portal for Visitors Management.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Oriya MN" pitchFamily="2" charset="0"/>
              </a:rPr>
              <a:t>The facility provided by the “MO SARKAR” initiative is extended to all the taxpayers in the State by way of setting up of 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  <a:cs typeface="Oriya MN" pitchFamily="2" charset="0"/>
              </a:rPr>
              <a:t>Mo Sarkar Cells” in all field offices including the Commissionerate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  <a:cs typeface="Oriya MN" pitchFamily="2" charset="0"/>
              </a:rPr>
              <a:t>for grievance redressal of the Taxpayers.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  <a:cs typeface="Oriya MN" pitchFamily="2" charset="0"/>
              </a:rPr>
              <a:t>The action taken by the State GST Offices is reviewed by Senior Officers on regular basis to ensure timely redressal of the Grievances by the State GST Offices. 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  <a:cs typeface="Oriya MN" pitchFamily="2" charset="0"/>
              </a:rPr>
              <a:t>Senior officers of the Commissionerate are making feedback calls to ensure satisfactory redressal of the grievances of the taxpayers.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Oriya MN" pitchFamily="2" charset="0"/>
              </a:rPr>
              <a:t>In addition, an exclusive online Grievance Redressal System for the Taxpayers is being developed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Oriya MN" pitchFamily="2" charset="0"/>
              </a:rPr>
              <a:t>for the CT &amp; GST Organization. </a:t>
            </a:r>
            <a:endParaRPr lang="en-IN" sz="16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Oriya M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21861-FBFC-5E88-002A-849F0D997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581156"/>
            <a:ext cx="3038899" cy="1695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8" descr="Seal of Odisha.png">
            <a:extLst>
              <a:ext uri="{FF2B5EF4-FFF2-40B4-BE49-F238E27FC236}">
                <a16:creationId xmlns:a16="http://schemas.microsoft.com/office/drawing/2014/main" id="{C7D81F24-6A42-DBBB-18DA-6EF766724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87989" y="87226"/>
            <a:ext cx="276542" cy="307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644660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xplaining the change of logo – From zero to infinity">
            <a:extLst>
              <a:ext uri="{FF2B5EF4-FFF2-40B4-BE49-F238E27FC236}">
                <a16:creationId xmlns:a16="http://schemas.microsoft.com/office/drawing/2014/main" id="{61F13AA4-5274-82E1-F08C-B0782CC7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94" y="2358194"/>
            <a:ext cx="2141612" cy="21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DB38C81-641A-47C5-BCFE-55B42EE652AC}"/>
              </a:ext>
            </a:extLst>
          </p:cNvPr>
          <p:cNvSpPr txBox="1">
            <a:spLocks/>
          </p:cNvSpPr>
          <p:nvPr/>
        </p:nvSpPr>
        <p:spPr>
          <a:xfrm>
            <a:off x="4835860" y="3015809"/>
            <a:ext cx="2520280" cy="826382"/>
          </a:xfrm>
          <a:prstGeom prst="rect">
            <a:avLst/>
          </a:prstGeom>
        </p:spPr>
        <p:txBody>
          <a:bodyPr vert="horz" lIns="91395" tIns="45699" rIns="91395" bIns="4569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cs typeface="Oriya MN" pitchFamily="2" charset="0"/>
              </a:rPr>
              <a:t>THANK YOU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CA00C6D-D886-4AD5-B3FE-E3129144730C}"/>
              </a:ext>
            </a:extLst>
          </p:cNvPr>
          <p:cNvSpPr txBox="1">
            <a:spLocks/>
          </p:cNvSpPr>
          <p:nvPr/>
        </p:nvSpPr>
        <p:spPr>
          <a:xfrm>
            <a:off x="2895600" y="6165304"/>
            <a:ext cx="6400800" cy="576064"/>
          </a:xfrm>
          <a:prstGeom prst="rect">
            <a:avLst/>
          </a:prstGeom>
        </p:spPr>
        <p:txBody>
          <a:bodyPr vert="horz" lIns="91395" tIns="45699" rIns="91395" bIns="4569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Commissionerate of CT &amp; GST, Odisha, Cuttack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https://odishatax.gov.in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9A630-F46C-064F-9990-72720E3367AE}"/>
              </a:ext>
            </a:extLst>
          </p:cNvPr>
          <p:cNvSpPr txBox="1"/>
          <p:nvPr/>
        </p:nvSpPr>
        <p:spPr>
          <a:xfrm>
            <a:off x="0" y="8808"/>
            <a:ext cx="12192000" cy="4616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814FC0-FB98-F913-8485-2B747D3336E1}"/>
              </a:ext>
            </a:extLst>
          </p:cNvPr>
          <p:cNvCxnSpPr>
            <a:cxnSpLocks/>
          </p:cNvCxnSpPr>
          <p:nvPr/>
        </p:nvCxnSpPr>
        <p:spPr>
          <a:xfrm>
            <a:off x="4439816" y="6459821"/>
            <a:ext cx="331885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 descr="Seal of Odisha.png">
            <a:extLst>
              <a:ext uri="{FF2B5EF4-FFF2-40B4-BE49-F238E27FC236}">
                <a16:creationId xmlns:a16="http://schemas.microsoft.com/office/drawing/2014/main" id="{B744EC08-A0BA-2FB9-C50A-C9C4F6EB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87989" y="87226"/>
            <a:ext cx="276542" cy="307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976514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10972</TotalTime>
  <Words>988</Words>
  <Application>Microsoft Macintosh PowerPoint</Application>
  <PresentationFormat>Widescreen</PresentationFormat>
  <Paragraphs>67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Oriya MN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kunupadhi1@outlook.com</cp:lastModifiedBy>
  <cp:revision>1086</cp:revision>
  <cp:lastPrinted>2023-11-17T12:14:36Z</cp:lastPrinted>
  <dcterms:created xsi:type="dcterms:W3CDTF">2022-01-17T07:51:59Z</dcterms:created>
  <dcterms:modified xsi:type="dcterms:W3CDTF">2023-12-08T12:41:15Z</dcterms:modified>
</cp:coreProperties>
</file>